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316" r:id="rId6"/>
    <p:sldId id="324" r:id="rId7"/>
    <p:sldId id="325" r:id="rId8"/>
    <p:sldId id="348" r:id="rId9"/>
    <p:sldId id="349" r:id="rId10"/>
    <p:sldId id="259"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29B"/>
    <a:srgbClr val="EAEAEA"/>
    <a:srgbClr val="66FF66"/>
    <a:srgbClr val="97E4FF"/>
    <a:srgbClr val="79DCFF"/>
    <a:srgbClr val="C9E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64A425-675A-88C6-F6CE-D016B984104D}" v="104" dt="2026-04-27T15:15:53.9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944B8A-0E8E-45B7-BFCC-150DE8ED1EE8}" type="datetimeFigureOut">
              <a:t>4/28/2026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4A52B-B357-41C8-836F-79D7156C5D00}" type="slidenum">
              <a:t>‹#›</a:t>
            </a:fld>
            <a:endParaRPr lang="en-US"/>
          </a:p>
        </p:txBody>
      </p:sp>
    </p:spTree>
    <p:extLst>
      <p:ext uri="{BB962C8B-B14F-4D97-AF65-F5344CB8AC3E}">
        <p14:creationId xmlns:p14="http://schemas.microsoft.com/office/powerpoint/2010/main" val="2742792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a:t>Additional requirements for current spouse</a:t>
            </a:r>
          </a:p>
          <a:p>
            <a:r>
              <a:rPr lang="en-US"/>
              <a:t> </a:t>
            </a:r>
            <a:endParaRPr lang="en-US">
              <a:ea typeface="Calibri"/>
              <a:cs typeface="Calibri"/>
            </a:endParaRPr>
          </a:p>
          <a:p>
            <a:pPr marL="285750" indent="-285750">
              <a:buFont typeface="Arial"/>
              <a:buChar char="•"/>
            </a:pPr>
            <a:r>
              <a:rPr lang="en-US"/>
              <a:t>Married 1 year</a:t>
            </a:r>
          </a:p>
          <a:p>
            <a:pPr marL="285750" indent="-285750">
              <a:buFont typeface="Arial"/>
              <a:buChar char="•"/>
            </a:pPr>
            <a:endParaRPr lang="en-US"/>
          </a:p>
          <a:p>
            <a:pPr marL="285750" indent="-285750">
              <a:buFont typeface="Arial"/>
              <a:buChar char="•"/>
            </a:pPr>
            <a:r>
              <a:rPr lang="en-US">
                <a:ea typeface="Calibri"/>
                <a:cs typeface="Calibri"/>
              </a:rPr>
              <a:t>Primary receiving benefits</a:t>
            </a:r>
            <a:endParaRPr lang="en-US"/>
          </a:p>
          <a:p>
            <a:r>
              <a:rPr lang="en-US"/>
              <a:t> </a:t>
            </a:r>
            <a:endParaRPr lang="en-US">
              <a:ea typeface="Calibri"/>
              <a:cs typeface="Calibri"/>
            </a:endParaRPr>
          </a:p>
          <a:p>
            <a:pPr marL="285750" indent="-285750">
              <a:buFont typeface="Arial"/>
              <a:buChar char="•"/>
            </a:pPr>
            <a:r>
              <a:rPr lang="en-US"/>
              <a:t>62 years old</a:t>
            </a:r>
          </a:p>
          <a:p>
            <a:pPr marL="285750" indent="-285750">
              <a:buFont typeface="Arial"/>
              <a:buChar char="•"/>
            </a:pPr>
            <a:endParaRPr lang="en-US"/>
          </a:p>
          <a:p>
            <a:pPr marL="1028700" lvl="1" indent="-285750">
              <a:buFont typeface="Courier New"/>
              <a:buChar char="o"/>
            </a:pPr>
            <a:r>
              <a:rPr lang="en-US">
                <a:ea typeface="Calibri" panose="020F0502020204030204"/>
                <a:cs typeface="Calibri" panose="020F0502020204030204"/>
              </a:rPr>
              <a:t>Must be 62 entire month</a:t>
            </a:r>
          </a:p>
          <a:p>
            <a:pPr marL="1028700" lvl="1" indent="-285750">
              <a:buFont typeface="Courier New"/>
              <a:buChar char="o"/>
            </a:pPr>
            <a:endParaRPr lang="en-US"/>
          </a:p>
          <a:p>
            <a:pPr marL="1028700" lvl="1" indent="-285750">
              <a:buFont typeface="Courier New"/>
              <a:buChar char="o"/>
            </a:pPr>
            <a:r>
              <a:rPr lang="en-US"/>
              <a:t>waived for child in care or adult disabled child</a:t>
            </a:r>
            <a:endParaRPr lang="en-US">
              <a:ea typeface="Calibri" panose="020F0502020204030204"/>
              <a:cs typeface="Calibri" panose="020F0502020204030204"/>
            </a:endParaRPr>
          </a:p>
          <a:p>
            <a:r>
              <a:rPr lang="en-US"/>
              <a:t> </a:t>
            </a:r>
            <a:endParaRPr lang="en-US">
              <a:ea typeface="Calibri"/>
              <a:cs typeface="Calibri"/>
            </a:endParaRPr>
          </a:p>
          <a:p>
            <a:pPr marL="285750" indent="-285750">
              <a:buFont typeface="Arial"/>
              <a:buChar char="•"/>
            </a:pPr>
            <a:endParaRPr lang="en-US">
              <a:ea typeface="Calibri"/>
              <a:cs typeface="Calibri"/>
            </a:endParaRPr>
          </a:p>
        </p:txBody>
      </p:sp>
      <p:sp>
        <p:nvSpPr>
          <p:cNvPr id="4" name="Slide Number Placeholder 3"/>
          <p:cNvSpPr>
            <a:spLocks noGrp="1"/>
          </p:cNvSpPr>
          <p:nvPr>
            <p:ph type="sldNum" sz="quarter" idx="5"/>
          </p:nvPr>
        </p:nvSpPr>
        <p:spPr/>
        <p:txBody>
          <a:bodyPr/>
          <a:lstStyle/>
          <a:p>
            <a:fld id="{78C4A52B-B357-41C8-836F-79D7156C5D00}" type="slidenum">
              <a:rPr lang="en-US"/>
              <a:t>3</a:t>
            </a:fld>
            <a:endParaRPr lang="en-US"/>
          </a:p>
        </p:txBody>
      </p:sp>
    </p:spTree>
    <p:extLst>
      <p:ext uri="{BB962C8B-B14F-4D97-AF65-F5344CB8AC3E}">
        <p14:creationId xmlns:p14="http://schemas.microsoft.com/office/powerpoint/2010/main" val="2199639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a:buChar char="•"/>
            </a:pPr>
            <a:r>
              <a:rPr lang="en-US" dirty="0"/>
              <a:t>Additional requirements for divorced spouse</a:t>
            </a:r>
          </a:p>
          <a:p>
            <a:r>
              <a:rPr lang="en-US" dirty="0"/>
              <a:t> </a:t>
            </a:r>
            <a:endParaRPr lang="en-US" dirty="0">
              <a:ea typeface="Calibri"/>
              <a:cs typeface="Calibri"/>
            </a:endParaRPr>
          </a:p>
          <a:p>
            <a:pPr marL="285750" indent="-285750">
              <a:buFont typeface="Arial"/>
              <a:buChar char="•"/>
            </a:pPr>
            <a:r>
              <a:rPr lang="en-US"/>
              <a:t>Married 10 years</a:t>
            </a:r>
          </a:p>
          <a:p>
            <a:pPr marL="285750" indent="-285750">
              <a:buFont typeface="Arial"/>
              <a:buChar char="•"/>
            </a:pPr>
            <a:endParaRPr lang="en-US" dirty="0"/>
          </a:p>
          <a:p>
            <a:pPr marL="285750" indent="-285750">
              <a:buFont typeface="Arial"/>
              <a:buChar char="•"/>
            </a:pPr>
            <a:r>
              <a:rPr lang="en-US" dirty="0">
                <a:ea typeface="Calibri"/>
                <a:cs typeface="Calibri"/>
              </a:rPr>
              <a:t>Ex-</a:t>
            </a:r>
            <a:r>
              <a:rPr lang="en-US">
                <a:ea typeface="Calibri"/>
                <a:cs typeface="Calibri"/>
              </a:rPr>
              <a:t>Spouse not </a:t>
            </a:r>
            <a:r>
              <a:rPr lang="en-US" err="1">
                <a:ea typeface="Calibri"/>
                <a:cs typeface="Calibri"/>
              </a:rPr>
              <a:t>remarrie</a:t>
            </a:r>
            <a:r>
              <a:rPr lang="en-US" dirty="0">
                <a:ea typeface="Calibri"/>
                <a:cs typeface="Calibri"/>
              </a:rPr>
              <a:t>d</a:t>
            </a:r>
          </a:p>
          <a:p>
            <a:r>
              <a:rPr lang="en-US" dirty="0"/>
              <a:t> </a:t>
            </a:r>
            <a:endParaRPr lang="en-US" dirty="0">
              <a:ea typeface="Calibri"/>
              <a:cs typeface="Calibri"/>
            </a:endParaRPr>
          </a:p>
          <a:p>
            <a:pPr marL="285750" indent="-285750">
              <a:buFont typeface="Arial"/>
              <a:buChar char="•"/>
            </a:pPr>
            <a:r>
              <a:rPr lang="en-US" dirty="0"/>
              <a:t>Primary receiving benefits (waived if </a:t>
            </a:r>
            <a:r>
              <a:rPr lang="en-US"/>
              <a:t>divorced 2 years)</a:t>
            </a:r>
            <a:endParaRPr lang="en-US" dirty="0">
              <a:ea typeface="Calibri"/>
              <a:cs typeface="Calibri"/>
            </a:endParaRPr>
          </a:p>
          <a:p>
            <a:r>
              <a:rPr lang="en-US" dirty="0"/>
              <a:t> </a:t>
            </a:r>
            <a:endParaRPr lang="en-US" dirty="0">
              <a:ea typeface="Calibri"/>
              <a:cs typeface="Calibri"/>
            </a:endParaRPr>
          </a:p>
          <a:p>
            <a:pPr marL="285750" indent="-285750">
              <a:buFont typeface="Arial"/>
              <a:buChar char="•"/>
            </a:pPr>
            <a:r>
              <a:rPr lang="en-US"/>
              <a:t>Primary must be 62</a:t>
            </a:r>
          </a:p>
          <a:p>
            <a:r>
              <a:rPr lang="en-US" dirty="0"/>
              <a:t> </a:t>
            </a:r>
            <a:endParaRPr lang="en-US" dirty="0">
              <a:ea typeface="Calibri"/>
              <a:cs typeface="Calibri"/>
            </a:endParaRPr>
          </a:p>
          <a:p>
            <a:pPr marL="285750" indent="-285750">
              <a:buFont typeface="Arial"/>
              <a:buChar char="•"/>
            </a:pPr>
            <a:r>
              <a:rPr lang="en-US"/>
              <a:t>Ex-Spouse must be 62 (waived for CIC and DAC)</a:t>
            </a:r>
          </a:p>
          <a:p>
            <a:pPr marL="285750" indent="-285750">
              <a:buFont typeface="Arial"/>
              <a:buChar char="•"/>
            </a:pPr>
            <a:endParaRPr lang="en-US" dirty="0">
              <a:ea typeface="Calibri"/>
              <a:cs typeface="Calibri"/>
            </a:endParaRPr>
          </a:p>
          <a:p>
            <a:endParaRPr lang="en-US">
              <a:ea typeface="Calibri"/>
              <a:cs typeface="Calibri"/>
            </a:endParaRPr>
          </a:p>
        </p:txBody>
      </p:sp>
      <p:sp>
        <p:nvSpPr>
          <p:cNvPr id="4" name="Slide Number Placeholder 3"/>
          <p:cNvSpPr>
            <a:spLocks noGrp="1"/>
          </p:cNvSpPr>
          <p:nvPr>
            <p:ph type="sldNum" sz="quarter" idx="5"/>
          </p:nvPr>
        </p:nvSpPr>
        <p:spPr/>
        <p:txBody>
          <a:bodyPr/>
          <a:lstStyle/>
          <a:p>
            <a:fld id="{78C4A52B-B357-41C8-836F-79D7156C5D00}" type="slidenum">
              <a:rPr lang="en-US"/>
              <a:t>4</a:t>
            </a:fld>
            <a:endParaRPr lang="en-US"/>
          </a:p>
        </p:txBody>
      </p:sp>
    </p:spTree>
    <p:extLst>
      <p:ext uri="{BB962C8B-B14F-4D97-AF65-F5344CB8AC3E}">
        <p14:creationId xmlns:p14="http://schemas.microsoft.com/office/powerpoint/2010/main" val="606369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61DB1-7971-8186-F6B0-1C9B8FC47E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AFFAA2-EC5C-0BA2-C1FF-0976495E8F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4A34B8-9477-DA87-7995-18757ACF2CAA}"/>
              </a:ext>
            </a:extLst>
          </p:cNvPr>
          <p:cNvSpPr>
            <a:spLocks noGrp="1"/>
          </p:cNvSpPr>
          <p:nvPr>
            <p:ph type="body" idx="1"/>
          </p:nvPr>
        </p:nvSpPr>
        <p:spPr/>
        <p:txBody>
          <a:bodyPr/>
          <a:lstStyle/>
          <a:p>
            <a:pPr marL="285750" indent="-285750">
              <a:buFont typeface="Arial"/>
              <a:buChar char="•"/>
            </a:pPr>
            <a:r>
              <a:rPr lang="en-US" dirty="0"/>
              <a:t>Additional requirements for divorced spouse</a:t>
            </a:r>
          </a:p>
          <a:p>
            <a:r>
              <a:rPr lang="en-US" dirty="0"/>
              <a:t> </a:t>
            </a:r>
            <a:endParaRPr lang="en-US" dirty="0">
              <a:ea typeface="Calibri"/>
              <a:cs typeface="Calibri"/>
            </a:endParaRPr>
          </a:p>
          <a:p>
            <a:pPr marL="285750" indent="-285750">
              <a:buFont typeface="Arial"/>
              <a:buChar char="•"/>
            </a:pPr>
            <a:r>
              <a:rPr lang="en-US"/>
              <a:t>Married 10 years</a:t>
            </a:r>
          </a:p>
          <a:p>
            <a:pPr marL="285750" indent="-285750">
              <a:buFont typeface="Arial"/>
              <a:buChar char="•"/>
            </a:pPr>
            <a:endParaRPr lang="en-US" dirty="0"/>
          </a:p>
          <a:p>
            <a:pPr marL="285750" indent="-285750">
              <a:buFont typeface="Arial"/>
              <a:buChar char="•"/>
            </a:pPr>
            <a:r>
              <a:rPr lang="en-US" dirty="0">
                <a:ea typeface="Calibri"/>
                <a:cs typeface="Calibri"/>
              </a:rPr>
              <a:t>Ex-</a:t>
            </a:r>
            <a:r>
              <a:rPr lang="en-US">
                <a:ea typeface="Calibri"/>
                <a:cs typeface="Calibri"/>
              </a:rPr>
              <a:t>Spouse not </a:t>
            </a:r>
            <a:r>
              <a:rPr lang="en-US" err="1">
                <a:ea typeface="Calibri"/>
                <a:cs typeface="Calibri"/>
              </a:rPr>
              <a:t>remarrie</a:t>
            </a:r>
            <a:r>
              <a:rPr lang="en-US" dirty="0">
                <a:ea typeface="Calibri"/>
                <a:cs typeface="Calibri"/>
              </a:rPr>
              <a:t>d</a:t>
            </a:r>
          </a:p>
          <a:p>
            <a:r>
              <a:rPr lang="en-US" dirty="0"/>
              <a:t> </a:t>
            </a:r>
            <a:endParaRPr lang="en-US" dirty="0">
              <a:ea typeface="Calibri"/>
              <a:cs typeface="Calibri"/>
            </a:endParaRPr>
          </a:p>
          <a:p>
            <a:pPr marL="285750" indent="-285750">
              <a:buFont typeface="Arial"/>
              <a:buChar char="•"/>
            </a:pPr>
            <a:r>
              <a:rPr lang="en-US" dirty="0"/>
              <a:t>Primary receiving benefits (waived if </a:t>
            </a:r>
            <a:r>
              <a:rPr lang="en-US"/>
              <a:t>divorced 2 years)</a:t>
            </a:r>
            <a:endParaRPr lang="en-US" dirty="0">
              <a:ea typeface="Calibri"/>
              <a:cs typeface="Calibri"/>
            </a:endParaRPr>
          </a:p>
          <a:p>
            <a:r>
              <a:rPr lang="en-US" dirty="0"/>
              <a:t> </a:t>
            </a:r>
            <a:endParaRPr lang="en-US" dirty="0">
              <a:ea typeface="Calibri"/>
              <a:cs typeface="Calibri"/>
            </a:endParaRPr>
          </a:p>
          <a:p>
            <a:pPr marL="285750" indent="-285750">
              <a:buFont typeface="Arial"/>
              <a:buChar char="•"/>
            </a:pPr>
            <a:r>
              <a:rPr lang="en-US"/>
              <a:t>Primary must be 62</a:t>
            </a:r>
          </a:p>
          <a:p>
            <a:r>
              <a:rPr lang="en-US" dirty="0"/>
              <a:t> </a:t>
            </a:r>
            <a:endParaRPr lang="en-US" dirty="0">
              <a:ea typeface="Calibri"/>
              <a:cs typeface="Calibri"/>
            </a:endParaRPr>
          </a:p>
          <a:p>
            <a:pPr marL="285750" indent="-285750">
              <a:buFont typeface="Arial"/>
              <a:buChar char="•"/>
            </a:pPr>
            <a:r>
              <a:rPr lang="en-US"/>
              <a:t>Ex-Spouse must be 62 (waived for CIC and DAC)</a:t>
            </a:r>
          </a:p>
          <a:p>
            <a:pPr marL="285750" indent="-285750">
              <a:buFont typeface="Arial"/>
              <a:buChar char="•"/>
            </a:pPr>
            <a:endParaRPr lang="en-US" dirty="0">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02C66AF4-DB0E-A972-FBE9-03617A422626}"/>
              </a:ext>
            </a:extLst>
          </p:cNvPr>
          <p:cNvSpPr>
            <a:spLocks noGrp="1"/>
          </p:cNvSpPr>
          <p:nvPr>
            <p:ph type="sldNum" sz="quarter" idx="5"/>
          </p:nvPr>
        </p:nvSpPr>
        <p:spPr/>
        <p:txBody>
          <a:bodyPr/>
          <a:lstStyle/>
          <a:p>
            <a:fld id="{78C4A52B-B357-41C8-836F-79D7156C5D00}" type="slidenum">
              <a:rPr lang="en-US"/>
              <a:t>5</a:t>
            </a:fld>
            <a:endParaRPr lang="en-US"/>
          </a:p>
        </p:txBody>
      </p:sp>
    </p:spTree>
    <p:extLst>
      <p:ext uri="{BB962C8B-B14F-4D97-AF65-F5344CB8AC3E}">
        <p14:creationId xmlns:p14="http://schemas.microsoft.com/office/powerpoint/2010/main" val="1668335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D2BFE-029F-57CD-9416-A814626A7A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C821A4-6B5F-2736-99A9-D59AD47686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6514C3-83D8-4D04-B878-2A3D8B8F0DD3}"/>
              </a:ext>
            </a:extLst>
          </p:cNvPr>
          <p:cNvSpPr>
            <a:spLocks noGrp="1"/>
          </p:cNvSpPr>
          <p:nvPr>
            <p:ph type="body" idx="1"/>
          </p:nvPr>
        </p:nvSpPr>
        <p:spPr/>
        <p:txBody>
          <a:bodyPr/>
          <a:lstStyle/>
          <a:p>
            <a:pPr marL="285750" indent="-285750">
              <a:buFont typeface="Arial"/>
              <a:buChar char="•"/>
            </a:pPr>
            <a:r>
              <a:rPr lang="en-US" dirty="0"/>
              <a:t>Additional requirements for divorced spouse</a:t>
            </a:r>
          </a:p>
          <a:p>
            <a:r>
              <a:rPr lang="en-US" dirty="0"/>
              <a:t> </a:t>
            </a:r>
            <a:endParaRPr lang="en-US" dirty="0">
              <a:ea typeface="Calibri"/>
              <a:cs typeface="Calibri"/>
            </a:endParaRPr>
          </a:p>
          <a:p>
            <a:pPr marL="285750" indent="-285750">
              <a:buFont typeface="Arial"/>
              <a:buChar char="•"/>
            </a:pPr>
            <a:r>
              <a:rPr lang="en-US"/>
              <a:t>Married 10 years</a:t>
            </a:r>
          </a:p>
          <a:p>
            <a:pPr marL="285750" indent="-285750">
              <a:buFont typeface="Arial"/>
              <a:buChar char="•"/>
            </a:pPr>
            <a:endParaRPr lang="en-US" dirty="0"/>
          </a:p>
          <a:p>
            <a:pPr marL="285750" indent="-285750">
              <a:buFont typeface="Arial"/>
              <a:buChar char="•"/>
            </a:pPr>
            <a:r>
              <a:rPr lang="en-US" dirty="0">
                <a:ea typeface="Calibri"/>
                <a:cs typeface="Calibri"/>
              </a:rPr>
              <a:t>Ex-</a:t>
            </a:r>
            <a:r>
              <a:rPr lang="en-US">
                <a:ea typeface="Calibri"/>
                <a:cs typeface="Calibri"/>
              </a:rPr>
              <a:t>Spouse not </a:t>
            </a:r>
            <a:r>
              <a:rPr lang="en-US" err="1">
                <a:ea typeface="Calibri"/>
                <a:cs typeface="Calibri"/>
              </a:rPr>
              <a:t>remarrie</a:t>
            </a:r>
            <a:r>
              <a:rPr lang="en-US" dirty="0">
                <a:ea typeface="Calibri"/>
                <a:cs typeface="Calibri"/>
              </a:rPr>
              <a:t>d</a:t>
            </a:r>
          </a:p>
          <a:p>
            <a:r>
              <a:rPr lang="en-US" dirty="0"/>
              <a:t> </a:t>
            </a:r>
            <a:endParaRPr lang="en-US" dirty="0">
              <a:ea typeface="Calibri"/>
              <a:cs typeface="Calibri"/>
            </a:endParaRPr>
          </a:p>
          <a:p>
            <a:pPr marL="285750" indent="-285750">
              <a:buFont typeface="Arial"/>
              <a:buChar char="•"/>
            </a:pPr>
            <a:r>
              <a:rPr lang="en-US" dirty="0"/>
              <a:t>Primary receiving benefits (waived if </a:t>
            </a:r>
            <a:r>
              <a:rPr lang="en-US"/>
              <a:t>divorced 2 years)</a:t>
            </a:r>
            <a:endParaRPr lang="en-US" dirty="0">
              <a:ea typeface="Calibri"/>
              <a:cs typeface="Calibri"/>
            </a:endParaRPr>
          </a:p>
          <a:p>
            <a:r>
              <a:rPr lang="en-US" dirty="0"/>
              <a:t> </a:t>
            </a:r>
            <a:endParaRPr lang="en-US" dirty="0">
              <a:ea typeface="Calibri"/>
              <a:cs typeface="Calibri"/>
            </a:endParaRPr>
          </a:p>
          <a:p>
            <a:pPr marL="285750" indent="-285750">
              <a:buFont typeface="Arial"/>
              <a:buChar char="•"/>
            </a:pPr>
            <a:r>
              <a:rPr lang="en-US"/>
              <a:t>Primary must be 62</a:t>
            </a:r>
          </a:p>
          <a:p>
            <a:r>
              <a:rPr lang="en-US" dirty="0"/>
              <a:t> </a:t>
            </a:r>
            <a:endParaRPr lang="en-US" dirty="0">
              <a:ea typeface="Calibri"/>
              <a:cs typeface="Calibri"/>
            </a:endParaRPr>
          </a:p>
          <a:p>
            <a:pPr marL="285750" indent="-285750">
              <a:buFont typeface="Arial"/>
              <a:buChar char="•"/>
            </a:pPr>
            <a:r>
              <a:rPr lang="en-US"/>
              <a:t>Ex-Spouse must be 62 (waived for CIC and DAC)</a:t>
            </a:r>
          </a:p>
          <a:p>
            <a:pPr marL="285750" indent="-285750">
              <a:buFont typeface="Arial"/>
              <a:buChar char="•"/>
            </a:pPr>
            <a:endParaRPr lang="en-US" dirty="0">
              <a:ea typeface="Calibri"/>
              <a:cs typeface="Calibri"/>
            </a:endParaRPr>
          </a:p>
          <a:p>
            <a:endParaRPr lang="en-US">
              <a:ea typeface="Calibri"/>
              <a:cs typeface="Calibri"/>
            </a:endParaRPr>
          </a:p>
        </p:txBody>
      </p:sp>
      <p:sp>
        <p:nvSpPr>
          <p:cNvPr id="4" name="Slide Number Placeholder 3">
            <a:extLst>
              <a:ext uri="{FF2B5EF4-FFF2-40B4-BE49-F238E27FC236}">
                <a16:creationId xmlns:a16="http://schemas.microsoft.com/office/drawing/2014/main" id="{0A451324-00CD-26A2-F493-F94AE5542D14}"/>
              </a:ext>
            </a:extLst>
          </p:cNvPr>
          <p:cNvSpPr>
            <a:spLocks noGrp="1"/>
          </p:cNvSpPr>
          <p:nvPr>
            <p:ph type="sldNum" sz="quarter" idx="5"/>
          </p:nvPr>
        </p:nvSpPr>
        <p:spPr/>
        <p:txBody>
          <a:bodyPr/>
          <a:lstStyle/>
          <a:p>
            <a:fld id="{78C4A52B-B357-41C8-836F-79D7156C5D00}" type="slidenum">
              <a:rPr lang="en-US"/>
              <a:t>6</a:t>
            </a:fld>
            <a:endParaRPr lang="en-US"/>
          </a:p>
        </p:txBody>
      </p:sp>
    </p:spTree>
    <p:extLst>
      <p:ext uri="{BB962C8B-B14F-4D97-AF65-F5344CB8AC3E}">
        <p14:creationId xmlns:p14="http://schemas.microsoft.com/office/powerpoint/2010/main" val="2772719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69000">
              <a:schemeClr val="bg1">
                <a:lumMod val="95000"/>
              </a:schemeClr>
            </a:gs>
            <a:gs pos="100000">
              <a:srgbClr val="EAEAEA"/>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4/28/2026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macfoundation.org/" TargetMode="External"/><Relationship Id="rId2" Type="http://schemas.openxmlformats.org/officeDocument/2006/relationships/hyperlink" Target="mailto:ssadvisor@amacfoundation.org" TargetMode="External"/><Relationship Id="rId1" Type="http://schemas.openxmlformats.org/officeDocument/2006/relationships/slideLayout" Target="../slideLayouts/slideLayout2.xml"/><Relationship Id="rId6" Type="http://schemas.openxmlformats.org/officeDocument/2006/relationships/hyperlink" Target="http://amacfoundation.org/programs/social-security-advisory" TargetMode="External"/><Relationship Id="rId5" Type="http://schemas.openxmlformats.org/officeDocument/2006/relationships/hyperlink" Target="http://www.medicarereport.org/" TargetMode="External"/><Relationship Id="rId4" Type="http://schemas.openxmlformats.org/officeDocument/2006/relationships/hyperlink" Target="http://www.socialsecurityreport.org/"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ack background with blue text&#10;&#10;AI-generated content may be incorrect.">
            <a:extLst>
              <a:ext uri="{FF2B5EF4-FFF2-40B4-BE49-F238E27FC236}">
                <a16:creationId xmlns:a16="http://schemas.microsoft.com/office/drawing/2014/main" id="{DAEBD97B-0AC5-A2D3-911D-073B3572A5A0}"/>
              </a:ext>
            </a:extLst>
          </p:cNvPr>
          <p:cNvPicPr>
            <a:picLocks noChangeAspect="1"/>
          </p:cNvPicPr>
          <p:nvPr/>
        </p:nvPicPr>
        <p:blipFill>
          <a:blip r:embed="rId2"/>
          <a:stretch>
            <a:fillRect/>
          </a:stretch>
        </p:blipFill>
        <p:spPr>
          <a:xfrm>
            <a:off x="705816" y="596072"/>
            <a:ext cx="5661715" cy="1982856"/>
          </a:xfrm>
          <a:prstGeom prst="rect">
            <a:avLst/>
          </a:prstGeom>
        </p:spPr>
      </p:pic>
      <p:grpSp>
        <p:nvGrpSpPr>
          <p:cNvPr id="2" name="Group 2">
            <a:extLst>
              <a:ext uri="{FF2B5EF4-FFF2-40B4-BE49-F238E27FC236}">
                <a16:creationId xmlns:a16="http://schemas.microsoft.com/office/drawing/2014/main" id="{5833D302-1AE6-5046-522F-236F3F7522EA}"/>
              </a:ext>
            </a:extLst>
          </p:cNvPr>
          <p:cNvGrpSpPr/>
          <p:nvPr/>
        </p:nvGrpSpPr>
        <p:grpSpPr>
          <a:xfrm>
            <a:off x="0" y="3612539"/>
            <a:ext cx="12191994" cy="1982856"/>
            <a:chOff x="0" y="0"/>
            <a:chExt cx="4816593" cy="693371"/>
          </a:xfrm>
        </p:grpSpPr>
        <p:sp>
          <p:nvSpPr>
            <p:cNvPr id="3" name="Freeform 3">
              <a:extLst>
                <a:ext uri="{FF2B5EF4-FFF2-40B4-BE49-F238E27FC236}">
                  <a16:creationId xmlns:a16="http://schemas.microsoft.com/office/drawing/2014/main" id="{3442C608-D287-6DCD-41C9-C16BF3728416}"/>
                </a:ext>
              </a:extLst>
            </p:cNvPr>
            <p:cNvSpPr/>
            <p:nvPr/>
          </p:nvSpPr>
          <p:spPr>
            <a:xfrm>
              <a:off x="0" y="0"/>
              <a:ext cx="4816592" cy="693371"/>
            </a:xfrm>
            <a:custGeom>
              <a:avLst/>
              <a:gdLst/>
              <a:ahLst/>
              <a:cxnLst/>
              <a:rect l="l" t="t" r="r" b="b"/>
              <a:pathLst>
                <a:path w="4816592" h="693371">
                  <a:moveTo>
                    <a:pt x="0" y="0"/>
                  </a:moveTo>
                  <a:lnTo>
                    <a:pt x="4816592" y="0"/>
                  </a:lnTo>
                  <a:lnTo>
                    <a:pt x="4816592" y="693371"/>
                  </a:lnTo>
                  <a:lnTo>
                    <a:pt x="0" y="693371"/>
                  </a:lnTo>
                  <a:close/>
                </a:path>
              </a:pathLst>
            </a:custGeom>
            <a:gradFill rotWithShape="1">
              <a:gsLst>
                <a:gs pos="0">
                  <a:srgbClr val="7BAED4">
                    <a:alpha val="100000"/>
                  </a:srgbClr>
                </a:gs>
                <a:gs pos="100000">
                  <a:srgbClr val="1459B6">
                    <a:alpha val="100000"/>
                  </a:srgbClr>
                </a:gs>
              </a:gsLst>
              <a:lin ang="5400000"/>
            </a:gradFill>
          </p:spPr>
          <p:txBody>
            <a:bodyPr/>
            <a:lstStyle/>
            <a:p>
              <a:endParaRPr lang="en-US"/>
            </a:p>
          </p:txBody>
        </p:sp>
        <p:sp>
          <p:nvSpPr>
            <p:cNvPr id="8" name="TextBox 4">
              <a:extLst>
                <a:ext uri="{FF2B5EF4-FFF2-40B4-BE49-F238E27FC236}">
                  <a16:creationId xmlns:a16="http://schemas.microsoft.com/office/drawing/2014/main" id="{0DB0C578-EEE6-5DDD-1CF1-33CECA3919B2}"/>
                </a:ext>
              </a:extLst>
            </p:cNvPr>
            <p:cNvSpPr txBox="1"/>
            <p:nvPr/>
          </p:nvSpPr>
          <p:spPr>
            <a:xfrm>
              <a:off x="0" y="-38100"/>
              <a:ext cx="4816593" cy="731471"/>
            </a:xfrm>
            <a:prstGeom prst="rect">
              <a:avLst/>
            </a:prstGeom>
          </p:spPr>
          <p:txBody>
            <a:bodyPr lIns="50800" tIns="50800" rIns="50800" bIns="50800" rtlCol="0" anchor="ctr"/>
            <a:lstStyle/>
            <a:p>
              <a:pPr algn="ctr">
                <a:lnSpc>
                  <a:spcPts val="2659"/>
                </a:lnSpc>
              </a:pPr>
              <a:endParaRPr/>
            </a:p>
          </p:txBody>
        </p:sp>
      </p:grpSp>
      <p:grpSp>
        <p:nvGrpSpPr>
          <p:cNvPr id="9" name="Group 5">
            <a:extLst>
              <a:ext uri="{FF2B5EF4-FFF2-40B4-BE49-F238E27FC236}">
                <a16:creationId xmlns:a16="http://schemas.microsoft.com/office/drawing/2014/main" id="{09D209B8-A4ED-24E6-5589-041859E287D5}"/>
              </a:ext>
            </a:extLst>
          </p:cNvPr>
          <p:cNvGrpSpPr/>
          <p:nvPr/>
        </p:nvGrpSpPr>
        <p:grpSpPr>
          <a:xfrm>
            <a:off x="0" y="5722171"/>
            <a:ext cx="12191997" cy="112386"/>
            <a:chOff x="0" y="0"/>
            <a:chExt cx="4816593" cy="48950"/>
          </a:xfrm>
        </p:grpSpPr>
        <p:sp>
          <p:nvSpPr>
            <p:cNvPr id="10" name="Freeform 6">
              <a:extLst>
                <a:ext uri="{FF2B5EF4-FFF2-40B4-BE49-F238E27FC236}">
                  <a16:creationId xmlns:a16="http://schemas.microsoft.com/office/drawing/2014/main" id="{A9EF5A47-6745-BD0D-02C8-A4813C932C00}"/>
                </a:ext>
              </a:extLst>
            </p:cNvPr>
            <p:cNvSpPr/>
            <p:nvPr/>
          </p:nvSpPr>
          <p:spPr>
            <a:xfrm>
              <a:off x="0" y="0"/>
              <a:ext cx="4816592" cy="48950"/>
            </a:xfrm>
            <a:custGeom>
              <a:avLst/>
              <a:gdLst/>
              <a:ahLst/>
              <a:cxnLst/>
              <a:rect l="l" t="t" r="r" b="b"/>
              <a:pathLst>
                <a:path w="4816592" h="48950">
                  <a:moveTo>
                    <a:pt x="0" y="0"/>
                  </a:moveTo>
                  <a:lnTo>
                    <a:pt x="4816592" y="0"/>
                  </a:lnTo>
                  <a:lnTo>
                    <a:pt x="4816592" y="48950"/>
                  </a:lnTo>
                  <a:lnTo>
                    <a:pt x="0" y="48950"/>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11" name="TextBox 7">
              <a:extLst>
                <a:ext uri="{FF2B5EF4-FFF2-40B4-BE49-F238E27FC236}">
                  <a16:creationId xmlns:a16="http://schemas.microsoft.com/office/drawing/2014/main" id="{0B148EE3-0976-5C32-D160-B01DCFFAD28C}"/>
                </a:ext>
              </a:extLst>
            </p:cNvPr>
            <p:cNvSpPr txBox="1"/>
            <p:nvPr/>
          </p:nvSpPr>
          <p:spPr>
            <a:xfrm>
              <a:off x="0" y="-38100"/>
              <a:ext cx="4816593" cy="87050"/>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2" name="Group 8">
            <a:extLst>
              <a:ext uri="{FF2B5EF4-FFF2-40B4-BE49-F238E27FC236}">
                <a16:creationId xmlns:a16="http://schemas.microsoft.com/office/drawing/2014/main" id="{4E3C2A8D-737A-EE2A-7634-0C3AD3E5AAF8}"/>
              </a:ext>
            </a:extLst>
          </p:cNvPr>
          <p:cNvGrpSpPr/>
          <p:nvPr/>
        </p:nvGrpSpPr>
        <p:grpSpPr>
          <a:xfrm>
            <a:off x="0" y="6261928"/>
            <a:ext cx="12192000" cy="497171"/>
            <a:chOff x="0" y="0"/>
            <a:chExt cx="4816593" cy="234665"/>
          </a:xfrm>
        </p:grpSpPr>
        <p:sp>
          <p:nvSpPr>
            <p:cNvPr id="13" name="Freeform 9">
              <a:extLst>
                <a:ext uri="{FF2B5EF4-FFF2-40B4-BE49-F238E27FC236}">
                  <a16:creationId xmlns:a16="http://schemas.microsoft.com/office/drawing/2014/main" id="{F0E6379A-6A4E-D7D0-15A8-8FF6428C7EB0}"/>
                </a:ext>
              </a:extLst>
            </p:cNvPr>
            <p:cNvSpPr/>
            <p:nvPr/>
          </p:nvSpPr>
          <p:spPr>
            <a:xfrm>
              <a:off x="0" y="0"/>
              <a:ext cx="4816592" cy="234665"/>
            </a:xfrm>
            <a:custGeom>
              <a:avLst/>
              <a:gdLst/>
              <a:ahLst/>
              <a:cxnLst/>
              <a:rect l="l" t="t" r="r" b="b"/>
              <a:pathLst>
                <a:path w="4816592" h="234665">
                  <a:moveTo>
                    <a:pt x="0" y="0"/>
                  </a:moveTo>
                  <a:lnTo>
                    <a:pt x="4816592" y="0"/>
                  </a:lnTo>
                  <a:lnTo>
                    <a:pt x="4816592" y="234665"/>
                  </a:lnTo>
                  <a:lnTo>
                    <a:pt x="0" y="234665"/>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14" name="TextBox 10">
              <a:extLst>
                <a:ext uri="{FF2B5EF4-FFF2-40B4-BE49-F238E27FC236}">
                  <a16:creationId xmlns:a16="http://schemas.microsoft.com/office/drawing/2014/main" id="{CD72413E-5177-CD9C-C7ED-EED2937DFDF3}"/>
                </a:ext>
              </a:extLst>
            </p:cNvPr>
            <p:cNvSpPr txBox="1"/>
            <p:nvPr/>
          </p:nvSpPr>
          <p:spPr>
            <a:xfrm>
              <a:off x="0" y="-38100"/>
              <a:ext cx="4816593" cy="27276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5" name="TextBox 3">
            <a:extLst>
              <a:ext uri="{FF2B5EF4-FFF2-40B4-BE49-F238E27FC236}">
                <a16:creationId xmlns:a16="http://schemas.microsoft.com/office/drawing/2014/main" id="{82F6AF8D-95B8-1710-DAD4-B5DBBC258354}"/>
              </a:ext>
            </a:extLst>
          </p:cNvPr>
          <p:cNvSpPr txBox="1"/>
          <p:nvPr/>
        </p:nvSpPr>
        <p:spPr>
          <a:xfrm>
            <a:off x="273580" y="3660810"/>
            <a:ext cx="11644830" cy="1415772"/>
          </a:xfrm>
          <a:prstGeom prst="rect">
            <a:avLst/>
          </a:prstGeom>
        </p:spPr>
        <p:txBody>
          <a:bodyPr wrap="square" lIns="0" tIns="0" rIns="0" bIns="0" rtlCol="0" anchor="t">
            <a:spAutoFit/>
          </a:bodyPr>
          <a:lstStyle/>
          <a:p>
            <a:pPr algn="ctr"/>
            <a:r>
              <a:rPr lang="en-US" sz="3200">
                <a:solidFill>
                  <a:schemeClr val="bg1"/>
                </a:solidFill>
                <a:latin typeface="Nourd"/>
                <a:ea typeface="Nourd"/>
                <a:cs typeface="Nourd"/>
                <a:sym typeface="Nourd"/>
              </a:rPr>
              <a:t>Social Security Spousal Benefits- Living Spouses</a:t>
            </a:r>
            <a:endParaRPr lang="en-US" sz="3200">
              <a:solidFill>
                <a:schemeClr val="bg1"/>
              </a:solidFill>
            </a:endParaRPr>
          </a:p>
          <a:p>
            <a:pPr algn="ctr"/>
            <a:r>
              <a:rPr lang="en-US" sz="2400" dirty="0">
                <a:solidFill>
                  <a:schemeClr val="bg1"/>
                </a:solidFill>
                <a:latin typeface="Nourd"/>
                <a:ea typeface="Nourd"/>
                <a:cs typeface="Nourd"/>
              </a:rPr>
              <a:t>Session 2:  Advanced Strategies for Multiple Marriages, Divor</a:t>
            </a:r>
            <a:r>
              <a:rPr lang="en-US" sz="2400">
                <a:solidFill>
                  <a:schemeClr val="bg1"/>
                </a:solidFill>
                <a:latin typeface="Nourd"/>
                <a:ea typeface="Nourd"/>
                <a:cs typeface="Nourd"/>
              </a:rPr>
              <a:t>ce, Remarriage </a:t>
            </a:r>
          </a:p>
          <a:p>
            <a:pPr algn="ctr"/>
            <a:endParaRPr lang="en-US" sz="3600">
              <a:solidFill>
                <a:schemeClr val="bg1"/>
              </a:solidFill>
              <a:latin typeface="Nourd"/>
              <a:ea typeface="Nourd"/>
              <a:cs typeface="Nourd"/>
            </a:endParaRPr>
          </a:p>
        </p:txBody>
      </p:sp>
      <p:sp>
        <p:nvSpPr>
          <p:cNvPr id="16" name="TextBox 2">
            <a:extLst>
              <a:ext uri="{FF2B5EF4-FFF2-40B4-BE49-F238E27FC236}">
                <a16:creationId xmlns:a16="http://schemas.microsoft.com/office/drawing/2014/main" id="{C0A21F64-1BC7-508A-DCD8-B61B9AC20EEA}"/>
              </a:ext>
            </a:extLst>
          </p:cNvPr>
          <p:cNvSpPr txBox="1"/>
          <p:nvPr/>
        </p:nvSpPr>
        <p:spPr>
          <a:xfrm>
            <a:off x="273580" y="6356624"/>
            <a:ext cx="11644830" cy="307777"/>
          </a:xfrm>
          <a:prstGeom prst="rect">
            <a:avLst/>
          </a:prstGeom>
        </p:spPr>
        <p:txBody>
          <a:bodyPr wrap="square" lIns="0" tIns="0" rIns="0" bIns="0" rtlCol="0" anchor="t">
            <a:spAutoFit/>
          </a:bodyPr>
          <a:lstStyle/>
          <a:p>
            <a:pPr algn="ctr"/>
            <a:r>
              <a:rPr lang="en-US" sz="2000">
                <a:solidFill>
                  <a:schemeClr val="bg1"/>
                </a:solidFill>
                <a:latin typeface="Nourd"/>
              </a:rPr>
              <a:t>AMACFOUNDATION.ORG |  888.750.2622  |  SSADVISOR@AMACFOUNDATION.ORG</a:t>
            </a:r>
            <a:endParaRPr lang="en-US"/>
          </a:p>
        </p:txBody>
      </p:sp>
    </p:spTree>
    <p:extLst>
      <p:ext uri="{BB962C8B-B14F-4D97-AF65-F5344CB8AC3E}">
        <p14:creationId xmlns:p14="http://schemas.microsoft.com/office/powerpoint/2010/main" val="1098572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A82780-F009-E912-155A-B02AFBD8D2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BEC2A-B152-B0B4-F24C-74939661BAAD}"/>
              </a:ext>
            </a:extLst>
          </p:cNvPr>
          <p:cNvSpPr>
            <a:spLocks noGrp="1"/>
          </p:cNvSpPr>
          <p:nvPr>
            <p:ph type="title"/>
          </p:nvPr>
        </p:nvSpPr>
        <p:spPr>
          <a:xfrm>
            <a:off x="109046" y="-4175"/>
            <a:ext cx="10515600" cy="1325563"/>
          </a:xfrm>
        </p:spPr>
        <p:txBody>
          <a:bodyPr>
            <a:normAutofit/>
          </a:bodyPr>
          <a:lstStyle/>
          <a:p>
            <a:pPr algn="ctr"/>
            <a:r>
              <a:rPr lang="en-US" b="1">
                <a:solidFill>
                  <a:srgbClr val="00529B"/>
                </a:solidFill>
                <a:latin typeface="Aptos"/>
              </a:rPr>
              <a:t>Spousal  Benefits--TOPICS</a:t>
            </a:r>
            <a:endParaRPr lang="en-US">
              <a:solidFill>
                <a:srgbClr val="00529B"/>
              </a:solidFill>
              <a:latin typeface="Aptos"/>
            </a:endParaRPr>
          </a:p>
        </p:txBody>
      </p:sp>
      <p:grpSp>
        <p:nvGrpSpPr>
          <p:cNvPr id="7" name="Group 8">
            <a:extLst>
              <a:ext uri="{FF2B5EF4-FFF2-40B4-BE49-F238E27FC236}">
                <a16:creationId xmlns:a16="http://schemas.microsoft.com/office/drawing/2014/main" id="{3859BE39-4EBD-AE8B-7DDE-908E73479BD7}"/>
              </a:ext>
            </a:extLst>
          </p:cNvPr>
          <p:cNvGrpSpPr/>
          <p:nvPr/>
        </p:nvGrpSpPr>
        <p:grpSpPr>
          <a:xfrm>
            <a:off x="0" y="6261928"/>
            <a:ext cx="12192000" cy="497171"/>
            <a:chOff x="0" y="0"/>
            <a:chExt cx="4816593" cy="234665"/>
          </a:xfrm>
        </p:grpSpPr>
        <p:sp>
          <p:nvSpPr>
            <p:cNvPr id="8" name="Freeform 9">
              <a:extLst>
                <a:ext uri="{FF2B5EF4-FFF2-40B4-BE49-F238E27FC236}">
                  <a16:creationId xmlns:a16="http://schemas.microsoft.com/office/drawing/2014/main" id="{13018DB9-8D44-5E3D-91FA-DB5561D68036}"/>
                </a:ext>
              </a:extLst>
            </p:cNvPr>
            <p:cNvSpPr/>
            <p:nvPr/>
          </p:nvSpPr>
          <p:spPr>
            <a:xfrm>
              <a:off x="0" y="0"/>
              <a:ext cx="4816592" cy="234665"/>
            </a:xfrm>
            <a:custGeom>
              <a:avLst/>
              <a:gdLst/>
              <a:ahLst/>
              <a:cxnLst/>
              <a:rect l="l" t="t" r="r" b="b"/>
              <a:pathLst>
                <a:path w="4816592" h="234665">
                  <a:moveTo>
                    <a:pt x="0" y="0"/>
                  </a:moveTo>
                  <a:lnTo>
                    <a:pt x="4816592" y="0"/>
                  </a:lnTo>
                  <a:lnTo>
                    <a:pt x="4816592" y="234665"/>
                  </a:lnTo>
                  <a:lnTo>
                    <a:pt x="0" y="234665"/>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9" name="TextBox 10">
              <a:extLst>
                <a:ext uri="{FF2B5EF4-FFF2-40B4-BE49-F238E27FC236}">
                  <a16:creationId xmlns:a16="http://schemas.microsoft.com/office/drawing/2014/main" id="{4B9A2FD6-1482-557A-4577-14F8E67558E5}"/>
                </a:ext>
              </a:extLst>
            </p:cNvPr>
            <p:cNvSpPr txBox="1"/>
            <p:nvPr/>
          </p:nvSpPr>
          <p:spPr>
            <a:xfrm>
              <a:off x="0" y="-38100"/>
              <a:ext cx="4816593" cy="27276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0" name="TextBox 2">
            <a:extLst>
              <a:ext uri="{FF2B5EF4-FFF2-40B4-BE49-F238E27FC236}">
                <a16:creationId xmlns:a16="http://schemas.microsoft.com/office/drawing/2014/main" id="{19EB0D46-53CD-B45C-6083-D6A038AC7E3B}"/>
              </a:ext>
            </a:extLst>
          </p:cNvPr>
          <p:cNvSpPr txBox="1"/>
          <p:nvPr/>
        </p:nvSpPr>
        <p:spPr>
          <a:xfrm>
            <a:off x="273580" y="6356624"/>
            <a:ext cx="11644830" cy="307777"/>
          </a:xfrm>
          <a:prstGeom prst="rect">
            <a:avLst/>
          </a:prstGeom>
        </p:spPr>
        <p:txBody>
          <a:bodyPr wrap="square" lIns="0" tIns="0" rIns="0" bIns="0" rtlCol="0" anchor="t">
            <a:spAutoFit/>
          </a:bodyPr>
          <a:lstStyle/>
          <a:p>
            <a:pPr algn="ctr"/>
            <a:r>
              <a:rPr lang="en-US" sz="2000">
                <a:solidFill>
                  <a:schemeClr val="bg1"/>
                </a:solidFill>
                <a:latin typeface="Aptos"/>
                <a:ea typeface="Nourd"/>
                <a:cs typeface="Nourd"/>
                <a:sym typeface="Nourd"/>
              </a:rPr>
              <a:t>AMACFOUNDATION.ORG |  888.750.2622  |  SSADVISOR@AMACFOUNDATION.ORG</a:t>
            </a:r>
          </a:p>
        </p:txBody>
      </p:sp>
      <p:pic>
        <p:nvPicPr>
          <p:cNvPr id="6" name="Picture 5" descr="clipboard, blank, empty, show, business, paper, isolated, white, design ...">
            <a:extLst>
              <a:ext uri="{FF2B5EF4-FFF2-40B4-BE49-F238E27FC236}">
                <a16:creationId xmlns:a16="http://schemas.microsoft.com/office/drawing/2014/main" id="{BF20C295-4E2D-5A75-1F36-52014059BCFE}"/>
              </a:ext>
            </a:extLst>
          </p:cNvPr>
          <p:cNvPicPr>
            <a:picLocks noChangeAspect="1"/>
          </p:cNvPicPr>
          <p:nvPr/>
        </p:nvPicPr>
        <p:blipFill>
          <a:blip r:embed="rId2"/>
          <a:stretch>
            <a:fillRect/>
          </a:stretch>
        </p:blipFill>
        <p:spPr>
          <a:xfrm>
            <a:off x="708324" y="1568520"/>
            <a:ext cx="4659251" cy="3108577"/>
          </a:xfrm>
          <a:prstGeom prst="rect">
            <a:avLst/>
          </a:prstGeom>
        </p:spPr>
      </p:pic>
      <p:sp>
        <p:nvSpPr>
          <p:cNvPr id="11" name="TextBox 1">
            <a:extLst>
              <a:ext uri="{FF2B5EF4-FFF2-40B4-BE49-F238E27FC236}">
                <a16:creationId xmlns:a16="http://schemas.microsoft.com/office/drawing/2014/main" id="{B55BCD84-1D0E-C6DC-E8A2-B664FC81E28B}"/>
              </a:ext>
            </a:extLst>
          </p:cNvPr>
          <p:cNvSpPr txBox="1"/>
          <p:nvPr/>
        </p:nvSpPr>
        <p:spPr>
          <a:xfrm>
            <a:off x="6097881" y="2098633"/>
            <a:ext cx="5341643" cy="1523494"/>
          </a:xfrm>
          <a:prstGeom prst="rect">
            <a:avLst/>
          </a:prstGeom>
          <a:noFill/>
        </p:spPr>
        <p:txBody>
          <a:bodyPr wrap="square" lIns="91440" tIns="45720" rIns="91440" bIns="45720" rtlCol="0" anchor="t">
            <a:spAutoFit/>
          </a:bodyPr>
          <a:ls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a:lstStyle>
          <a:p>
            <a:pPr marL="274320" indent="-274320">
              <a:spcAft>
                <a:spcPts val="900"/>
              </a:spcAft>
              <a:buFont typeface="Arial" panose="020B0604020202020204" pitchFamily="34" charset="0"/>
              <a:buChar char="•"/>
            </a:pPr>
            <a:r>
              <a:rPr lang="en-US" sz="2600" b="1"/>
              <a:t>Eligibility Recap</a:t>
            </a:r>
            <a:endParaRPr lang="en-US" sz="2600" b="1">
              <a:cs typeface="Calibri"/>
            </a:endParaRPr>
          </a:p>
          <a:p>
            <a:pPr marL="274320" indent="-274320">
              <a:spcAft>
                <a:spcPts val="900"/>
              </a:spcAft>
              <a:buFont typeface="Arial" panose="020B0604020202020204" pitchFamily="34" charset="0"/>
              <a:buChar char="•"/>
            </a:pPr>
            <a:r>
              <a:rPr lang="en-US" sz="2600" b="1">
                <a:cs typeface="Calibri"/>
              </a:rPr>
              <a:t>Timeline</a:t>
            </a:r>
            <a:endParaRPr lang="en-US"/>
          </a:p>
          <a:p>
            <a:pPr marL="274320" indent="-274320">
              <a:spcAft>
                <a:spcPts val="900"/>
              </a:spcAft>
              <a:buFont typeface="Arial" panose="020B0604020202020204" pitchFamily="34" charset="0"/>
              <a:buChar char="•"/>
            </a:pPr>
            <a:r>
              <a:rPr lang="en-US" sz="2600" b="1">
                <a:cs typeface="Calibri"/>
              </a:rPr>
              <a:t>Documentation</a:t>
            </a:r>
            <a:endParaRPr lang="en-US"/>
          </a:p>
        </p:txBody>
      </p:sp>
    </p:spTree>
    <p:extLst>
      <p:ext uri="{BB962C8B-B14F-4D97-AF65-F5344CB8AC3E}">
        <p14:creationId xmlns:p14="http://schemas.microsoft.com/office/powerpoint/2010/main" val="1976244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BBAB6-29B7-1562-F024-1D7FC35354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865134-599F-D9DA-1290-FFFA3ACEA3B5}"/>
              </a:ext>
            </a:extLst>
          </p:cNvPr>
          <p:cNvSpPr>
            <a:spLocks noGrp="1"/>
          </p:cNvSpPr>
          <p:nvPr>
            <p:ph type="title"/>
          </p:nvPr>
        </p:nvSpPr>
        <p:spPr/>
        <p:txBody>
          <a:bodyPr>
            <a:normAutofit/>
          </a:bodyPr>
          <a:lstStyle/>
          <a:p>
            <a:r>
              <a:rPr lang="en-US" b="1">
                <a:solidFill>
                  <a:srgbClr val="00529B"/>
                </a:solidFill>
                <a:latin typeface="Aptos"/>
              </a:rPr>
              <a:t>Spousal  Benefits—ELIGIBILITY</a:t>
            </a:r>
            <a:endParaRPr lang="en-US"/>
          </a:p>
        </p:txBody>
      </p:sp>
      <p:grpSp>
        <p:nvGrpSpPr>
          <p:cNvPr id="7" name="Group 8">
            <a:extLst>
              <a:ext uri="{FF2B5EF4-FFF2-40B4-BE49-F238E27FC236}">
                <a16:creationId xmlns:a16="http://schemas.microsoft.com/office/drawing/2014/main" id="{9AEA6605-3862-9A68-D5DA-0E1FC59C3F8D}"/>
              </a:ext>
            </a:extLst>
          </p:cNvPr>
          <p:cNvGrpSpPr/>
          <p:nvPr/>
        </p:nvGrpSpPr>
        <p:grpSpPr>
          <a:xfrm>
            <a:off x="0" y="6261928"/>
            <a:ext cx="12192000" cy="497171"/>
            <a:chOff x="0" y="0"/>
            <a:chExt cx="4816593" cy="234665"/>
          </a:xfrm>
        </p:grpSpPr>
        <p:sp>
          <p:nvSpPr>
            <p:cNvPr id="8" name="Freeform 9">
              <a:extLst>
                <a:ext uri="{FF2B5EF4-FFF2-40B4-BE49-F238E27FC236}">
                  <a16:creationId xmlns:a16="http://schemas.microsoft.com/office/drawing/2014/main" id="{3E548C63-0882-9A37-58C1-E7018CF1F003}"/>
                </a:ext>
              </a:extLst>
            </p:cNvPr>
            <p:cNvSpPr/>
            <p:nvPr/>
          </p:nvSpPr>
          <p:spPr>
            <a:xfrm>
              <a:off x="0" y="0"/>
              <a:ext cx="4816592" cy="234665"/>
            </a:xfrm>
            <a:custGeom>
              <a:avLst/>
              <a:gdLst/>
              <a:ahLst/>
              <a:cxnLst/>
              <a:rect l="l" t="t" r="r" b="b"/>
              <a:pathLst>
                <a:path w="4816592" h="234665">
                  <a:moveTo>
                    <a:pt x="0" y="0"/>
                  </a:moveTo>
                  <a:lnTo>
                    <a:pt x="4816592" y="0"/>
                  </a:lnTo>
                  <a:lnTo>
                    <a:pt x="4816592" y="234665"/>
                  </a:lnTo>
                  <a:lnTo>
                    <a:pt x="0" y="234665"/>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9" name="TextBox 10">
              <a:extLst>
                <a:ext uri="{FF2B5EF4-FFF2-40B4-BE49-F238E27FC236}">
                  <a16:creationId xmlns:a16="http://schemas.microsoft.com/office/drawing/2014/main" id="{D9657A4E-7A72-52FB-81FD-45FD929EC8BF}"/>
                </a:ext>
              </a:extLst>
            </p:cNvPr>
            <p:cNvSpPr txBox="1"/>
            <p:nvPr/>
          </p:nvSpPr>
          <p:spPr>
            <a:xfrm>
              <a:off x="0" y="-38100"/>
              <a:ext cx="4816593" cy="27276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0" name="TextBox 2">
            <a:extLst>
              <a:ext uri="{FF2B5EF4-FFF2-40B4-BE49-F238E27FC236}">
                <a16:creationId xmlns:a16="http://schemas.microsoft.com/office/drawing/2014/main" id="{F1A41318-F1EB-1ACB-E500-EEF4A70FD2CE}"/>
              </a:ext>
            </a:extLst>
          </p:cNvPr>
          <p:cNvSpPr txBox="1"/>
          <p:nvPr/>
        </p:nvSpPr>
        <p:spPr>
          <a:xfrm>
            <a:off x="273580" y="6356624"/>
            <a:ext cx="11644830" cy="307777"/>
          </a:xfrm>
          <a:prstGeom prst="rect">
            <a:avLst/>
          </a:prstGeom>
        </p:spPr>
        <p:txBody>
          <a:bodyPr wrap="square" lIns="0" tIns="0" rIns="0" bIns="0" rtlCol="0" anchor="t">
            <a:spAutoFit/>
          </a:bodyPr>
          <a:lstStyle/>
          <a:p>
            <a:pPr algn="ctr"/>
            <a:r>
              <a:rPr lang="en-US" sz="2000">
                <a:solidFill>
                  <a:schemeClr val="bg1"/>
                </a:solidFill>
                <a:latin typeface="Nourd"/>
                <a:ea typeface="Nourd"/>
                <a:cs typeface="Nourd"/>
                <a:sym typeface="Nourd"/>
              </a:rPr>
              <a:t>AMACFOUNDATION.ORG |  888.750.2622  |  SSADVISOR@AMACFOUNDATION.ORG</a:t>
            </a:r>
          </a:p>
        </p:txBody>
      </p:sp>
      <p:sp>
        <p:nvSpPr>
          <p:cNvPr id="39" name="Content Placeholder 38">
            <a:extLst>
              <a:ext uri="{FF2B5EF4-FFF2-40B4-BE49-F238E27FC236}">
                <a16:creationId xmlns:a16="http://schemas.microsoft.com/office/drawing/2014/main" id="{2C17EB06-7E71-1AA1-300B-800E62692E29}"/>
              </a:ext>
            </a:extLst>
          </p:cNvPr>
          <p:cNvSpPr>
            <a:spLocks noGrp="1"/>
          </p:cNvSpPr>
          <p:nvPr>
            <p:ph idx="1"/>
          </p:nvPr>
        </p:nvSpPr>
        <p:spPr/>
        <p:txBody>
          <a:bodyPr vert="horz" lIns="91440" tIns="45720" rIns="91440" bIns="45720" rtlCol="0" anchor="t">
            <a:normAutofit fontScale="92500" lnSpcReduction="10000"/>
          </a:bodyPr>
          <a:lstStyle/>
          <a:p>
            <a:pPr marL="0" indent="0" algn="ctr">
              <a:buNone/>
            </a:pPr>
            <a:r>
              <a:rPr lang="en-US" sz="3600" b="1" dirty="0"/>
              <a:t>CURRENT SPOUSE</a:t>
            </a:r>
          </a:p>
          <a:p>
            <a:pPr marL="0" indent="0" algn="ctr">
              <a:buNone/>
            </a:pPr>
            <a:endParaRPr lang="en-US" b="1" dirty="0"/>
          </a:p>
          <a:p>
            <a:pPr lvl="3"/>
            <a:r>
              <a:rPr lang="en-US" sz="2800" b="1" dirty="0"/>
              <a:t>Marriage Length—minimally one year</a:t>
            </a:r>
          </a:p>
          <a:p>
            <a:pPr lvl="3"/>
            <a:endParaRPr lang="en-US" sz="2800" b="1" dirty="0"/>
          </a:p>
          <a:p>
            <a:pPr lvl="3"/>
            <a:r>
              <a:rPr lang="en-US" sz="2800" b="1" dirty="0"/>
              <a:t>Primary Receiving Benefit—YES</a:t>
            </a:r>
          </a:p>
          <a:p>
            <a:pPr lvl="3"/>
            <a:endParaRPr lang="en-US" sz="2800" b="1" dirty="0"/>
          </a:p>
          <a:p>
            <a:pPr lvl="3"/>
            <a:r>
              <a:rPr lang="en-US" sz="2800" b="1" dirty="0"/>
              <a:t>Spouse Age—Minimally 62 (*)—waived if:</a:t>
            </a:r>
          </a:p>
          <a:p>
            <a:pPr lvl="4">
              <a:buFont typeface="Courier New" panose="020B0604020202020204" pitchFamily="34" charset="0"/>
              <a:buChar char="o"/>
            </a:pPr>
            <a:r>
              <a:rPr lang="en-US" sz="2800" dirty="0"/>
              <a:t>Child-in-Care: child less than age 16</a:t>
            </a:r>
          </a:p>
          <a:p>
            <a:pPr lvl="4">
              <a:buFont typeface="Courier New" panose="020B0604020202020204" pitchFamily="34" charset="0"/>
              <a:buChar char="o"/>
            </a:pPr>
            <a:r>
              <a:rPr lang="en-US" sz="2800" dirty="0"/>
              <a:t>Disabled Adult Child: 100% disabled prior to age 22</a:t>
            </a:r>
          </a:p>
          <a:p>
            <a:pPr lvl="4">
              <a:buFont typeface="Courier New" panose="020B0604020202020204" pitchFamily="34" charset="0"/>
              <a:buChar char="o"/>
            </a:pPr>
            <a:endParaRPr lang="en-US" sz="2200" b="1" dirty="0"/>
          </a:p>
          <a:p>
            <a:pPr marL="0" indent="0" algn="ctr">
              <a:buNone/>
            </a:pPr>
            <a:r>
              <a:rPr lang="en-US" sz="2400" b="1" dirty="0"/>
              <a:t>(*must be 62 entire month)</a:t>
            </a:r>
          </a:p>
        </p:txBody>
      </p:sp>
    </p:spTree>
    <p:extLst>
      <p:ext uri="{BB962C8B-B14F-4D97-AF65-F5344CB8AC3E}">
        <p14:creationId xmlns:p14="http://schemas.microsoft.com/office/powerpoint/2010/main" val="2065297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53EAF-DACC-ADFA-5336-C657610260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30AA9A-173A-0EBF-0C34-B4A7CCD9849B}"/>
              </a:ext>
            </a:extLst>
          </p:cNvPr>
          <p:cNvSpPr>
            <a:spLocks noGrp="1"/>
          </p:cNvSpPr>
          <p:nvPr>
            <p:ph type="title"/>
          </p:nvPr>
        </p:nvSpPr>
        <p:spPr/>
        <p:txBody>
          <a:bodyPr>
            <a:normAutofit/>
          </a:bodyPr>
          <a:lstStyle/>
          <a:p>
            <a:r>
              <a:rPr lang="en-US" b="1">
                <a:solidFill>
                  <a:srgbClr val="00529B"/>
                </a:solidFill>
                <a:latin typeface="Aptos"/>
              </a:rPr>
              <a:t>Spousal  Benefits—ELIGIBILITY</a:t>
            </a:r>
            <a:endParaRPr lang="en-US"/>
          </a:p>
        </p:txBody>
      </p:sp>
      <p:grpSp>
        <p:nvGrpSpPr>
          <p:cNvPr id="7" name="Group 8">
            <a:extLst>
              <a:ext uri="{FF2B5EF4-FFF2-40B4-BE49-F238E27FC236}">
                <a16:creationId xmlns:a16="http://schemas.microsoft.com/office/drawing/2014/main" id="{5B46B271-0AD7-E0D2-8D69-BF279E32243D}"/>
              </a:ext>
            </a:extLst>
          </p:cNvPr>
          <p:cNvGrpSpPr/>
          <p:nvPr/>
        </p:nvGrpSpPr>
        <p:grpSpPr>
          <a:xfrm>
            <a:off x="0" y="6261928"/>
            <a:ext cx="12192000" cy="497171"/>
            <a:chOff x="0" y="0"/>
            <a:chExt cx="4816593" cy="234665"/>
          </a:xfrm>
        </p:grpSpPr>
        <p:sp>
          <p:nvSpPr>
            <p:cNvPr id="8" name="Freeform 9">
              <a:extLst>
                <a:ext uri="{FF2B5EF4-FFF2-40B4-BE49-F238E27FC236}">
                  <a16:creationId xmlns:a16="http://schemas.microsoft.com/office/drawing/2014/main" id="{C183577D-57FA-954E-E814-9440FA4F8F38}"/>
                </a:ext>
              </a:extLst>
            </p:cNvPr>
            <p:cNvSpPr/>
            <p:nvPr/>
          </p:nvSpPr>
          <p:spPr>
            <a:xfrm>
              <a:off x="0" y="0"/>
              <a:ext cx="4816592" cy="234665"/>
            </a:xfrm>
            <a:custGeom>
              <a:avLst/>
              <a:gdLst/>
              <a:ahLst/>
              <a:cxnLst/>
              <a:rect l="l" t="t" r="r" b="b"/>
              <a:pathLst>
                <a:path w="4816592" h="234665">
                  <a:moveTo>
                    <a:pt x="0" y="0"/>
                  </a:moveTo>
                  <a:lnTo>
                    <a:pt x="4816592" y="0"/>
                  </a:lnTo>
                  <a:lnTo>
                    <a:pt x="4816592" y="234665"/>
                  </a:lnTo>
                  <a:lnTo>
                    <a:pt x="0" y="234665"/>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9" name="TextBox 10">
              <a:extLst>
                <a:ext uri="{FF2B5EF4-FFF2-40B4-BE49-F238E27FC236}">
                  <a16:creationId xmlns:a16="http://schemas.microsoft.com/office/drawing/2014/main" id="{AB5EB99E-0545-89AB-E5D8-6C1CEFC25462}"/>
                </a:ext>
              </a:extLst>
            </p:cNvPr>
            <p:cNvSpPr txBox="1"/>
            <p:nvPr/>
          </p:nvSpPr>
          <p:spPr>
            <a:xfrm>
              <a:off x="0" y="-38100"/>
              <a:ext cx="4816593" cy="27276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0" name="TextBox 2">
            <a:extLst>
              <a:ext uri="{FF2B5EF4-FFF2-40B4-BE49-F238E27FC236}">
                <a16:creationId xmlns:a16="http://schemas.microsoft.com/office/drawing/2014/main" id="{F08BC2FE-54B6-2DB4-6420-33E93ECFDF6A}"/>
              </a:ext>
            </a:extLst>
          </p:cNvPr>
          <p:cNvSpPr txBox="1"/>
          <p:nvPr/>
        </p:nvSpPr>
        <p:spPr>
          <a:xfrm>
            <a:off x="273580" y="6356624"/>
            <a:ext cx="11644830" cy="307777"/>
          </a:xfrm>
          <a:prstGeom prst="rect">
            <a:avLst/>
          </a:prstGeom>
        </p:spPr>
        <p:txBody>
          <a:bodyPr wrap="square" lIns="0" tIns="0" rIns="0" bIns="0" rtlCol="0" anchor="t">
            <a:spAutoFit/>
          </a:bodyPr>
          <a:lstStyle/>
          <a:p>
            <a:pPr algn="ctr"/>
            <a:r>
              <a:rPr lang="en-US" sz="2000">
                <a:solidFill>
                  <a:schemeClr val="bg1"/>
                </a:solidFill>
                <a:latin typeface="Nourd"/>
                <a:ea typeface="Nourd"/>
                <a:cs typeface="Nourd"/>
                <a:sym typeface="Nourd"/>
              </a:rPr>
              <a:t>AMACFOUNDATION.ORG |  888.750.2622  |  SSADVISOR@AMACFOUNDATION.ORG</a:t>
            </a:r>
          </a:p>
        </p:txBody>
      </p:sp>
      <p:sp>
        <p:nvSpPr>
          <p:cNvPr id="34" name="Content Placeholder 33">
            <a:extLst>
              <a:ext uri="{FF2B5EF4-FFF2-40B4-BE49-F238E27FC236}">
                <a16:creationId xmlns:a16="http://schemas.microsoft.com/office/drawing/2014/main" id="{B42427A1-4104-9750-4512-49F43F83D18F}"/>
              </a:ext>
            </a:extLst>
          </p:cNvPr>
          <p:cNvSpPr>
            <a:spLocks noGrp="1"/>
          </p:cNvSpPr>
          <p:nvPr>
            <p:ph idx="1"/>
          </p:nvPr>
        </p:nvSpPr>
        <p:spPr>
          <a:xfrm>
            <a:off x="838200" y="1434856"/>
            <a:ext cx="10515600" cy="4742107"/>
          </a:xfrm>
        </p:spPr>
        <p:txBody>
          <a:bodyPr vert="horz" lIns="91440" tIns="45720" rIns="91440" bIns="45720" rtlCol="0" anchor="t">
            <a:normAutofit fontScale="85000" lnSpcReduction="20000"/>
          </a:bodyPr>
          <a:lstStyle/>
          <a:p>
            <a:pPr marL="0" indent="0" algn="ctr">
              <a:buNone/>
            </a:pPr>
            <a:r>
              <a:rPr lang="en-US" sz="3600" b="1" dirty="0"/>
              <a:t>DIVORCED SPOUSE</a:t>
            </a:r>
          </a:p>
          <a:p>
            <a:pPr marL="0" indent="0" algn="ctr">
              <a:buNone/>
            </a:pPr>
            <a:endParaRPr lang="en-US" sz="2000" b="1" dirty="0"/>
          </a:p>
          <a:p>
            <a:pPr marL="1885950" lvl="3" indent="-285750">
              <a:buFont typeface="Arial"/>
              <a:buChar char="•"/>
            </a:pPr>
            <a:r>
              <a:rPr lang="en-US" sz="2000" b="1" dirty="0"/>
              <a:t>Marriage Length—minimally 10 years</a:t>
            </a:r>
          </a:p>
          <a:p>
            <a:pPr marL="2343150" lvl="4" indent="-285750">
              <a:buFont typeface="Courier New,monospace"/>
              <a:buChar char="o"/>
            </a:pPr>
            <a:r>
              <a:rPr lang="en-US" sz="2000" b="1" dirty="0"/>
              <a:t>EXCEPTION:</a:t>
            </a:r>
            <a:r>
              <a:rPr lang="en-US" sz="2000" dirty="0"/>
              <a:t> Child-in-Care or Adult Disabled Child</a:t>
            </a:r>
          </a:p>
          <a:p>
            <a:pPr marL="2343150" lvl="4" indent="-285750">
              <a:buFont typeface="Courier New,monospace"/>
              <a:buChar char="o"/>
            </a:pPr>
            <a:endParaRPr lang="en-US" sz="2000" dirty="0"/>
          </a:p>
          <a:p>
            <a:pPr marL="1885950" lvl="3" indent="-285750">
              <a:buFont typeface="Arial"/>
              <a:buChar char="•"/>
            </a:pPr>
            <a:r>
              <a:rPr lang="en-US" sz="2000" b="1" dirty="0"/>
              <a:t>Marital Status—Single—(primary may remarry)</a:t>
            </a:r>
          </a:p>
          <a:p>
            <a:pPr marL="1885950" lvl="3" indent="-285750">
              <a:buFont typeface="Arial"/>
              <a:buChar char="•"/>
            </a:pPr>
            <a:endParaRPr lang="en-US" sz="2000" dirty="0"/>
          </a:p>
          <a:p>
            <a:pPr marL="1885950" lvl="3" indent="-285750">
              <a:buFont typeface="Arial"/>
              <a:buChar char="•"/>
            </a:pPr>
            <a:r>
              <a:rPr lang="en-US" sz="2000" b="1" dirty="0"/>
              <a:t>Primary Receiving Benefit—YES</a:t>
            </a:r>
          </a:p>
          <a:p>
            <a:pPr marL="2343150" lvl="4" indent="-285750">
              <a:buFont typeface="Courier New,monospace"/>
              <a:buChar char="o"/>
            </a:pPr>
            <a:r>
              <a:rPr lang="en-US" sz="2000" b="1" dirty="0"/>
              <a:t>EXCEPTION: </a:t>
            </a:r>
            <a:r>
              <a:rPr lang="en-US" sz="2000" dirty="0"/>
              <a:t>Divorced 2 years</a:t>
            </a:r>
          </a:p>
          <a:p>
            <a:pPr marL="1885950" lvl="3" indent="-285750">
              <a:buFont typeface="Arial"/>
              <a:buChar char="•"/>
            </a:pPr>
            <a:endParaRPr lang="en-US" sz="2000" dirty="0"/>
          </a:p>
          <a:p>
            <a:pPr marL="1885950" lvl="3" indent="-285750">
              <a:buFont typeface="Arial"/>
              <a:buChar char="•"/>
            </a:pPr>
            <a:r>
              <a:rPr lang="en-US" sz="2000" b="1" dirty="0"/>
              <a:t>Primary Age--Minimally 62 (*)</a:t>
            </a:r>
          </a:p>
          <a:p>
            <a:pPr marL="1885950" lvl="3" indent="-285750">
              <a:buFont typeface="Arial"/>
              <a:buChar char="•"/>
            </a:pPr>
            <a:endParaRPr lang="en-US" sz="2000" b="1" dirty="0"/>
          </a:p>
          <a:p>
            <a:pPr marL="1885950" lvl="3" indent="-285750">
              <a:buFont typeface="Arial"/>
              <a:buChar char="•"/>
            </a:pPr>
            <a:r>
              <a:rPr lang="en-US" sz="2000" b="1" dirty="0"/>
              <a:t>Ex-Spouse Age—Minimally 62 (*)</a:t>
            </a:r>
          </a:p>
          <a:p>
            <a:pPr marL="2343150" lvl="4" indent="-285750">
              <a:buFont typeface="Courier New,monospace"/>
              <a:buChar char="o"/>
            </a:pPr>
            <a:r>
              <a:rPr lang="en-US" sz="2000" b="1" dirty="0"/>
              <a:t>EXCEPTION</a:t>
            </a:r>
            <a:r>
              <a:rPr lang="en-US" sz="2000" dirty="0"/>
              <a:t>: Child-in-Care: child less than age 16</a:t>
            </a:r>
          </a:p>
          <a:p>
            <a:pPr marL="2343150" lvl="4" indent="-285750">
              <a:buFont typeface="Courier New,monospace"/>
              <a:buChar char="o"/>
            </a:pPr>
            <a:r>
              <a:rPr lang="en-US" sz="2000" b="1" dirty="0"/>
              <a:t>EXCEPTION</a:t>
            </a:r>
            <a:r>
              <a:rPr lang="en-US" sz="2000" dirty="0"/>
              <a:t>: Disabled Adult Child: 100% disabled prior to age 22</a:t>
            </a:r>
          </a:p>
          <a:p>
            <a:pPr marL="2343150" lvl="4" indent="-285750">
              <a:buFont typeface="Courier New,monospace"/>
              <a:buChar char="o"/>
            </a:pPr>
            <a:endParaRPr lang="en-US" sz="2000" dirty="0"/>
          </a:p>
          <a:p>
            <a:pPr marL="0" indent="0" algn="ctr">
              <a:buNone/>
            </a:pPr>
            <a:r>
              <a:rPr lang="en-US" sz="2000" b="1" dirty="0"/>
              <a:t>(*must be 62 entire month)</a:t>
            </a:r>
            <a:endParaRPr lang="en-US" sz="2000" dirty="0"/>
          </a:p>
          <a:p>
            <a:pPr marL="0" indent="0" algn="ctr">
              <a:buNone/>
            </a:pPr>
            <a:endParaRPr lang="en-US" sz="3600" b="1" dirty="0"/>
          </a:p>
        </p:txBody>
      </p:sp>
    </p:spTree>
    <p:extLst>
      <p:ext uri="{BB962C8B-B14F-4D97-AF65-F5344CB8AC3E}">
        <p14:creationId xmlns:p14="http://schemas.microsoft.com/office/powerpoint/2010/main" val="4291615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822A1-3D4A-53CB-0E30-E7BABB2A34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8F44BE-252C-8583-A15F-EA15CFDC88D0}"/>
              </a:ext>
            </a:extLst>
          </p:cNvPr>
          <p:cNvSpPr>
            <a:spLocks noGrp="1"/>
          </p:cNvSpPr>
          <p:nvPr>
            <p:ph type="title"/>
          </p:nvPr>
        </p:nvSpPr>
        <p:spPr/>
        <p:txBody>
          <a:bodyPr>
            <a:normAutofit/>
          </a:bodyPr>
          <a:lstStyle/>
          <a:p>
            <a:r>
              <a:rPr lang="en-US" b="1">
                <a:solidFill>
                  <a:srgbClr val="00529B"/>
                </a:solidFill>
                <a:latin typeface="Aptos"/>
              </a:rPr>
              <a:t>Spousal  Benefits—TIMELINE</a:t>
            </a:r>
            <a:endParaRPr lang="en-US" dirty="0"/>
          </a:p>
        </p:txBody>
      </p:sp>
      <p:grpSp>
        <p:nvGrpSpPr>
          <p:cNvPr id="7" name="Group 8">
            <a:extLst>
              <a:ext uri="{FF2B5EF4-FFF2-40B4-BE49-F238E27FC236}">
                <a16:creationId xmlns:a16="http://schemas.microsoft.com/office/drawing/2014/main" id="{7268B6C3-6B57-1E10-C9BC-DCBD6473B9DC}"/>
              </a:ext>
            </a:extLst>
          </p:cNvPr>
          <p:cNvGrpSpPr/>
          <p:nvPr/>
        </p:nvGrpSpPr>
        <p:grpSpPr>
          <a:xfrm>
            <a:off x="0" y="6261928"/>
            <a:ext cx="12192000" cy="497171"/>
            <a:chOff x="0" y="0"/>
            <a:chExt cx="4816593" cy="234665"/>
          </a:xfrm>
        </p:grpSpPr>
        <p:sp>
          <p:nvSpPr>
            <p:cNvPr id="8" name="Freeform 9">
              <a:extLst>
                <a:ext uri="{FF2B5EF4-FFF2-40B4-BE49-F238E27FC236}">
                  <a16:creationId xmlns:a16="http://schemas.microsoft.com/office/drawing/2014/main" id="{234CD615-74F5-0556-5D08-59F814E22656}"/>
                </a:ext>
              </a:extLst>
            </p:cNvPr>
            <p:cNvSpPr/>
            <p:nvPr/>
          </p:nvSpPr>
          <p:spPr>
            <a:xfrm>
              <a:off x="0" y="0"/>
              <a:ext cx="4816592" cy="234665"/>
            </a:xfrm>
            <a:custGeom>
              <a:avLst/>
              <a:gdLst/>
              <a:ahLst/>
              <a:cxnLst/>
              <a:rect l="l" t="t" r="r" b="b"/>
              <a:pathLst>
                <a:path w="4816592" h="234665">
                  <a:moveTo>
                    <a:pt x="0" y="0"/>
                  </a:moveTo>
                  <a:lnTo>
                    <a:pt x="4816592" y="0"/>
                  </a:lnTo>
                  <a:lnTo>
                    <a:pt x="4816592" y="234665"/>
                  </a:lnTo>
                  <a:lnTo>
                    <a:pt x="0" y="234665"/>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9" name="TextBox 10">
              <a:extLst>
                <a:ext uri="{FF2B5EF4-FFF2-40B4-BE49-F238E27FC236}">
                  <a16:creationId xmlns:a16="http://schemas.microsoft.com/office/drawing/2014/main" id="{96D2C20C-049E-B07C-E357-20C394AA0E19}"/>
                </a:ext>
              </a:extLst>
            </p:cNvPr>
            <p:cNvSpPr txBox="1"/>
            <p:nvPr/>
          </p:nvSpPr>
          <p:spPr>
            <a:xfrm>
              <a:off x="0" y="-38100"/>
              <a:ext cx="4816593" cy="27276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0" name="TextBox 2">
            <a:extLst>
              <a:ext uri="{FF2B5EF4-FFF2-40B4-BE49-F238E27FC236}">
                <a16:creationId xmlns:a16="http://schemas.microsoft.com/office/drawing/2014/main" id="{7CA66D2E-BACD-1E14-5A56-8A3FB875F126}"/>
              </a:ext>
            </a:extLst>
          </p:cNvPr>
          <p:cNvSpPr txBox="1"/>
          <p:nvPr/>
        </p:nvSpPr>
        <p:spPr>
          <a:xfrm>
            <a:off x="273580" y="6356624"/>
            <a:ext cx="11644830" cy="307777"/>
          </a:xfrm>
          <a:prstGeom prst="rect">
            <a:avLst/>
          </a:prstGeom>
        </p:spPr>
        <p:txBody>
          <a:bodyPr wrap="square" lIns="0" tIns="0" rIns="0" bIns="0" rtlCol="0" anchor="t">
            <a:spAutoFit/>
          </a:bodyPr>
          <a:lstStyle/>
          <a:p>
            <a:pPr algn="ctr"/>
            <a:r>
              <a:rPr lang="en-US" sz="2000">
                <a:solidFill>
                  <a:schemeClr val="bg1"/>
                </a:solidFill>
                <a:latin typeface="Nourd"/>
                <a:ea typeface="Nourd"/>
                <a:cs typeface="Nourd"/>
                <a:sym typeface="Nourd"/>
              </a:rPr>
              <a:t>AMACFOUNDATION.ORG |  888.750.2622  |  SSADVISOR@AMACFOUNDATION.ORG</a:t>
            </a:r>
          </a:p>
        </p:txBody>
      </p:sp>
      <p:sp>
        <p:nvSpPr>
          <p:cNvPr id="34" name="Content Placeholder 33">
            <a:extLst>
              <a:ext uri="{FF2B5EF4-FFF2-40B4-BE49-F238E27FC236}">
                <a16:creationId xmlns:a16="http://schemas.microsoft.com/office/drawing/2014/main" id="{B9F929A6-477F-7B8C-196A-20FA876A3A3C}"/>
              </a:ext>
            </a:extLst>
          </p:cNvPr>
          <p:cNvSpPr>
            <a:spLocks noGrp="1"/>
          </p:cNvSpPr>
          <p:nvPr>
            <p:ph idx="1"/>
          </p:nvPr>
        </p:nvSpPr>
        <p:spPr>
          <a:xfrm>
            <a:off x="838200" y="1157765"/>
            <a:ext cx="10515600" cy="4534289"/>
          </a:xfrm>
        </p:spPr>
        <p:txBody>
          <a:bodyPr vert="horz" lIns="91440" tIns="45720" rIns="91440" bIns="45720" rtlCol="0" anchor="t">
            <a:noAutofit/>
          </a:bodyPr>
          <a:lstStyle/>
          <a:p>
            <a:pPr marL="0" indent="0" algn="ctr">
              <a:buNone/>
            </a:pPr>
            <a:endParaRPr lang="en-US" b="1" dirty="0"/>
          </a:p>
          <a:p>
            <a:pPr>
              <a:buFont typeface="Arial"/>
              <a:buChar char="•"/>
            </a:pPr>
            <a:r>
              <a:rPr lang="en-US" dirty="0">
                <a:ea typeface="+mn-lt"/>
                <a:cs typeface="+mn-lt"/>
              </a:rPr>
              <a:t>Identify ex-spouses</a:t>
            </a:r>
            <a:endParaRPr lang="en-US"/>
          </a:p>
          <a:p>
            <a:pPr>
              <a:buFont typeface="Arial"/>
              <a:buChar char="•"/>
            </a:pPr>
            <a:r>
              <a:rPr lang="en-US" dirty="0">
                <a:ea typeface="+mn-lt"/>
                <a:cs typeface="+mn-lt"/>
              </a:rPr>
              <a:t>Identify those on which you are not eligible</a:t>
            </a:r>
            <a:endParaRPr lang="en-US"/>
          </a:p>
          <a:p>
            <a:pPr>
              <a:buFont typeface="Arial"/>
              <a:buChar char="•"/>
            </a:pPr>
            <a:r>
              <a:rPr lang="en-US" dirty="0">
                <a:ea typeface="+mn-lt"/>
                <a:cs typeface="+mn-lt"/>
              </a:rPr>
              <a:t>Identify those on which you are eligible (now or later)</a:t>
            </a:r>
            <a:endParaRPr lang="en-US"/>
          </a:p>
          <a:p>
            <a:pPr>
              <a:buFont typeface="Arial"/>
              <a:buChar char="•"/>
            </a:pPr>
            <a:r>
              <a:rPr lang="en-US">
                <a:ea typeface="+mn-lt"/>
                <a:cs typeface="+mn-lt"/>
              </a:rPr>
              <a:t>Research which provides highest benefit</a:t>
            </a:r>
            <a:endParaRPr lang="en-US"/>
          </a:p>
          <a:p>
            <a:pPr>
              <a:buFont typeface="Arial"/>
              <a:buChar char="•"/>
            </a:pPr>
            <a:r>
              <a:rPr lang="en-US">
                <a:ea typeface="+mn-lt"/>
                <a:cs typeface="+mn-lt"/>
              </a:rPr>
              <a:t>What Ifs:</a:t>
            </a:r>
            <a:endParaRPr lang="en-US"/>
          </a:p>
          <a:p>
            <a:pPr marL="971550" lvl="1" indent="-285750">
              <a:buFont typeface="Arial"/>
              <a:buChar char="•"/>
            </a:pPr>
            <a:r>
              <a:rPr lang="en-US" sz="2800">
                <a:ea typeface="+mn-lt"/>
                <a:cs typeface="+mn-lt"/>
              </a:rPr>
              <a:t>Currently remarried?</a:t>
            </a:r>
            <a:endParaRPr lang="en-US" sz="2800"/>
          </a:p>
          <a:p>
            <a:pPr marL="971550" lvl="1" indent="-285750">
              <a:buFont typeface="Arial"/>
              <a:buChar char="•"/>
            </a:pPr>
            <a:r>
              <a:rPr lang="en-US" sz="2800">
                <a:ea typeface="+mn-lt"/>
                <a:cs typeface="+mn-lt"/>
              </a:rPr>
              <a:t>Current spouse divorces or predeceases you?</a:t>
            </a:r>
            <a:endParaRPr lang="en-US" sz="2800"/>
          </a:p>
          <a:p>
            <a:pPr marL="971550" lvl="1" indent="-285750">
              <a:buFont typeface="Arial"/>
              <a:buChar char="•"/>
            </a:pPr>
            <a:r>
              <a:rPr lang="en-US" sz="2800">
                <a:ea typeface="+mn-lt"/>
                <a:cs typeface="+mn-lt"/>
              </a:rPr>
              <a:t>An ex-spouse passes?</a:t>
            </a:r>
            <a:endParaRPr lang="en-US" sz="2800"/>
          </a:p>
          <a:p>
            <a:pPr>
              <a:buFont typeface="Arial"/>
              <a:buChar char="•"/>
            </a:pPr>
            <a:r>
              <a:rPr lang="en-US">
                <a:ea typeface="+mn-lt"/>
                <a:cs typeface="+mn-lt"/>
              </a:rPr>
              <a:t>Monitor your timeline and evolving shifts in it </a:t>
            </a:r>
            <a:endParaRPr lang="en-US"/>
          </a:p>
          <a:p>
            <a:pPr marL="0" indent="0" algn="ctr">
              <a:buNone/>
            </a:pPr>
            <a:endParaRPr lang="en-US" sz="3600" b="1" dirty="0"/>
          </a:p>
        </p:txBody>
      </p:sp>
    </p:spTree>
    <p:extLst>
      <p:ext uri="{BB962C8B-B14F-4D97-AF65-F5344CB8AC3E}">
        <p14:creationId xmlns:p14="http://schemas.microsoft.com/office/powerpoint/2010/main" val="366697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4B0A5-DEC1-95D3-1F8D-61E4375A3D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9C3C00-0241-81FA-F299-9881AAB9CC2D}"/>
              </a:ext>
            </a:extLst>
          </p:cNvPr>
          <p:cNvSpPr>
            <a:spLocks noGrp="1"/>
          </p:cNvSpPr>
          <p:nvPr>
            <p:ph type="title"/>
          </p:nvPr>
        </p:nvSpPr>
        <p:spPr/>
        <p:txBody>
          <a:bodyPr>
            <a:normAutofit/>
          </a:bodyPr>
          <a:lstStyle/>
          <a:p>
            <a:r>
              <a:rPr lang="en-US" b="1">
                <a:solidFill>
                  <a:srgbClr val="00529B"/>
                </a:solidFill>
                <a:latin typeface="Aptos"/>
              </a:rPr>
              <a:t>Spousal  Benefits—DOCUMENTATION</a:t>
            </a:r>
          </a:p>
        </p:txBody>
      </p:sp>
      <p:grpSp>
        <p:nvGrpSpPr>
          <p:cNvPr id="7" name="Group 8">
            <a:extLst>
              <a:ext uri="{FF2B5EF4-FFF2-40B4-BE49-F238E27FC236}">
                <a16:creationId xmlns:a16="http://schemas.microsoft.com/office/drawing/2014/main" id="{AE702952-24A0-FDB9-7ACB-022E98573ADA}"/>
              </a:ext>
            </a:extLst>
          </p:cNvPr>
          <p:cNvGrpSpPr/>
          <p:nvPr/>
        </p:nvGrpSpPr>
        <p:grpSpPr>
          <a:xfrm>
            <a:off x="0" y="6261928"/>
            <a:ext cx="12192000" cy="497171"/>
            <a:chOff x="0" y="0"/>
            <a:chExt cx="4816593" cy="234665"/>
          </a:xfrm>
        </p:grpSpPr>
        <p:sp>
          <p:nvSpPr>
            <p:cNvPr id="8" name="Freeform 9">
              <a:extLst>
                <a:ext uri="{FF2B5EF4-FFF2-40B4-BE49-F238E27FC236}">
                  <a16:creationId xmlns:a16="http://schemas.microsoft.com/office/drawing/2014/main" id="{07F6A886-3159-0CA3-3521-F6662FEA3495}"/>
                </a:ext>
              </a:extLst>
            </p:cNvPr>
            <p:cNvSpPr/>
            <p:nvPr/>
          </p:nvSpPr>
          <p:spPr>
            <a:xfrm>
              <a:off x="0" y="0"/>
              <a:ext cx="4816592" cy="234665"/>
            </a:xfrm>
            <a:custGeom>
              <a:avLst/>
              <a:gdLst/>
              <a:ahLst/>
              <a:cxnLst/>
              <a:rect l="l" t="t" r="r" b="b"/>
              <a:pathLst>
                <a:path w="4816592" h="234665">
                  <a:moveTo>
                    <a:pt x="0" y="0"/>
                  </a:moveTo>
                  <a:lnTo>
                    <a:pt x="4816592" y="0"/>
                  </a:lnTo>
                  <a:lnTo>
                    <a:pt x="4816592" y="234665"/>
                  </a:lnTo>
                  <a:lnTo>
                    <a:pt x="0" y="234665"/>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9" name="TextBox 10">
              <a:extLst>
                <a:ext uri="{FF2B5EF4-FFF2-40B4-BE49-F238E27FC236}">
                  <a16:creationId xmlns:a16="http://schemas.microsoft.com/office/drawing/2014/main" id="{BF72EEF0-852F-41BB-83F3-D5AC2237DA8E}"/>
                </a:ext>
              </a:extLst>
            </p:cNvPr>
            <p:cNvSpPr txBox="1"/>
            <p:nvPr/>
          </p:nvSpPr>
          <p:spPr>
            <a:xfrm>
              <a:off x="0" y="-38100"/>
              <a:ext cx="4816593" cy="27276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0" name="TextBox 2">
            <a:extLst>
              <a:ext uri="{FF2B5EF4-FFF2-40B4-BE49-F238E27FC236}">
                <a16:creationId xmlns:a16="http://schemas.microsoft.com/office/drawing/2014/main" id="{096F57C6-A9BD-768C-ED57-987AF8981950}"/>
              </a:ext>
            </a:extLst>
          </p:cNvPr>
          <p:cNvSpPr txBox="1"/>
          <p:nvPr/>
        </p:nvSpPr>
        <p:spPr>
          <a:xfrm>
            <a:off x="273580" y="6356624"/>
            <a:ext cx="11644830" cy="307777"/>
          </a:xfrm>
          <a:prstGeom prst="rect">
            <a:avLst/>
          </a:prstGeom>
        </p:spPr>
        <p:txBody>
          <a:bodyPr wrap="square" lIns="0" tIns="0" rIns="0" bIns="0" rtlCol="0" anchor="t">
            <a:spAutoFit/>
          </a:bodyPr>
          <a:lstStyle/>
          <a:p>
            <a:pPr algn="ctr"/>
            <a:r>
              <a:rPr lang="en-US" sz="2000">
                <a:solidFill>
                  <a:schemeClr val="bg1"/>
                </a:solidFill>
                <a:latin typeface="Nourd"/>
                <a:ea typeface="Nourd"/>
                <a:cs typeface="Nourd"/>
                <a:sym typeface="Nourd"/>
              </a:rPr>
              <a:t>AMACFOUNDATION.ORG |  888.750.2622  |  SSADVISOR@AMACFOUNDATION.ORG</a:t>
            </a:r>
          </a:p>
        </p:txBody>
      </p:sp>
      <p:sp>
        <p:nvSpPr>
          <p:cNvPr id="34" name="Content Placeholder 33">
            <a:extLst>
              <a:ext uri="{FF2B5EF4-FFF2-40B4-BE49-F238E27FC236}">
                <a16:creationId xmlns:a16="http://schemas.microsoft.com/office/drawing/2014/main" id="{3AE6A77A-F44B-8EF7-14AE-63646992E22F}"/>
              </a:ext>
            </a:extLst>
          </p:cNvPr>
          <p:cNvSpPr>
            <a:spLocks noGrp="1"/>
          </p:cNvSpPr>
          <p:nvPr>
            <p:ph idx="1"/>
          </p:nvPr>
        </p:nvSpPr>
        <p:spPr>
          <a:xfrm>
            <a:off x="838200" y="1434856"/>
            <a:ext cx="10515600" cy="4742107"/>
          </a:xfrm>
        </p:spPr>
        <p:txBody>
          <a:bodyPr vert="horz" lIns="91440" tIns="45720" rIns="91440" bIns="45720" rtlCol="0" anchor="t">
            <a:normAutofit/>
          </a:bodyPr>
          <a:lstStyle/>
          <a:p>
            <a:pPr marL="0" indent="0" algn="ctr">
              <a:buNone/>
            </a:pPr>
            <a:endParaRPr lang="en-US" sz="2000" b="1" dirty="0"/>
          </a:p>
          <a:p>
            <a:pPr>
              <a:buFont typeface="Arial"/>
              <a:buChar char="•"/>
            </a:pPr>
            <a:endParaRPr lang="en-US" sz="3600" dirty="0"/>
          </a:p>
          <a:p>
            <a:pPr lvl="1">
              <a:buFont typeface="Arial"/>
              <a:buChar char="•"/>
            </a:pPr>
            <a:r>
              <a:rPr lang="en-US" sz="3200"/>
              <a:t>Originals versus Certified Copies</a:t>
            </a:r>
          </a:p>
          <a:p>
            <a:pPr lvl="1">
              <a:buFont typeface="Arial"/>
              <a:buChar char="•"/>
            </a:pPr>
            <a:r>
              <a:rPr lang="en-US" sz="3200">
                <a:ea typeface="+mn-lt"/>
                <a:cs typeface="+mn-lt"/>
              </a:rPr>
              <a:t>Marriage Certificates</a:t>
            </a:r>
            <a:endParaRPr lang="en-US" sz="3200"/>
          </a:p>
          <a:p>
            <a:pPr lvl="1">
              <a:buFont typeface="Arial"/>
              <a:buChar char="•"/>
            </a:pPr>
            <a:r>
              <a:rPr lang="en-US" sz="3200" dirty="0">
                <a:ea typeface="+mn-lt"/>
                <a:cs typeface="+mn-lt"/>
              </a:rPr>
              <a:t>Divorce </a:t>
            </a:r>
            <a:r>
              <a:rPr lang="en-US" sz="3200">
                <a:ea typeface="+mn-lt"/>
                <a:cs typeface="+mn-lt"/>
              </a:rPr>
              <a:t>Decrees</a:t>
            </a:r>
            <a:endParaRPr lang="en-US" sz="3200"/>
          </a:p>
          <a:p>
            <a:pPr marL="0" indent="0" algn="ctr">
              <a:buNone/>
            </a:pPr>
            <a:endParaRPr lang="en-US" sz="3600" b="1" dirty="0"/>
          </a:p>
        </p:txBody>
      </p:sp>
    </p:spTree>
    <p:extLst>
      <p:ext uri="{BB962C8B-B14F-4D97-AF65-F5344CB8AC3E}">
        <p14:creationId xmlns:p14="http://schemas.microsoft.com/office/powerpoint/2010/main" val="1544403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6C2B34-0836-4907-191F-9900D3FBD90D}"/>
            </a:ext>
          </a:extLst>
        </p:cNvPr>
        <p:cNvGrpSpPr/>
        <p:nvPr/>
      </p:nvGrpSpPr>
      <p:grpSpPr>
        <a:xfrm>
          <a:off x="0" y="0"/>
          <a:ext cx="0" cy="0"/>
          <a:chOff x="0" y="0"/>
          <a:chExt cx="0" cy="0"/>
        </a:xfrm>
      </p:grpSpPr>
      <p:grpSp>
        <p:nvGrpSpPr>
          <p:cNvPr id="12" name="Group 2">
            <a:extLst>
              <a:ext uri="{FF2B5EF4-FFF2-40B4-BE49-F238E27FC236}">
                <a16:creationId xmlns:a16="http://schemas.microsoft.com/office/drawing/2014/main" id="{DB876233-7F38-F513-23E3-F5B93FC6B448}"/>
              </a:ext>
            </a:extLst>
          </p:cNvPr>
          <p:cNvGrpSpPr/>
          <p:nvPr/>
        </p:nvGrpSpPr>
        <p:grpSpPr>
          <a:xfrm>
            <a:off x="6" y="220428"/>
            <a:ext cx="12191994" cy="1410068"/>
            <a:chOff x="0" y="0"/>
            <a:chExt cx="4816593" cy="693371"/>
          </a:xfrm>
        </p:grpSpPr>
        <p:sp>
          <p:nvSpPr>
            <p:cNvPr id="13" name="Freeform 3">
              <a:extLst>
                <a:ext uri="{FF2B5EF4-FFF2-40B4-BE49-F238E27FC236}">
                  <a16:creationId xmlns:a16="http://schemas.microsoft.com/office/drawing/2014/main" id="{95929AB4-80E9-F99F-E212-C9ED85FB8073}"/>
                </a:ext>
              </a:extLst>
            </p:cNvPr>
            <p:cNvSpPr/>
            <p:nvPr/>
          </p:nvSpPr>
          <p:spPr>
            <a:xfrm>
              <a:off x="0" y="0"/>
              <a:ext cx="4816592" cy="693371"/>
            </a:xfrm>
            <a:custGeom>
              <a:avLst/>
              <a:gdLst/>
              <a:ahLst/>
              <a:cxnLst/>
              <a:rect l="l" t="t" r="r" b="b"/>
              <a:pathLst>
                <a:path w="4816592" h="693371">
                  <a:moveTo>
                    <a:pt x="0" y="0"/>
                  </a:moveTo>
                  <a:lnTo>
                    <a:pt x="4816592" y="0"/>
                  </a:lnTo>
                  <a:lnTo>
                    <a:pt x="4816592" y="693371"/>
                  </a:lnTo>
                  <a:lnTo>
                    <a:pt x="0" y="693371"/>
                  </a:lnTo>
                  <a:close/>
                </a:path>
              </a:pathLst>
            </a:custGeom>
            <a:gradFill rotWithShape="1">
              <a:gsLst>
                <a:gs pos="0">
                  <a:srgbClr val="7BAED4">
                    <a:alpha val="100000"/>
                  </a:srgbClr>
                </a:gs>
                <a:gs pos="100000">
                  <a:srgbClr val="1459B6">
                    <a:alpha val="100000"/>
                  </a:srgbClr>
                </a:gs>
              </a:gsLst>
              <a:lin ang="5400000"/>
            </a:gradFill>
          </p:spPr>
          <p:txBody>
            <a:bodyPr/>
            <a:lstStyle/>
            <a:p>
              <a:endParaRPr lang="en-US"/>
            </a:p>
          </p:txBody>
        </p:sp>
        <p:sp>
          <p:nvSpPr>
            <p:cNvPr id="14" name="TextBox 4">
              <a:extLst>
                <a:ext uri="{FF2B5EF4-FFF2-40B4-BE49-F238E27FC236}">
                  <a16:creationId xmlns:a16="http://schemas.microsoft.com/office/drawing/2014/main" id="{923D0BCC-E7FB-0A0B-1721-45D6F28E249F}"/>
                </a:ext>
              </a:extLst>
            </p:cNvPr>
            <p:cNvSpPr txBox="1"/>
            <p:nvPr/>
          </p:nvSpPr>
          <p:spPr>
            <a:xfrm>
              <a:off x="0" y="-38100"/>
              <a:ext cx="4816593" cy="731471"/>
            </a:xfrm>
            <a:prstGeom prst="rect">
              <a:avLst/>
            </a:prstGeom>
          </p:spPr>
          <p:txBody>
            <a:bodyPr lIns="50800" tIns="50800" rIns="50800" bIns="50800" rtlCol="0" anchor="ctr"/>
            <a:lstStyle/>
            <a:p>
              <a:pPr algn="ctr">
                <a:lnSpc>
                  <a:spcPts val="2659"/>
                </a:lnSpc>
              </a:pPr>
              <a:endParaRPr/>
            </a:p>
          </p:txBody>
        </p:sp>
      </p:grpSp>
      <p:sp>
        <p:nvSpPr>
          <p:cNvPr id="2" name="Title 1">
            <a:extLst>
              <a:ext uri="{FF2B5EF4-FFF2-40B4-BE49-F238E27FC236}">
                <a16:creationId xmlns:a16="http://schemas.microsoft.com/office/drawing/2014/main" id="{FE79E23A-11F3-5914-E3AA-F851489CFBD9}"/>
              </a:ext>
            </a:extLst>
          </p:cNvPr>
          <p:cNvSpPr>
            <a:spLocks noGrp="1"/>
          </p:cNvSpPr>
          <p:nvPr>
            <p:ph type="title"/>
          </p:nvPr>
        </p:nvSpPr>
        <p:spPr>
          <a:xfrm>
            <a:off x="838198" y="284621"/>
            <a:ext cx="10515600" cy="846730"/>
          </a:xfrm>
        </p:spPr>
        <p:txBody>
          <a:bodyPr/>
          <a:lstStyle/>
          <a:p>
            <a:pPr>
              <a:lnSpc>
                <a:spcPct val="100000"/>
              </a:lnSpc>
            </a:pPr>
            <a:r>
              <a:rPr lang="en-US" b="1"/>
              <a:t>Contact Us</a:t>
            </a:r>
          </a:p>
        </p:txBody>
      </p:sp>
      <p:graphicFrame>
        <p:nvGraphicFramePr>
          <p:cNvPr id="15" name="Content Placeholder 14">
            <a:extLst>
              <a:ext uri="{FF2B5EF4-FFF2-40B4-BE49-F238E27FC236}">
                <a16:creationId xmlns:a16="http://schemas.microsoft.com/office/drawing/2014/main" id="{B50489F3-FB28-476E-24F0-EF4CD5208E25}"/>
              </a:ext>
            </a:extLst>
          </p:cNvPr>
          <p:cNvGraphicFramePr>
            <a:graphicFrameLocks noGrp="1"/>
          </p:cNvGraphicFramePr>
          <p:nvPr>
            <p:ph idx="1"/>
            <p:extLst>
              <p:ext uri="{D42A27DB-BD31-4B8C-83A1-F6EECF244321}">
                <p14:modId xmlns:p14="http://schemas.microsoft.com/office/powerpoint/2010/main" val="3690123939"/>
              </p:ext>
            </p:extLst>
          </p:nvPr>
        </p:nvGraphicFramePr>
        <p:xfrm>
          <a:off x="2346592" y="1825625"/>
          <a:ext cx="7733842" cy="3108960"/>
        </p:xfrm>
        <a:graphic>
          <a:graphicData uri="http://schemas.openxmlformats.org/drawingml/2006/table">
            <a:tbl>
              <a:tblPr firstRow="1" bandRow="1"/>
              <a:tblGrid>
                <a:gridCol w="1994054">
                  <a:extLst>
                    <a:ext uri="{9D8B030D-6E8A-4147-A177-3AD203B41FA5}">
                      <a16:colId xmlns:a16="http://schemas.microsoft.com/office/drawing/2014/main" val="2348661031"/>
                    </a:ext>
                  </a:extLst>
                </a:gridCol>
                <a:gridCol w="5739788">
                  <a:extLst>
                    <a:ext uri="{9D8B030D-6E8A-4147-A177-3AD203B41FA5}">
                      <a16:colId xmlns:a16="http://schemas.microsoft.com/office/drawing/2014/main" val="2169673695"/>
                    </a:ext>
                  </a:extLst>
                </a:gridCol>
              </a:tblGrid>
              <a:tr h="370840">
                <a:tc>
                  <a:txBody>
                    <a:bodyPr/>
                    <a:lstStyle/>
                    <a:p>
                      <a:pPr algn="l"/>
                      <a:r>
                        <a:rPr lang="en-US" sz="2800" b="1" u="none">
                          <a:solidFill>
                            <a:schemeClr val="tx1"/>
                          </a:solidFill>
                          <a:latin typeface="+mj-lt"/>
                        </a:rPr>
                        <a:t>Phone</a:t>
                      </a: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l"/>
                      <a:r>
                        <a:rPr lang="en-US" sz="2000" b="1" u="none">
                          <a:solidFill>
                            <a:schemeClr val="tx1"/>
                          </a:solidFill>
                          <a:latin typeface="+mj-lt"/>
                        </a:rPr>
                        <a:t>888-750-2622</a:t>
                      </a: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534551137"/>
                  </a:ext>
                </a:extLst>
              </a:tr>
              <a:tr h="370840">
                <a:tc>
                  <a:txBody>
                    <a:bodyPr/>
                    <a:lstStyle/>
                    <a:p>
                      <a:pPr algn="l"/>
                      <a:r>
                        <a:rPr lang="en-US" sz="2800" b="1" u="none">
                          <a:solidFill>
                            <a:schemeClr val="tx1"/>
                          </a:solidFill>
                          <a:latin typeface="+mj-lt"/>
                        </a:rPr>
                        <a:t>Email</a:t>
                      </a: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l"/>
                      <a:r>
                        <a:rPr lang="en-US" sz="2000" b="1" u="none">
                          <a:solidFill>
                            <a:schemeClr val="tx1"/>
                          </a:solidFill>
                          <a:latin typeface="+mj-lt"/>
                          <a:hlinkClick r:id="rId2">
                            <a:extLst>
                              <a:ext uri="{A12FA001-AC4F-418D-AE19-62706E023703}">
                                <ahyp:hlinkClr xmlns:ahyp="http://schemas.microsoft.com/office/drawing/2018/hyperlinkcolor" val="tx"/>
                              </a:ext>
                            </a:extLst>
                          </a:hlinkClick>
                        </a:rPr>
                        <a:t>ssadvisor@amacfoundation.org</a:t>
                      </a:r>
                      <a:endParaRPr lang="en-US" sz="2000" b="1" u="none">
                        <a:solidFill>
                          <a:schemeClr val="tx1"/>
                        </a:solidFill>
                        <a:latin typeface="+mj-lt"/>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080333721"/>
                  </a:ext>
                </a:extLst>
              </a:tr>
              <a:tr h="370840">
                <a:tc>
                  <a:txBody>
                    <a:bodyPr/>
                    <a:lstStyle/>
                    <a:p>
                      <a:pPr algn="l"/>
                      <a:r>
                        <a:rPr lang="en-US" sz="2800" b="1" u="none">
                          <a:solidFill>
                            <a:schemeClr val="tx1"/>
                          </a:solidFill>
                          <a:latin typeface="+mj-lt"/>
                        </a:rPr>
                        <a:t>Website</a:t>
                      </a: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l"/>
                      <a:r>
                        <a:rPr lang="en-US" sz="2000" b="1" u="none">
                          <a:solidFill>
                            <a:schemeClr val="tx1"/>
                          </a:solidFill>
                          <a:latin typeface="+mj-lt"/>
                          <a:hlinkClick r:id="rId3">
                            <a:extLst>
                              <a:ext uri="{A12FA001-AC4F-418D-AE19-62706E023703}">
                                <ahyp:hlinkClr xmlns:ahyp="http://schemas.microsoft.com/office/drawing/2018/hyperlinkcolor" val="tx"/>
                              </a:ext>
                            </a:extLst>
                          </a:hlinkClick>
                        </a:rPr>
                        <a:t>www.amacfoundation.org</a:t>
                      </a:r>
                      <a:endParaRPr lang="en-US" sz="2000" b="1" u="none">
                        <a:solidFill>
                          <a:schemeClr val="tx1"/>
                        </a:solidFill>
                        <a:latin typeface="+mj-lt"/>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980379752"/>
                  </a:ext>
                </a:extLst>
              </a:tr>
              <a:tr h="370840">
                <a:tc gridSpan="2">
                  <a:txBody>
                    <a:bodyPr/>
                    <a:lstStyle/>
                    <a:p>
                      <a:pPr algn="l"/>
                      <a:r>
                        <a:rPr lang="en-US" sz="2800" b="1" u="none">
                          <a:solidFill>
                            <a:schemeClr val="tx1"/>
                          </a:solidFill>
                          <a:latin typeface="+mj-lt"/>
                        </a:rPr>
                        <a:t>Additional Resources:</a:t>
                      </a: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hMerge="1">
                  <a:txBody>
                    <a:bodyPr/>
                    <a:lstStyle/>
                    <a:p>
                      <a:endParaRPr lang="en-US" sz="2400" b="1"/>
                    </a:p>
                  </a:txBody>
                  <a:tcP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994380820"/>
                  </a:ext>
                </a:extLst>
              </a:tr>
              <a:tr h="370840">
                <a:tc>
                  <a:txBody>
                    <a:bodyPr/>
                    <a:lstStyle/>
                    <a:p>
                      <a:pPr algn="l"/>
                      <a:endParaRPr lang="en-US" sz="2800" b="1" u="none">
                        <a:solidFill>
                          <a:schemeClr val="tx1"/>
                        </a:solidFill>
                        <a:latin typeface="+mj-lt"/>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l"/>
                      <a:r>
                        <a:rPr lang="en-US" sz="2000" b="1" u="none">
                          <a:solidFill>
                            <a:schemeClr val="tx1"/>
                          </a:solidFill>
                          <a:latin typeface="+mj-lt"/>
                          <a:hlinkClick r:id="rId4">
                            <a:extLst>
                              <a:ext uri="{A12FA001-AC4F-418D-AE19-62706E023703}">
                                <ahyp:hlinkClr xmlns:ahyp="http://schemas.microsoft.com/office/drawing/2018/hyperlinkcolor" val="tx"/>
                              </a:ext>
                            </a:extLst>
                          </a:hlinkClick>
                        </a:rPr>
                        <a:t>www.socialsecurityreport.org</a:t>
                      </a:r>
                      <a:endParaRPr lang="en-US" sz="2000" b="1" u="none">
                        <a:solidFill>
                          <a:schemeClr val="tx1"/>
                        </a:solidFill>
                        <a:latin typeface="+mj-lt"/>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4229321355"/>
                  </a:ext>
                </a:extLst>
              </a:tr>
              <a:tr h="370840">
                <a:tc>
                  <a:txBody>
                    <a:bodyPr/>
                    <a:lstStyle/>
                    <a:p>
                      <a:pPr algn="l"/>
                      <a:endParaRPr lang="en-US" sz="2800" b="1" u="none">
                        <a:solidFill>
                          <a:schemeClr val="tx1"/>
                        </a:solidFill>
                        <a:latin typeface="+mj-lt"/>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u="none">
                          <a:solidFill>
                            <a:schemeClr val="tx1"/>
                          </a:solidFill>
                          <a:latin typeface="+mj-lt"/>
                          <a:hlinkClick r:id="rId5">
                            <a:extLst>
                              <a:ext uri="{A12FA001-AC4F-418D-AE19-62706E023703}">
                                <ahyp:hlinkClr xmlns:ahyp="http://schemas.microsoft.com/office/drawing/2018/hyperlinkcolor" val="tx"/>
                              </a:ext>
                            </a:extLst>
                          </a:hlinkClick>
                        </a:rPr>
                        <a:t>www.medicarereport.org</a:t>
                      </a:r>
                      <a:endParaRPr lang="en-US" sz="2000" b="1" u="none">
                        <a:solidFill>
                          <a:schemeClr val="tx1"/>
                        </a:solidFill>
                        <a:latin typeface="+mj-lt"/>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2511491162"/>
                  </a:ext>
                </a:extLst>
              </a:tr>
            </a:tbl>
          </a:graphicData>
        </a:graphic>
      </p:graphicFrame>
      <p:grpSp>
        <p:nvGrpSpPr>
          <p:cNvPr id="4" name="Group 8">
            <a:extLst>
              <a:ext uri="{FF2B5EF4-FFF2-40B4-BE49-F238E27FC236}">
                <a16:creationId xmlns:a16="http://schemas.microsoft.com/office/drawing/2014/main" id="{BCB2F425-BF4E-45C0-035A-F5A5D8432170}"/>
              </a:ext>
            </a:extLst>
          </p:cNvPr>
          <p:cNvGrpSpPr/>
          <p:nvPr/>
        </p:nvGrpSpPr>
        <p:grpSpPr>
          <a:xfrm>
            <a:off x="0" y="6261928"/>
            <a:ext cx="12192000" cy="497171"/>
            <a:chOff x="0" y="0"/>
            <a:chExt cx="4816593" cy="234665"/>
          </a:xfrm>
        </p:grpSpPr>
        <p:sp>
          <p:nvSpPr>
            <p:cNvPr id="5" name="Freeform 9">
              <a:extLst>
                <a:ext uri="{FF2B5EF4-FFF2-40B4-BE49-F238E27FC236}">
                  <a16:creationId xmlns:a16="http://schemas.microsoft.com/office/drawing/2014/main" id="{7A80FBB0-212D-4DBB-4C19-3D6E226A9E9A}"/>
                </a:ext>
              </a:extLst>
            </p:cNvPr>
            <p:cNvSpPr/>
            <p:nvPr/>
          </p:nvSpPr>
          <p:spPr>
            <a:xfrm>
              <a:off x="0" y="0"/>
              <a:ext cx="4816592" cy="234665"/>
            </a:xfrm>
            <a:custGeom>
              <a:avLst/>
              <a:gdLst/>
              <a:ahLst/>
              <a:cxnLst/>
              <a:rect l="l" t="t" r="r" b="b"/>
              <a:pathLst>
                <a:path w="4816592" h="234665">
                  <a:moveTo>
                    <a:pt x="0" y="0"/>
                  </a:moveTo>
                  <a:lnTo>
                    <a:pt x="4816592" y="0"/>
                  </a:lnTo>
                  <a:lnTo>
                    <a:pt x="4816592" y="234665"/>
                  </a:lnTo>
                  <a:lnTo>
                    <a:pt x="0" y="234665"/>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6" name="TextBox 10">
              <a:extLst>
                <a:ext uri="{FF2B5EF4-FFF2-40B4-BE49-F238E27FC236}">
                  <a16:creationId xmlns:a16="http://schemas.microsoft.com/office/drawing/2014/main" id="{A3209477-04B2-5571-EFEA-BC13E4CBE7F1}"/>
                </a:ext>
              </a:extLst>
            </p:cNvPr>
            <p:cNvSpPr txBox="1"/>
            <p:nvPr/>
          </p:nvSpPr>
          <p:spPr>
            <a:xfrm>
              <a:off x="0" y="-38100"/>
              <a:ext cx="4816593" cy="27276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1" name="Title 1">
            <a:extLst>
              <a:ext uri="{FF2B5EF4-FFF2-40B4-BE49-F238E27FC236}">
                <a16:creationId xmlns:a16="http://schemas.microsoft.com/office/drawing/2014/main" id="{A73F8CEA-C400-BD94-1D90-FC0775984BD6}"/>
              </a:ext>
            </a:extLst>
          </p:cNvPr>
          <p:cNvSpPr txBox="1">
            <a:spLocks/>
          </p:cNvSpPr>
          <p:nvPr/>
        </p:nvSpPr>
        <p:spPr>
          <a:xfrm>
            <a:off x="838198" y="903115"/>
            <a:ext cx="10515600" cy="7273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US" sz="3600"/>
              <a:t>Need to Speak to a Social Security Advisor?</a:t>
            </a:r>
          </a:p>
        </p:txBody>
      </p:sp>
      <p:sp>
        <p:nvSpPr>
          <p:cNvPr id="16" name="TextBox 15">
            <a:extLst>
              <a:ext uri="{FF2B5EF4-FFF2-40B4-BE49-F238E27FC236}">
                <a16:creationId xmlns:a16="http://schemas.microsoft.com/office/drawing/2014/main" id="{7217FD6B-C5BE-3363-7A74-3854E86E7A52}"/>
              </a:ext>
            </a:extLst>
          </p:cNvPr>
          <p:cNvSpPr txBox="1"/>
          <p:nvPr/>
        </p:nvSpPr>
        <p:spPr>
          <a:xfrm>
            <a:off x="543497" y="5129714"/>
            <a:ext cx="11105002" cy="954107"/>
          </a:xfrm>
          <a:prstGeom prst="rect">
            <a:avLst/>
          </a:prstGeom>
          <a:noFill/>
        </p:spPr>
        <p:txBody>
          <a:bodyPr wrap="square" rtlCol="0">
            <a:spAutoFit/>
          </a:bodyPr>
          <a:lstStyle/>
          <a:p>
            <a:r>
              <a:rPr lang="en-US" sz="1400" b="0" i="0">
                <a:effectLst/>
              </a:rPr>
              <a:t>Disclaimer: This webinar is intended for information purposes only and does not represent legal or financial guidance. It presents the opinions and interpretations of the AMAC Foundation’s staff, trained and accredited by the National Social Security Association (NSSA). NSSA and the AMAC Foundation and its staff are not affiliated with or endorsed by the Social Security Administration or any other governmental entity. To submit a question, visit our website (</a:t>
            </a:r>
            <a:r>
              <a:rPr lang="en-US" sz="1400" b="0" i="0">
                <a:effectLst/>
                <a:hlinkClick r:id="rId6">
                  <a:extLst>
                    <a:ext uri="{A12FA001-AC4F-418D-AE19-62706E023703}">
                      <ahyp:hlinkClr xmlns:ahyp="http://schemas.microsoft.com/office/drawing/2018/hyperlinkcolor" val="tx"/>
                    </a:ext>
                  </a:extLst>
                </a:hlinkClick>
              </a:rPr>
              <a:t>amacfoundation.org/programs/social-security-advisory</a:t>
            </a:r>
            <a:r>
              <a:rPr lang="en-US" sz="1400" b="0" i="0">
                <a:effectLst/>
              </a:rPr>
              <a:t>) or email us at </a:t>
            </a:r>
            <a:r>
              <a:rPr lang="en-US" sz="1400" b="0" i="0">
                <a:effectLst/>
                <a:hlinkClick r:id="rId2">
                  <a:extLst>
                    <a:ext uri="{A12FA001-AC4F-418D-AE19-62706E023703}">
                      <ahyp:hlinkClr xmlns:ahyp="http://schemas.microsoft.com/office/drawing/2018/hyperlinkcolor" val="tx"/>
                    </a:ext>
                  </a:extLst>
                </a:hlinkClick>
              </a:rPr>
              <a:t>ssadvisor@amacfoundation.org</a:t>
            </a:r>
            <a:r>
              <a:rPr lang="en-US" sz="1400" b="0" i="0">
                <a:effectLst/>
              </a:rPr>
              <a:t>.</a:t>
            </a:r>
            <a:endParaRPr lang="en-US" sz="1400"/>
          </a:p>
        </p:txBody>
      </p:sp>
    </p:spTree>
    <p:extLst>
      <p:ext uri="{BB962C8B-B14F-4D97-AF65-F5344CB8AC3E}">
        <p14:creationId xmlns:p14="http://schemas.microsoft.com/office/powerpoint/2010/main" val="1766217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57C65-C9EA-DADF-7AEC-C7B06415F65A}"/>
            </a:ext>
          </a:extLst>
        </p:cNvPr>
        <p:cNvGrpSpPr/>
        <p:nvPr/>
      </p:nvGrpSpPr>
      <p:grpSpPr>
        <a:xfrm>
          <a:off x="0" y="0"/>
          <a:ext cx="0" cy="0"/>
          <a:chOff x="0" y="0"/>
          <a:chExt cx="0" cy="0"/>
        </a:xfrm>
      </p:grpSpPr>
      <p:pic>
        <p:nvPicPr>
          <p:cNvPr id="5" name="Picture 4" descr="A black background with blue text&#10;&#10;AI-generated content may be incorrect.">
            <a:extLst>
              <a:ext uri="{FF2B5EF4-FFF2-40B4-BE49-F238E27FC236}">
                <a16:creationId xmlns:a16="http://schemas.microsoft.com/office/drawing/2014/main" id="{006E237E-8DE2-FD47-6E45-15B32B61790B}"/>
              </a:ext>
            </a:extLst>
          </p:cNvPr>
          <p:cNvPicPr>
            <a:picLocks noChangeAspect="1"/>
          </p:cNvPicPr>
          <p:nvPr/>
        </p:nvPicPr>
        <p:blipFill>
          <a:blip r:embed="rId2"/>
          <a:stretch>
            <a:fillRect/>
          </a:stretch>
        </p:blipFill>
        <p:spPr>
          <a:xfrm>
            <a:off x="705816" y="596072"/>
            <a:ext cx="5661715" cy="1982856"/>
          </a:xfrm>
          <a:prstGeom prst="rect">
            <a:avLst/>
          </a:prstGeom>
        </p:spPr>
      </p:pic>
      <p:grpSp>
        <p:nvGrpSpPr>
          <p:cNvPr id="2" name="Group 2">
            <a:extLst>
              <a:ext uri="{FF2B5EF4-FFF2-40B4-BE49-F238E27FC236}">
                <a16:creationId xmlns:a16="http://schemas.microsoft.com/office/drawing/2014/main" id="{EBF184FF-1961-D21D-36FA-8932DFC36489}"/>
              </a:ext>
            </a:extLst>
          </p:cNvPr>
          <p:cNvGrpSpPr/>
          <p:nvPr/>
        </p:nvGrpSpPr>
        <p:grpSpPr>
          <a:xfrm>
            <a:off x="0" y="3612539"/>
            <a:ext cx="12191994" cy="1982856"/>
            <a:chOff x="0" y="0"/>
            <a:chExt cx="4816593" cy="693371"/>
          </a:xfrm>
        </p:grpSpPr>
        <p:sp>
          <p:nvSpPr>
            <p:cNvPr id="3" name="Freeform 3">
              <a:extLst>
                <a:ext uri="{FF2B5EF4-FFF2-40B4-BE49-F238E27FC236}">
                  <a16:creationId xmlns:a16="http://schemas.microsoft.com/office/drawing/2014/main" id="{A334A142-C65E-8244-E3A2-1C4BEA0FCEC3}"/>
                </a:ext>
              </a:extLst>
            </p:cNvPr>
            <p:cNvSpPr/>
            <p:nvPr/>
          </p:nvSpPr>
          <p:spPr>
            <a:xfrm>
              <a:off x="0" y="0"/>
              <a:ext cx="4816592" cy="693371"/>
            </a:xfrm>
            <a:custGeom>
              <a:avLst/>
              <a:gdLst/>
              <a:ahLst/>
              <a:cxnLst/>
              <a:rect l="l" t="t" r="r" b="b"/>
              <a:pathLst>
                <a:path w="4816592" h="693371">
                  <a:moveTo>
                    <a:pt x="0" y="0"/>
                  </a:moveTo>
                  <a:lnTo>
                    <a:pt x="4816592" y="0"/>
                  </a:lnTo>
                  <a:lnTo>
                    <a:pt x="4816592" y="693371"/>
                  </a:lnTo>
                  <a:lnTo>
                    <a:pt x="0" y="693371"/>
                  </a:lnTo>
                  <a:close/>
                </a:path>
              </a:pathLst>
            </a:custGeom>
            <a:gradFill rotWithShape="1">
              <a:gsLst>
                <a:gs pos="0">
                  <a:srgbClr val="7BAED4">
                    <a:alpha val="100000"/>
                  </a:srgbClr>
                </a:gs>
                <a:gs pos="100000">
                  <a:srgbClr val="1459B6">
                    <a:alpha val="100000"/>
                  </a:srgbClr>
                </a:gs>
              </a:gsLst>
              <a:lin ang="5400000"/>
            </a:gradFill>
          </p:spPr>
          <p:txBody>
            <a:bodyPr/>
            <a:lstStyle/>
            <a:p>
              <a:endParaRPr lang="en-US"/>
            </a:p>
          </p:txBody>
        </p:sp>
        <p:sp>
          <p:nvSpPr>
            <p:cNvPr id="8" name="TextBox 4">
              <a:extLst>
                <a:ext uri="{FF2B5EF4-FFF2-40B4-BE49-F238E27FC236}">
                  <a16:creationId xmlns:a16="http://schemas.microsoft.com/office/drawing/2014/main" id="{6D9C3E95-D0C2-60CB-29AC-E26A113F753F}"/>
                </a:ext>
              </a:extLst>
            </p:cNvPr>
            <p:cNvSpPr txBox="1"/>
            <p:nvPr/>
          </p:nvSpPr>
          <p:spPr>
            <a:xfrm>
              <a:off x="0" y="-38100"/>
              <a:ext cx="4816593" cy="731471"/>
            </a:xfrm>
            <a:prstGeom prst="rect">
              <a:avLst/>
            </a:prstGeom>
          </p:spPr>
          <p:txBody>
            <a:bodyPr lIns="50800" tIns="50800" rIns="50800" bIns="50800" rtlCol="0" anchor="ctr"/>
            <a:lstStyle/>
            <a:p>
              <a:pPr algn="ctr">
                <a:lnSpc>
                  <a:spcPts val="2659"/>
                </a:lnSpc>
              </a:pPr>
              <a:endParaRPr/>
            </a:p>
          </p:txBody>
        </p:sp>
      </p:grpSp>
      <p:grpSp>
        <p:nvGrpSpPr>
          <p:cNvPr id="9" name="Group 5">
            <a:extLst>
              <a:ext uri="{FF2B5EF4-FFF2-40B4-BE49-F238E27FC236}">
                <a16:creationId xmlns:a16="http://schemas.microsoft.com/office/drawing/2014/main" id="{77B33873-D471-46BF-56FC-7F9EC4CF32F2}"/>
              </a:ext>
            </a:extLst>
          </p:cNvPr>
          <p:cNvGrpSpPr/>
          <p:nvPr/>
        </p:nvGrpSpPr>
        <p:grpSpPr>
          <a:xfrm>
            <a:off x="0" y="5722171"/>
            <a:ext cx="12191997" cy="112386"/>
            <a:chOff x="0" y="0"/>
            <a:chExt cx="4816593" cy="48950"/>
          </a:xfrm>
        </p:grpSpPr>
        <p:sp>
          <p:nvSpPr>
            <p:cNvPr id="10" name="Freeform 6">
              <a:extLst>
                <a:ext uri="{FF2B5EF4-FFF2-40B4-BE49-F238E27FC236}">
                  <a16:creationId xmlns:a16="http://schemas.microsoft.com/office/drawing/2014/main" id="{3192C429-5B86-9A7E-3BFA-F20DD7D94BC8}"/>
                </a:ext>
              </a:extLst>
            </p:cNvPr>
            <p:cNvSpPr/>
            <p:nvPr/>
          </p:nvSpPr>
          <p:spPr>
            <a:xfrm>
              <a:off x="0" y="0"/>
              <a:ext cx="4816592" cy="48950"/>
            </a:xfrm>
            <a:custGeom>
              <a:avLst/>
              <a:gdLst/>
              <a:ahLst/>
              <a:cxnLst/>
              <a:rect l="l" t="t" r="r" b="b"/>
              <a:pathLst>
                <a:path w="4816592" h="48950">
                  <a:moveTo>
                    <a:pt x="0" y="0"/>
                  </a:moveTo>
                  <a:lnTo>
                    <a:pt x="4816592" y="0"/>
                  </a:lnTo>
                  <a:lnTo>
                    <a:pt x="4816592" y="48950"/>
                  </a:lnTo>
                  <a:lnTo>
                    <a:pt x="0" y="48950"/>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11" name="TextBox 7">
              <a:extLst>
                <a:ext uri="{FF2B5EF4-FFF2-40B4-BE49-F238E27FC236}">
                  <a16:creationId xmlns:a16="http://schemas.microsoft.com/office/drawing/2014/main" id="{D51E96BD-BD35-BB74-46DF-AF70AEDE8497}"/>
                </a:ext>
              </a:extLst>
            </p:cNvPr>
            <p:cNvSpPr txBox="1"/>
            <p:nvPr/>
          </p:nvSpPr>
          <p:spPr>
            <a:xfrm>
              <a:off x="0" y="-38100"/>
              <a:ext cx="4816593" cy="87050"/>
            </a:xfrm>
            <a:prstGeom prst="rect">
              <a:avLst/>
            </a:prstGeom>
          </p:spPr>
          <p:txBody>
            <a:bodyPr lIns="50800" tIns="50800" rIns="50800" bIns="50800" rtlCol="0" anchor="ctr"/>
            <a:lstStyle/>
            <a:p>
              <a:pPr marL="0" lvl="0" indent="0" algn="ctr">
                <a:lnSpc>
                  <a:spcPts val="2659"/>
                </a:lnSpc>
                <a:spcBef>
                  <a:spcPct val="0"/>
                </a:spcBef>
              </a:pPr>
              <a:endParaRPr/>
            </a:p>
          </p:txBody>
        </p:sp>
      </p:grpSp>
      <p:grpSp>
        <p:nvGrpSpPr>
          <p:cNvPr id="12" name="Group 8">
            <a:extLst>
              <a:ext uri="{FF2B5EF4-FFF2-40B4-BE49-F238E27FC236}">
                <a16:creationId xmlns:a16="http://schemas.microsoft.com/office/drawing/2014/main" id="{BA31E5A3-6838-F202-6276-D6AC09649CB4}"/>
              </a:ext>
            </a:extLst>
          </p:cNvPr>
          <p:cNvGrpSpPr/>
          <p:nvPr/>
        </p:nvGrpSpPr>
        <p:grpSpPr>
          <a:xfrm>
            <a:off x="0" y="6261928"/>
            <a:ext cx="12192000" cy="497171"/>
            <a:chOff x="0" y="0"/>
            <a:chExt cx="4816593" cy="234665"/>
          </a:xfrm>
        </p:grpSpPr>
        <p:sp>
          <p:nvSpPr>
            <p:cNvPr id="13" name="Freeform 9">
              <a:extLst>
                <a:ext uri="{FF2B5EF4-FFF2-40B4-BE49-F238E27FC236}">
                  <a16:creationId xmlns:a16="http://schemas.microsoft.com/office/drawing/2014/main" id="{0F468FF4-9716-A27A-BBAA-C826798DBF9B}"/>
                </a:ext>
              </a:extLst>
            </p:cNvPr>
            <p:cNvSpPr/>
            <p:nvPr/>
          </p:nvSpPr>
          <p:spPr>
            <a:xfrm>
              <a:off x="0" y="0"/>
              <a:ext cx="4816592" cy="234665"/>
            </a:xfrm>
            <a:custGeom>
              <a:avLst/>
              <a:gdLst/>
              <a:ahLst/>
              <a:cxnLst/>
              <a:rect l="l" t="t" r="r" b="b"/>
              <a:pathLst>
                <a:path w="4816592" h="234665">
                  <a:moveTo>
                    <a:pt x="0" y="0"/>
                  </a:moveTo>
                  <a:lnTo>
                    <a:pt x="4816592" y="0"/>
                  </a:lnTo>
                  <a:lnTo>
                    <a:pt x="4816592" y="234665"/>
                  </a:lnTo>
                  <a:lnTo>
                    <a:pt x="0" y="234665"/>
                  </a:lnTo>
                  <a:close/>
                </a:path>
              </a:pathLst>
            </a:custGeom>
            <a:gradFill rotWithShape="1">
              <a:gsLst>
                <a:gs pos="0">
                  <a:srgbClr val="7BAED4">
                    <a:alpha val="100000"/>
                  </a:srgbClr>
                </a:gs>
                <a:gs pos="100000">
                  <a:srgbClr val="1459B6">
                    <a:alpha val="100000"/>
                  </a:srgbClr>
                </a:gs>
              </a:gsLst>
              <a:lin ang="5400000"/>
            </a:gradFill>
            <a:ln cap="sq">
              <a:noFill/>
              <a:prstDash val="solid"/>
              <a:miter/>
            </a:ln>
          </p:spPr>
          <p:txBody>
            <a:bodyPr/>
            <a:lstStyle/>
            <a:p>
              <a:endParaRPr lang="en-US"/>
            </a:p>
          </p:txBody>
        </p:sp>
        <p:sp>
          <p:nvSpPr>
            <p:cNvPr id="14" name="TextBox 10">
              <a:extLst>
                <a:ext uri="{FF2B5EF4-FFF2-40B4-BE49-F238E27FC236}">
                  <a16:creationId xmlns:a16="http://schemas.microsoft.com/office/drawing/2014/main" id="{13BFEEA8-4EAB-0B68-46BF-0A679C789A9E}"/>
                </a:ext>
              </a:extLst>
            </p:cNvPr>
            <p:cNvSpPr txBox="1"/>
            <p:nvPr/>
          </p:nvSpPr>
          <p:spPr>
            <a:xfrm>
              <a:off x="0" y="-38100"/>
              <a:ext cx="4816593" cy="272765"/>
            </a:xfrm>
            <a:prstGeom prst="rect">
              <a:avLst/>
            </a:prstGeom>
          </p:spPr>
          <p:txBody>
            <a:bodyPr lIns="50800" tIns="50800" rIns="50800" bIns="50800" rtlCol="0" anchor="ctr"/>
            <a:lstStyle/>
            <a:p>
              <a:pPr marL="0" lvl="0" indent="0" algn="ctr">
                <a:lnSpc>
                  <a:spcPts val="2659"/>
                </a:lnSpc>
                <a:spcBef>
                  <a:spcPct val="0"/>
                </a:spcBef>
              </a:pPr>
              <a:endParaRPr/>
            </a:p>
          </p:txBody>
        </p:sp>
      </p:grpSp>
      <p:sp>
        <p:nvSpPr>
          <p:cNvPr id="15" name="TextBox 3">
            <a:extLst>
              <a:ext uri="{FF2B5EF4-FFF2-40B4-BE49-F238E27FC236}">
                <a16:creationId xmlns:a16="http://schemas.microsoft.com/office/drawing/2014/main" id="{ADA8900B-1844-FA98-E803-6CCF9BCB38C7}"/>
              </a:ext>
            </a:extLst>
          </p:cNvPr>
          <p:cNvSpPr txBox="1"/>
          <p:nvPr/>
        </p:nvSpPr>
        <p:spPr>
          <a:xfrm>
            <a:off x="273580" y="4195546"/>
            <a:ext cx="11644830" cy="707886"/>
          </a:xfrm>
          <a:prstGeom prst="rect">
            <a:avLst/>
          </a:prstGeom>
        </p:spPr>
        <p:txBody>
          <a:bodyPr wrap="square" lIns="0" tIns="0" rIns="0" bIns="0" rtlCol="0" anchor="t">
            <a:spAutoFit/>
          </a:bodyPr>
          <a:lstStyle/>
          <a:p>
            <a:pPr algn="ctr"/>
            <a:r>
              <a:rPr lang="en-US" sz="4600">
                <a:solidFill>
                  <a:schemeClr val="bg1"/>
                </a:solidFill>
                <a:latin typeface="Nourd"/>
                <a:ea typeface="Nourd"/>
                <a:cs typeface="Nourd"/>
                <a:sym typeface="Nourd"/>
              </a:rPr>
              <a:t>Thank you for joining us!</a:t>
            </a:r>
          </a:p>
        </p:txBody>
      </p:sp>
      <p:sp>
        <p:nvSpPr>
          <p:cNvPr id="16" name="TextBox 2">
            <a:extLst>
              <a:ext uri="{FF2B5EF4-FFF2-40B4-BE49-F238E27FC236}">
                <a16:creationId xmlns:a16="http://schemas.microsoft.com/office/drawing/2014/main" id="{1C71E9E1-2D8C-BB7E-0FEE-E514B0CE14AA}"/>
              </a:ext>
            </a:extLst>
          </p:cNvPr>
          <p:cNvSpPr txBox="1"/>
          <p:nvPr/>
        </p:nvSpPr>
        <p:spPr>
          <a:xfrm>
            <a:off x="273580" y="6356624"/>
            <a:ext cx="11644830" cy="307777"/>
          </a:xfrm>
          <a:prstGeom prst="rect">
            <a:avLst/>
          </a:prstGeom>
        </p:spPr>
        <p:txBody>
          <a:bodyPr wrap="square" lIns="0" tIns="0" rIns="0" bIns="0" rtlCol="0" anchor="t">
            <a:spAutoFit/>
          </a:bodyPr>
          <a:lstStyle/>
          <a:p>
            <a:pPr algn="ctr"/>
            <a:r>
              <a:rPr lang="en-US" sz="2000">
                <a:solidFill>
                  <a:schemeClr val="bg1"/>
                </a:solidFill>
                <a:latin typeface="Nourd"/>
                <a:ea typeface="Nourd"/>
                <a:cs typeface="Nourd"/>
                <a:sym typeface="Nourd"/>
              </a:rPr>
              <a:t>AMACFOUNDATION.ORG |  888.750.2622  |  SSADVISOR@AMACFOUNDATION.ORG</a:t>
            </a:r>
          </a:p>
        </p:txBody>
      </p:sp>
    </p:spTree>
    <p:extLst>
      <p:ext uri="{BB962C8B-B14F-4D97-AF65-F5344CB8AC3E}">
        <p14:creationId xmlns:p14="http://schemas.microsoft.com/office/powerpoint/2010/main" val="2277205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16CEFD0D21E87458E1BFD650437A896" ma:contentTypeVersion="15" ma:contentTypeDescription="Create a new document." ma:contentTypeScope="" ma:versionID="e24abf70a18289cbc50c4419bb891937">
  <xsd:schema xmlns:xsd="http://www.w3.org/2001/XMLSchema" xmlns:xs="http://www.w3.org/2001/XMLSchema" xmlns:p="http://schemas.microsoft.com/office/2006/metadata/properties" xmlns:ns2="06b57f25-4624-4ef8-bff6-03f6117b8df7" xmlns:ns3="16b51096-73b0-472c-9fba-d94836704694" targetNamespace="http://schemas.microsoft.com/office/2006/metadata/properties" ma:root="true" ma:fieldsID="0c32d742dca85642321177550999d6f1" ns2:_="" ns3:_="">
    <xsd:import namespace="06b57f25-4624-4ef8-bff6-03f6117b8df7"/>
    <xsd:import namespace="16b51096-73b0-472c-9fba-d94836704694"/>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b57f25-4624-4ef8-bff6-03f6117b8d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040bce84-ab6a-4594-acc5-575ddd9457ee"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b51096-73b0-472c-9fba-d94836704694"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b5c0c71-cc30-4085-8139-2c482a7b8e5b}" ma:internalName="TaxCatchAll" ma:showField="CatchAllData" ma:web="16b51096-73b0-472c-9fba-d94836704694">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6b51096-73b0-472c-9fba-d94836704694" xsi:nil="true"/>
    <lcf76f155ced4ddcb4097134ff3c332f xmlns="06b57f25-4624-4ef8-bff6-03f6117b8df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D48C3AC-E169-47D6-A741-C74E060CA0EC}">
  <ds:schemaRefs>
    <ds:schemaRef ds:uri="06b57f25-4624-4ef8-bff6-03f6117b8df7"/>
    <ds:schemaRef ds:uri="16b51096-73b0-472c-9fba-d9483670469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6011CD7-D8DF-4828-96AE-BF699A7EDBDD}">
  <ds:schemaRefs>
    <ds:schemaRef ds:uri="http://schemas.microsoft.com/office/2006/metadata/properties"/>
    <ds:schemaRef ds:uri="http://www.w3.org/XML/1998/namespace"/>
    <ds:schemaRef ds:uri="http://schemas.openxmlformats.org/package/2006/metadata/core-properties"/>
    <ds:schemaRef ds:uri="http://purl.org/dc/terms/"/>
    <ds:schemaRef ds:uri="http://schemas.microsoft.com/office/infopath/2007/PartnerControls"/>
    <ds:schemaRef ds:uri="06b57f25-4624-4ef8-bff6-03f6117b8df7"/>
    <ds:schemaRef ds:uri="http://schemas.microsoft.com/office/2006/documentManagement/types"/>
    <ds:schemaRef ds:uri="16b51096-73b0-472c-9fba-d94836704694"/>
    <ds:schemaRef ds:uri="http://purl.org/dc/dcmitype/"/>
    <ds:schemaRef ds:uri="http://purl.org/dc/elements/1.1/"/>
  </ds:schemaRefs>
</ds:datastoreItem>
</file>

<file path=customXml/itemProps3.xml><?xml version="1.0" encoding="utf-8"?>
<ds:datastoreItem xmlns:ds="http://schemas.openxmlformats.org/officeDocument/2006/customXml" ds:itemID="{87CB1823-51E6-4FFF-813F-B63308E762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595</Words>
  <Application>Microsoft Office PowerPoint</Application>
  <PresentationFormat>Widescreen</PresentationFormat>
  <Paragraphs>122</Paragraphs>
  <Slides>8</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Aptos</vt:lpstr>
      <vt:lpstr>Aptos Display</vt:lpstr>
      <vt:lpstr>Arial</vt:lpstr>
      <vt:lpstr>Calibri</vt:lpstr>
      <vt:lpstr>Courier New</vt:lpstr>
      <vt:lpstr>Courier New,monospace</vt:lpstr>
      <vt:lpstr>Nourd</vt:lpstr>
      <vt:lpstr>office theme</vt:lpstr>
      <vt:lpstr>PowerPoint Presentation</vt:lpstr>
      <vt:lpstr>Spousal  Benefits--TOPICS</vt:lpstr>
      <vt:lpstr>Spousal  Benefits—ELIGIBILITY</vt:lpstr>
      <vt:lpstr>Spousal  Benefits—ELIGIBILITY</vt:lpstr>
      <vt:lpstr>Spousal  Benefits—TIMELINE</vt:lpstr>
      <vt:lpstr>Spousal  Benefits—DOCUMENTATION</vt:lpstr>
      <vt:lpstr>Contact Us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Deborah Dunlap</dc:creator>
  <cp:lastModifiedBy>Deborah Dunlap</cp:lastModifiedBy>
  <cp:revision>913</cp:revision>
  <dcterms:created xsi:type="dcterms:W3CDTF">2025-02-11T15:24:28Z</dcterms:created>
  <dcterms:modified xsi:type="dcterms:W3CDTF">2026-04-28T14:39:23Z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0x010100616CEFD0D21E87458E1BFD650437A896</vt:lpwstr>
  </property>
  <property fmtid="{D5CDD505-2E9C-101B-9397-08002B2CF9AE}" pid="3" name="MediaServiceImageTags">
    <vt:lpwstr/>
  </property>
  <property fmtid="{D5CDD505-2E9C-101B-9397-08002B2CF9AE}" pid="4" name="Order">
    <vt:r8>23300</vt:r8>
  </property>
  <property fmtid="{D5CDD505-2E9C-101B-9397-08002B2CF9AE}" pid="5" name="TriggerFlowInfo">
    <vt:lpwstr/>
  </property>
  <property fmtid="{D5CDD505-2E9C-101B-9397-08002B2CF9AE}" pid="6" name="ComplianceAssetId">
    <vt:lpwstr/>
  </property>
  <property fmtid="{D5CDD505-2E9C-101B-9397-08002B2CF9AE}" pid="7" name="_ExtendedDescription">
    <vt:lpwstr/>
  </property>
</Properties>
</file>