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263" r:id="rId6"/>
    <p:sldId id="302" r:id="rId7"/>
    <p:sldId id="272" r:id="rId8"/>
    <p:sldId id="266" r:id="rId9"/>
    <p:sldId id="317" r:id="rId10"/>
    <p:sldId id="278" r:id="rId11"/>
    <p:sldId id="277" r:id="rId12"/>
    <p:sldId id="306" r:id="rId13"/>
    <p:sldId id="314" r:id="rId14"/>
    <p:sldId id="311" r:id="rId15"/>
    <p:sldId id="315" r:id="rId16"/>
    <p:sldId id="313" r:id="rId17"/>
    <p:sldId id="290" r:id="rId18"/>
    <p:sldId id="316" r:id="rId19"/>
    <p:sldId id="259" r:id="rId20"/>
    <p:sldId id="26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5FF"/>
    <a:srgbClr val="97E4FF"/>
    <a:srgbClr val="00529B"/>
    <a:srgbClr val="EAEAEA"/>
    <a:srgbClr val="79D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82F0A-3569-0DD7-0B47-5843DA2307FC}" v="20" dt="2025-12-08T18:58:11.911"/>
    <p1510:client id="{7F86A5ED-038D-42EB-A160-886C93C189E7}" v="1" dt="2025-12-09T14:35:42.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050" b="1"/>
              <a:t>Benefits at Different Claim Ages</a:t>
            </a:r>
          </a:p>
          <a:p>
            <a:pPr>
              <a:defRPr b="1"/>
            </a:pPr>
            <a:r>
              <a:rPr lang="en-US" sz="1050" b="1"/>
              <a:t>(PIA = $2000)</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88955547223263"/>
          <c:y val="0.19442882109728027"/>
          <c:w val="0.85459192600924883"/>
          <c:h val="0.60054378393505325"/>
        </c:manualLayout>
      </c:layout>
      <c:barChart>
        <c:barDir val="col"/>
        <c:grouping val="clustered"/>
        <c:varyColors val="0"/>
        <c:ser>
          <c:idx val="0"/>
          <c:order val="0"/>
          <c:tx>
            <c:strRef>
              <c:f>Sheet1!$A$4</c:f>
              <c:strCache>
                <c:ptCount val="1"/>
                <c:pt idx="0">
                  <c:v>FRA 66</c:v>
                </c:pt>
              </c:strCache>
            </c:strRef>
          </c:tx>
          <c:spPr>
            <a:solidFill>
              <a:schemeClr val="accent6"/>
            </a:solidFill>
            <a:ln>
              <a:noFill/>
            </a:ln>
            <a:effectLst/>
          </c:spPr>
          <c:invertIfNegative val="0"/>
          <c:cat>
            <c:numRef>
              <c:f>Sheet1!$B$3:$J$3</c:f>
              <c:numCache>
                <c:formatCode>General</c:formatCode>
                <c:ptCount val="9"/>
                <c:pt idx="0">
                  <c:v>62</c:v>
                </c:pt>
                <c:pt idx="1">
                  <c:v>63</c:v>
                </c:pt>
                <c:pt idx="2">
                  <c:v>64</c:v>
                </c:pt>
                <c:pt idx="3">
                  <c:v>65</c:v>
                </c:pt>
                <c:pt idx="4">
                  <c:v>66</c:v>
                </c:pt>
                <c:pt idx="5">
                  <c:v>67</c:v>
                </c:pt>
                <c:pt idx="6">
                  <c:v>68</c:v>
                </c:pt>
                <c:pt idx="7">
                  <c:v>69</c:v>
                </c:pt>
                <c:pt idx="8">
                  <c:v>70</c:v>
                </c:pt>
              </c:numCache>
            </c:numRef>
          </c:cat>
          <c:val>
            <c:numRef>
              <c:f>Sheet1!$B$4:$J$4</c:f>
              <c:numCache>
                <c:formatCode>_("$"* #,##0_);_("$"* \(#,##0\);_("$"* "-"??_);_(@_)</c:formatCode>
                <c:ptCount val="9"/>
                <c:pt idx="0">
                  <c:v>1549</c:v>
                </c:pt>
                <c:pt idx="1">
                  <c:v>1624</c:v>
                </c:pt>
                <c:pt idx="2">
                  <c:v>1741</c:v>
                </c:pt>
                <c:pt idx="3">
                  <c:v>1866</c:v>
                </c:pt>
                <c:pt idx="4">
                  <c:v>2000</c:v>
                </c:pt>
                <c:pt idx="5">
                  <c:v>2160</c:v>
                </c:pt>
                <c:pt idx="6">
                  <c:v>2332</c:v>
                </c:pt>
                <c:pt idx="7">
                  <c:v>2519</c:v>
                </c:pt>
                <c:pt idx="8">
                  <c:v>2721</c:v>
                </c:pt>
              </c:numCache>
            </c:numRef>
          </c:val>
          <c:extLst>
            <c:ext xmlns:c16="http://schemas.microsoft.com/office/drawing/2014/chart" uri="{C3380CC4-5D6E-409C-BE32-E72D297353CC}">
              <c16:uniqueId val="{00000000-7F4A-4942-959F-78285AE20E93}"/>
            </c:ext>
          </c:extLst>
        </c:ser>
        <c:ser>
          <c:idx val="1"/>
          <c:order val="1"/>
          <c:tx>
            <c:strRef>
              <c:f>Sheet1!$A$5</c:f>
              <c:strCache>
                <c:ptCount val="1"/>
                <c:pt idx="0">
                  <c:v>FRA 67</c:v>
                </c:pt>
              </c:strCache>
            </c:strRef>
          </c:tx>
          <c:spPr>
            <a:solidFill>
              <a:schemeClr val="accent5"/>
            </a:solidFill>
            <a:ln>
              <a:noFill/>
            </a:ln>
            <a:effectLst/>
          </c:spPr>
          <c:invertIfNegative val="0"/>
          <c:cat>
            <c:numRef>
              <c:f>Sheet1!$B$3:$J$3</c:f>
              <c:numCache>
                <c:formatCode>General</c:formatCode>
                <c:ptCount val="9"/>
                <c:pt idx="0">
                  <c:v>62</c:v>
                </c:pt>
                <c:pt idx="1">
                  <c:v>63</c:v>
                </c:pt>
                <c:pt idx="2">
                  <c:v>64</c:v>
                </c:pt>
                <c:pt idx="3">
                  <c:v>65</c:v>
                </c:pt>
                <c:pt idx="4">
                  <c:v>66</c:v>
                </c:pt>
                <c:pt idx="5">
                  <c:v>67</c:v>
                </c:pt>
                <c:pt idx="6">
                  <c:v>68</c:v>
                </c:pt>
                <c:pt idx="7">
                  <c:v>69</c:v>
                </c:pt>
                <c:pt idx="8">
                  <c:v>70</c:v>
                </c:pt>
              </c:numCache>
            </c:numRef>
          </c:cat>
          <c:val>
            <c:numRef>
              <c:f>Sheet1!$B$5:$J$5</c:f>
              <c:numCache>
                <c:formatCode>_("$"* #,##0_);_("$"* \(#,##0\);_("$"* "-"??_);_(@_)</c:formatCode>
                <c:ptCount val="9"/>
                <c:pt idx="0">
                  <c:v>1466</c:v>
                </c:pt>
                <c:pt idx="1">
                  <c:v>1543</c:v>
                </c:pt>
                <c:pt idx="2">
                  <c:v>1624</c:v>
                </c:pt>
                <c:pt idx="3">
                  <c:v>1741</c:v>
                </c:pt>
                <c:pt idx="4">
                  <c:v>1866</c:v>
                </c:pt>
                <c:pt idx="5">
                  <c:v>2000</c:v>
                </c:pt>
                <c:pt idx="6">
                  <c:v>2160</c:v>
                </c:pt>
                <c:pt idx="7">
                  <c:v>2332</c:v>
                </c:pt>
                <c:pt idx="8">
                  <c:v>2519</c:v>
                </c:pt>
              </c:numCache>
            </c:numRef>
          </c:val>
          <c:extLst>
            <c:ext xmlns:c16="http://schemas.microsoft.com/office/drawing/2014/chart" uri="{C3380CC4-5D6E-409C-BE32-E72D297353CC}">
              <c16:uniqueId val="{00000001-7F4A-4942-959F-78285AE20E93}"/>
            </c:ext>
          </c:extLst>
        </c:ser>
        <c:dLbls>
          <c:showLegendKey val="0"/>
          <c:showVal val="0"/>
          <c:showCatName val="0"/>
          <c:showSerName val="0"/>
          <c:showPercent val="0"/>
          <c:showBubbleSize val="0"/>
        </c:dLbls>
        <c:gapWidth val="219"/>
        <c:overlap val="-27"/>
        <c:axId val="412975960"/>
        <c:axId val="412978584"/>
      </c:barChart>
      <c:catAx>
        <c:axId val="412975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978584"/>
        <c:crosses val="autoZero"/>
        <c:auto val="1"/>
        <c:lblAlgn val="ctr"/>
        <c:lblOffset val="100"/>
        <c:noMultiLvlLbl val="0"/>
      </c:catAx>
      <c:valAx>
        <c:axId val="41297858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975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887DF5-36C8-4014-B28A-E7B26E50049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223E90D-72AD-4224-8926-01D6E5268FD3}">
      <dgm:prSet/>
      <dgm:spPr/>
      <dgm:t>
        <a:bodyPr/>
        <a:lstStyle/>
        <a:p>
          <a:r>
            <a:rPr lang="en-US"/>
            <a:t>What is a quarter?</a:t>
          </a:r>
        </a:p>
      </dgm:t>
    </dgm:pt>
    <dgm:pt modelId="{7FA8C3FC-CBCD-429C-BF78-D5D85DCE54BE}" type="parTrans" cxnId="{93A6B442-D185-4D15-AD63-8CC0C247DBCC}">
      <dgm:prSet/>
      <dgm:spPr/>
      <dgm:t>
        <a:bodyPr/>
        <a:lstStyle/>
        <a:p>
          <a:endParaRPr lang="en-US"/>
        </a:p>
      </dgm:t>
    </dgm:pt>
    <dgm:pt modelId="{135AE9F8-DDC5-43FD-83DC-36EBA0E88A7E}" type="sibTrans" cxnId="{93A6B442-D185-4D15-AD63-8CC0C247DBCC}">
      <dgm:prSet/>
      <dgm:spPr/>
      <dgm:t>
        <a:bodyPr/>
        <a:lstStyle/>
        <a:p>
          <a:endParaRPr lang="en-US"/>
        </a:p>
      </dgm:t>
    </dgm:pt>
    <dgm:pt modelId="{9CECB8B6-1736-4AC9-9789-36F0DC8CA011}">
      <dgm:prSet/>
      <dgm:spPr/>
      <dgm:t>
        <a:bodyPr/>
        <a:lstStyle/>
        <a:p>
          <a:r>
            <a:rPr lang="en-US"/>
            <a:t>How are they earned?</a:t>
          </a:r>
        </a:p>
      </dgm:t>
    </dgm:pt>
    <dgm:pt modelId="{4EEDE3EE-C0B2-42D6-BB7D-21F98A279E2B}" type="parTrans" cxnId="{D7346209-9DD0-412D-B0C8-6D00A2A612B1}">
      <dgm:prSet/>
      <dgm:spPr/>
      <dgm:t>
        <a:bodyPr/>
        <a:lstStyle/>
        <a:p>
          <a:endParaRPr lang="en-US"/>
        </a:p>
      </dgm:t>
    </dgm:pt>
    <dgm:pt modelId="{DD072033-CC0A-498D-AC12-1675E0E98973}" type="sibTrans" cxnId="{D7346209-9DD0-412D-B0C8-6D00A2A612B1}">
      <dgm:prSet/>
      <dgm:spPr/>
      <dgm:t>
        <a:bodyPr/>
        <a:lstStyle/>
        <a:p>
          <a:endParaRPr lang="en-US"/>
        </a:p>
      </dgm:t>
    </dgm:pt>
    <dgm:pt modelId="{2F4D839A-9EF3-4F6B-A8D4-74E0D4C03825}">
      <dgm:prSet/>
      <dgm:spPr/>
      <dgm:t>
        <a:bodyPr/>
        <a:lstStyle/>
        <a:p>
          <a:r>
            <a:rPr lang="en-US"/>
            <a:t>How many are needed to be eligible?</a:t>
          </a:r>
        </a:p>
      </dgm:t>
    </dgm:pt>
    <dgm:pt modelId="{4FB79C09-5571-4D82-8D3F-F77782849F77}" type="parTrans" cxnId="{767FA867-4EF8-43D0-88B9-37EA5B1C81B1}">
      <dgm:prSet/>
      <dgm:spPr/>
      <dgm:t>
        <a:bodyPr/>
        <a:lstStyle/>
        <a:p>
          <a:endParaRPr lang="en-US"/>
        </a:p>
      </dgm:t>
    </dgm:pt>
    <dgm:pt modelId="{F3197E3F-3871-4E93-8607-CBC6A77035DD}" type="sibTrans" cxnId="{767FA867-4EF8-43D0-88B9-37EA5B1C81B1}">
      <dgm:prSet/>
      <dgm:spPr/>
      <dgm:t>
        <a:bodyPr/>
        <a:lstStyle/>
        <a:p>
          <a:endParaRPr lang="en-US"/>
        </a:p>
      </dgm:t>
    </dgm:pt>
    <dgm:pt modelId="{AF3488BE-99BB-4064-B99E-8C1DF9C64CFD}">
      <dgm:prSet/>
      <dgm:spPr/>
      <dgm:t>
        <a:bodyPr/>
        <a:lstStyle/>
        <a:p>
          <a:r>
            <a:rPr lang="en-US"/>
            <a:t>Are they only for retirement benefits?</a:t>
          </a:r>
        </a:p>
      </dgm:t>
    </dgm:pt>
    <dgm:pt modelId="{3A7E6BC0-CC43-459C-9689-7A98B6ACE2D5}" type="parTrans" cxnId="{76F6DE2C-145B-4AB6-BC93-CAA21143F9AD}">
      <dgm:prSet/>
      <dgm:spPr/>
      <dgm:t>
        <a:bodyPr/>
        <a:lstStyle/>
        <a:p>
          <a:endParaRPr lang="en-US"/>
        </a:p>
      </dgm:t>
    </dgm:pt>
    <dgm:pt modelId="{7AFB2BBE-1A66-4FF8-B95D-DF29E6B5FC17}" type="sibTrans" cxnId="{76F6DE2C-145B-4AB6-BC93-CAA21143F9AD}">
      <dgm:prSet/>
      <dgm:spPr/>
      <dgm:t>
        <a:bodyPr/>
        <a:lstStyle/>
        <a:p>
          <a:endParaRPr lang="en-US"/>
        </a:p>
      </dgm:t>
    </dgm:pt>
    <dgm:pt modelId="{6BF959C4-67DE-4FBA-90E2-C4D25F224489}" type="pres">
      <dgm:prSet presAssocID="{6A887DF5-36C8-4014-B28A-E7B26E500498}" presName="linear" presStyleCnt="0">
        <dgm:presLayoutVars>
          <dgm:animLvl val="lvl"/>
          <dgm:resizeHandles val="exact"/>
        </dgm:presLayoutVars>
      </dgm:prSet>
      <dgm:spPr/>
    </dgm:pt>
    <dgm:pt modelId="{65BF0D52-6773-447F-A64E-36349EA389A8}" type="pres">
      <dgm:prSet presAssocID="{F223E90D-72AD-4224-8926-01D6E5268FD3}" presName="parentText" presStyleLbl="node1" presStyleIdx="0" presStyleCnt="4">
        <dgm:presLayoutVars>
          <dgm:chMax val="0"/>
          <dgm:bulletEnabled val="1"/>
        </dgm:presLayoutVars>
      </dgm:prSet>
      <dgm:spPr/>
    </dgm:pt>
    <dgm:pt modelId="{7284D727-24B0-46BF-8324-37A0D9BA0CDA}" type="pres">
      <dgm:prSet presAssocID="{135AE9F8-DDC5-43FD-83DC-36EBA0E88A7E}" presName="spacer" presStyleCnt="0"/>
      <dgm:spPr/>
    </dgm:pt>
    <dgm:pt modelId="{718D81CB-C39E-4B68-9040-A52FA6784566}" type="pres">
      <dgm:prSet presAssocID="{9CECB8B6-1736-4AC9-9789-36F0DC8CA011}" presName="parentText" presStyleLbl="node1" presStyleIdx="1" presStyleCnt="4">
        <dgm:presLayoutVars>
          <dgm:chMax val="0"/>
          <dgm:bulletEnabled val="1"/>
        </dgm:presLayoutVars>
      </dgm:prSet>
      <dgm:spPr/>
    </dgm:pt>
    <dgm:pt modelId="{A3E5DF43-A430-4D75-9406-0B229782DA3F}" type="pres">
      <dgm:prSet presAssocID="{DD072033-CC0A-498D-AC12-1675E0E98973}" presName="spacer" presStyleCnt="0"/>
      <dgm:spPr/>
    </dgm:pt>
    <dgm:pt modelId="{F4477F02-59FB-4723-AC26-3F26190BD996}" type="pres">
      <dgm:prSet presAssocID="{2F4D839A-9EF3-4F6B-A8D4-74E0D4C03825}" presName="parentText" presStyleLbl="node1" presStyleIdx="2" presStyleCnt="4">
        <dgm:presLayoutVars>
          <dgm:chMax val="0"/>
          <dgm:bulletEnabled val="1"/>
        </dgm:presLayoutVars>
      </dgm:prSet>
      <dgm:spPr/>
    </dgm:pt>
    <dgm:pt modelId="{C8F50AEC-2ED2-4B7C-9B73-EB0D3EB76741}" type="pres">
      <dgm:prSet presAssocID="{F3197E3F-3871-4E93-8607-CBC6A77035DD}" presName="spacer" presStyleCnt="0"/>
      <dgm:spPr/>
    </dgm:pt>
    <dgm:pt modelId="{F163BFB1-CD06-41A8-93BD-63429A41B936}" type="pres">
      <dgm:prSet presAssocID="{AF3488BE-99BB-4064-B99E-8C1DF9C64CFD}" presName="parentText" presStyleLbl="node1" presStyleIdx="3" presStyleCnt="4">
        <dgm:presLayoutVars>
          <dgm:chMax val="0"/>
          <dgm:bulletEnabled val="1"/>
        </dgm:presLayoutVars>
      </dgm:prSet>
      <dgm:spPr/>
    </dgm:pt>
  </dgm:ptLst>
  <dgm:cxnLst>
    <dgm:cxn modelId="{D7346209-9DD0-412D-B0C8-6D00A2A612B1}" srcId="{6A887DF5-36C8-4014-B28A-E7B26E500498}" destId="{9CECB8B6-1736-4AC9-9789-36F0DC8CA011}" srcOrd="1" destOrd="0" parTransId="{4EEDE3EE-C0B2-42D6-BB7D-21F98A279E2B}" sibTransId="{DD072033-CC0A-498D-AC12-1675E0E98973}"/>
    <dgm:cxn modelId="{741B2B23-4208-4C26-BD94-E7DE43B46108}" type="presOf" srcId="{AF3488BE-99BB-4064-B99E-8C1DF9C64CFD}" destId="{F163BFB1-CD06-41A8-93BD-63429A41B936}" srcOrd="0" destOrd="0" presId="urn:microsoft.com/office/officeart/2005/8/layout/vList2"/>
    <dgm:cxn modelId="{76F6DE2C-145B-4AB6-BC93-CAA21143F9AD}" srcId="{6A887DF5-36C8-4014-B28A-E7B26E500498}" destId="{AF3488BE-99BB-4064-B99E-8C1DF9C64CFD}" srcOrd="3" destOrd="0" parTransId="{3A7E6BC0-CC43-459C-9689-7A98B6ACE2D5}" sibTransId="{7AFB2BBE-1A66-4FF8-B95D-DF29E6B5FC17}"/>
    <dgm:cxn modelId="{E7E57E32-5033-4621-9FB4-2AC4DAF5A218}" type="presOf" srcId="{6A887DF5-36C8-4014-B28A-E7B26E500498}" destId="{6BF959C4-67DE-4FBA-90E2-C4D25F224489}" srcOrd="0" destOrd="0" presId="urn:microsoft.com/office/officeart/2005/8/layout/vList2"/>
    <dgm:cxn modelId="{81D40641-B41D-4416-B79C-81D75D2945AE}" type="presOf" srcId="{2F4D839A-9EF3-4F6B-A8D4-74E0D4C03825}" destId="{F4477F02-59FB-4723-AC26-3F26190BD996}" srcOrd="0" destOrd="0" presId="urn:microsoft.com/office/officeart/2005/8/layout/vList2"/>
    <dgm:cxn modelId="{93A6B442-D185-4D15-AD63-8CC0C247DBCC}" srcId="{6A887DF5-36C8-4014-B28A-E7B26E500498}" destId="{F223E90D-72AD-4224-8926-01D6E5268FD3}" srcOrd="0" destOrd="0" parTransId="{7FA8C3FC-CBCD-429C-BF78-D5D85DCE54BE}" sibTransId="{135AE9F8-DDC5-43FD-83DC-36EBA0E88A7E}"/>
    <dgm:cxn modelId="{767FA867-4EF8-43D0-88B9-37EA5B1C81B1}" srcId="{6A887DF5-36C8-4014-B28A-E7B26E500498}" destId="{2F4D839A-9EF3-4F6B-A8D4-74E0D4C03825}" srcOrd="2" destOrd="0" parTransId="{4FB79C09-5571-4D82-8D3F-F77782849F77}" sibTransId="{F3197E3F-3871-4E93-8607-CBC6A77035DD}"/>
    <dgm:cxn modelId="{248C58CC-63FF-48CE-BD8E-6C7345258A06}" type="presOf" srcId="{9CECB8B6-1736-4AC9-9789-36F0DC8CA011}" destId="{718D81CB-C39E-4B68-9040-A52FA6784566}" srcOrd="0" destOrd="0" presId="urn:microsoft.com/office/officeart/2005/8/layout/vList2"/>
    <dgm:cxn modelId="{E210DCE0-4E87-4AD5-88E3-02110B19CC3A}" type="presOf" srcId="{F223E90D-72AD-4224-8926-01D6E5268FD3}" destId="{65BF0D52-6773-447F-A64E-36349EA389A8}" srcOrd="0" destOrd="0" presId="urn:microsoft.com/office/officeart/2005/8/layout/vList2"/>
    <dgm:cxn modelId="{A1604FFD-2FAC-4245-B45D-EB7C9C9E7377}" type="presParOf" srcId="{6BF959C4-67DE-4FBA-90E2-C4D25F224489}" destId="{65BF0D52-6773-447F-A64E-36349EA389A8}" srcOrd="0" destOrd="0" presId="urn:microsoft.com/office/officeart/2005/8/layout/vList2"/>
    <dgm:cxn modelId="{2907E763-7667-488D-935A-29C382FF8CAB}" type="presParOf" srcId="{6BF959C4-67DE-4FBA-90E2-C4D25F224489}" destId="{7284D727-24B0-46BF-8324-37A0D9BA0CDA}" srcOrd="1" destOrd="0" presId="urn:microsoft.com/office/officeart/2005/8/layout/vList2"/>
    <dgm:cxn modelId="{8A5BB246-5B0A-4DAA-AAFA-4A3FED27E11E}" type="presParOf" srcId="{6BF959C4-67DE-4FBA-90E2-C4D25F224489}" destId="{718D81CB-C39E-4B68-9040-A52FA6784566}" srcOrd="2" destOrd="0" presId="urn:microsoft.com/office/officeart/2005/8/layout/vList2"/>
    <dgm:cxn modelId="{F010E077-AEBC-4D2C-BF59-0A4A73E027C1}" type="presParOf" srcId="{6BF959C4-67DE-4FBA-90E2-C4D25F224489}" destId="{A3E5DF43-A430-4D75-9406-0B229782DA3F}" srcOrd="3" destOrd="0" presId="urn:microsoft.com/office/officeart/2005/8/layout/vList2"/>
    <dgm:cxn modelId="{FA343D0B-DF06-42AF-9363-DC5C32B559B9}" type="presParOf" srcId="{6BF959C4-67DE-4FBA-90E2-C4D25F224489}" destId="{F4477F02-59FB-4723-AC26-3F26190BD996}" srcOrd="4" destOrd="0" presId="urn:microsoft.com/office/officeart/2005/8/layout/vList2"/>
    <dgm:cxn modelId="{85F3C3CD-DBF0-42A1-A5FA-A76CD07F859D}" type="presParOf" srcId="{6BF959C4-67DE-4FBA-90E2-C4D25F224489}" destId="{C8F50AEC-2ED2-4B7C-9B73-EB0D3EB76741}" srcOrd="5" destOrd="0" presId="urn:microsoft.com/office/officeart/2005/8/layout/vList2"/>
    <dgm:cxn modelId="{FC4E6FBD-BC1F-4B61-9D81-489849800ADC}" type="presParOf" srcId="{6BF959C4-67DE-4FBA-90E2-C4D25F224489}" destId="{F163BFB1-CD06-41A8-93BD-63429A41B93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F0D52-6773-447F-A64E-36349EA389A8}">
      <dsp:nvSpPr>
        <dsp:cNvPr id="0" name=""/>
        <dsp:cNvSpPr/>
      </dsp:nvSpPr>
      <dsp:spPr>
        <a:xfrm>
          <a:off x="0" y="6145"/>
          <a:ext cx="10515600" cy="9336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What is a quarter?</a:t>
          </a:r>
        </a:p>
      </dsp:txBody>
      <dsp:txXfrm>
        <a:off x="45578" y="51723"/>
        <a:ext cx="10424444" cy="842504"/>
      </dsp:txXfrm>
    </dsp:sp>
    <dsp:sp modelId="{718D81CB-C39E-4B68-9040-A52FA6784566}">
      <dsp:nvSpPr>
        <dsp:cNvPr id="0" name=""/>
        <dsp:cNvSpPr/>
      </dsp:nvSpPr>
      <dsp:spPr>
        <a:xfrm>
          <a:off x="0" y="1049245"/>
          <a:ext cx="10515600" cy="9336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How are they earned?</a:t>
          </a:r>
        </a:p>
      </dsp:txBody>
      <dsp:txXfrm>
        <a:off x="45578" y="1094823"/>
        <a:ext cx="10424444" cy="842504"/>
      </dsp:txXfrm>
    </dsp:sp>
    <dsp:sp modelId="{F4477F02-59FB-4723-AC26-3F26190BD996}">
      <dsp:nvSpPr>
        <dsp:cNvPr id="0" name=""/>
        <dsp:cNvSpPr/>
      </dsp:nvSpPr>
      <dsp:spPr>
        <a:xfrm>
          <a:off x="0" y="2092345"/>
          <a:ext cx="10515600" cy="9336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How many are needed to be eligible?</a:t>
          </a:r>
        </a:p>
      </dsp:txBody>
      <dsp:txXfrm>
        <a:off x="45578" y="2137923"/>
        <a:ext cx="10424444" cy="842504"/>
      </dsp:txXfrm>
    </dsp:sp>
    <dsp:sp modelId="{F163BFB1-CD06-41A8-93BD-63429A41B936}">
      <dsp:nvSpPr>
        <dsp:cNvPr id="0" name=""/>
        <dsp:cNvSpPr/>
      </dsp:nvSpPr>
      <dsp:spPr>
        <a:xfrm>
          <a:off x="0" y="3135445"/>
          <a:ext cx="10515600" cy="9336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Are they only for retirement benefits?</a:t>
          </a:r>
        </a:p>
      </dsp:txBody>
      <dsp:txXfrm>
        <a:off x="45578" y="3181023"/>
        <a:ext cx="10424444" cy="8425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F3FD0-B23E-476E-A8F0-84FF958EB2C0}"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7560A-F72E-4ED2-A499-938A7369CBC6}" type="slidenum">
              <a:rPr lang="en-US" smtClean="0"/>
              <a:t>‹#›</a:t>
            </a:fld>
            <a:endParaRPr lang="en-US"/>
          </a:p>
        </p:txBody>
      </p:sp>
    </p:spTree>
    <p:extLst>
      <p:ext uri="{BB962C8B-B14F-4D97-AF65-F5344CB8AC3E}">
        <p14:creationId xmlns:p14="http://schemas.microsoft.com/office/powerpoint/2010/main" val="237793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ogle.com/search?q=Disability+benefits&amp;rlz=1C1GCEA_enUS1140US1140&amp;oq=are+social+security+credits+only+for+retirement+benefits&amp;gs_lcrp=EgZjaHJvbWUyCQgAEEUYORigATIHCAEQIRigATIHCAIQIRigATIHCAMQIRifBTIHCAQQIRifBTIHCAUQIRifBTIHCAYQIRifBTIHCAcQIRifBTIHCAgQIRifBTIHCAkQIRifBdIBCjExODc1ajBqMTWoAgiwAgHxBeUCVflKyKTL&amp;sourceid=chrome&amp;ie=UTF-8&amp;mstk=AUtExfAzjQSDe4e-HSq4I0ziItc9fwR4jIN5P76IrTSuVVx0mje0W8YD1w5FNDaYB5a979iqiQVp2MSuOpPXJTIKztfofWQs-f5AgDSzP2IhLMUlOTsHCmvl1BmO3F5RBJM1Vb4jkvwvPU7rUg9ceoVikrfJWBFMTTMNP6h67RFZgYTS9G0&amp;csui=3&amp;ved=2ahUKEwjt9a_9sZ-RAxWUVTABHT4PLGkQgK4QegQIBBAD"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google.com/search?q=Survivors+benefits&amp;rlz=1C1GCEA_enUS1140US1140&amp;oq=are+social+security+credits+only+for+retirement+benefits&amp;gs_lcrp=EgZjaHJvbWUyCQgAEEUYORigATIHCAEQIRigATIHCAIQIRigATIHCAMQIRifBTIHCAQQIRifBTIHCAUQIRifBTIHCAYQIRifBTIHCAcQIRifBTIHCAgQIRifBTIHCAkQIRifBdIBCjExODc1ajBqMTWoAgiwAgHxBeUCVflKyKTL&amp;sourceid=chrome&amp;ie=UTF-8&amp;mstk=AUtExfAzjQSDe4e-HSq4I0ziItc9fwR4jIN5P76IrTSuVVx0mje0W8YD1w5FNDaYB5a979iqiQVp2MSuOpPXJTIKztfofWQs-f5AgDSzP2IhLMUlOTsHCmvl1BmO3F5RBJM1Vb4jkvwvPU7rUg9ceoVikrfJWBFMTTMNP6h67RFZgYTS9G0&amp;csui=3&amp;ved=2ahUKEwjt9a_9sZ-RAxWUVTABHT4PLGkQgK4QegQIBBAF"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search?sca_esv=4a4fe4777c84f5d2&amp;rlz=1C1GCEA_enUS1140US1140&amp;sxsrf=AE3TifPjgGViQBxhSgW6-j0SeLeIqMnOQw%3A1750699969242&amp;q=Social+Security+Administration+%28SSA%29&amp;sa=X&amp;sqi=2&amp;ved=2ahUKEwi8qZnOiYiOAxXA6ckDHaoKOrsQxccNegQIOxAB&amp;mstk=AUtExfAds_NiOgJAWRHnvYc53xr4ypQvNl3brEh-tRf6ksTOBKzK8j1O6J-dHKNENuwXNJH2xkaA2Zm_zdC0PdK0I1p6Lnm8Am7qm0sDX9aOMu7vGw3K666q8bVlkvMH05yThZA6uW3UMy-Vd2EAghBICpklFz8A-fWQaOvv9YwI6IAG2A4jFtM_bcgrFa93Q1lskBhYwTnHQDcSt-sz-NMZda4pGg1LDgecd9NvtEUvCL8dmMzk7XzwWvUgeNafzFdJ7I6X8CQKqlMM1aRmjL8o8tfs&amp;csui=3"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google.com/search?sca_esv=4a4fe4777c84f5d2&amp;rlz=1C1GCEA_enUS1140US1140&amp;sxsrf=AE3TifPjgGViQBxhSgW6-j0SeLeIqMnOQw%3A1750699969242&amp;q=Primary+Insurance+Amount+%28PIA%29&amp;sa=X&amp;sqi=2&amp;ved=2ahUKEwi8qZnOiYiOAxXA6ckDHaoKOrsQxccNegQIOxAC&amp;mstk=AUtExfAds_NiOgJAWRHnvYc53xr4ypQvNl3brEh-tRf6ksTOBKzK8j1O6J-dHKNENuwXNJH2xkaA2Zm_zdC0PdK0I1p6Lnm8Am7qm0sDX9aOMu7vGw3K666q8bVlkvMH05yThZA6uW3UMy-Vd2EAghBICpklFz8A-fWQaOvv9YwI6IAG2A4jFtM_bcgrFa93Q1lskBhYwTnHQDcSt-sz-NMZda4pGg1LDgecd9NvtEUvCL8dmMzk7XzwWvUgeNafzFdJ7I6X8CQKqlMM1aRmjL8o8tfs&amp;csui=3"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ogle.com/search?sca_esv=4a4fe4777c84f5d2&amp;rlz=1C1GCEA_enUS1140US1140&amp;sxsrf=AE3TifPgDG55eiDzMil90gLVxqT0B9Tzqg%3A1750700078752&amp;q=Consumer+Price+Index+for+Urban+Wage+Earners+and+Clerical+Workers+%28CPI-W%29&amp;sa=X&amp;ved=2ahUKEwienrWCioiOAxUX4skDHd7NIIUQxccNegUIlAEQAQ&amp;mstk=AUtExfCbra_Pp2KShi1ZGk_lCkEKaFb5ce0ZLOn6g4ytNt_38mLzk0SDzI6K48wchRzb-iPfNrv5QKVId7vX_G5XXF3ZK60jnBlovftUZ5TljkKzTk2exW4sfblV0XwLrHpYaZT6U4DyR6mYCrR4FMlYpM88yxDLAIGWg27DRtG0Pu0xRHESt40qhUryk0tOMTMahipK0lnPhvFIVflh-q8clxEuXUpgckn-sT6CdAXvQumOHqFi9a-99pZABeLImyf_oR8HlcxMNI9bXUl8Cqak3Qie&amp;csui=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Thank you for joining us today.  I am Andy Brush with the AMAC Foundation, Social security advisory service.  I would like to welcome you to our SS webinar.  </a:t>
            </a:r>
            <a:endParaRPr lang="en-US">
              <a:latin typeface="Aptos" panose="02110004020202020204"/>
              <a:ea typeface="Calibri"/>
              <a:cs typeface="Calibri"/>
            </a:endParaRPr>
          </a:p>
          <a:p>
            <a:r>
              <a:rPr lang="en-US">
                <a:latin typeface="Calibri"/>
                <a:ea typeface="Calibri"/>
                <a:cs typeface="Calibri"/>
              </a:rPr>
              <a:t>I'm also joined by Deb Dunlap and Mark </a:t>
            </a:r>
            <a:r>
              <a:rPr lang="en-US" err="1">
                <a:latin typeface="Calibri"/>
                <a:ea typeface="Calibri"/>
                <a:cs typeface="Calibri"/>
              </a:rPr>
              <a:t>Hendelson</a:t>
            </a:r>
            <a:r>
              <a:rPr lang="en-US">
                <a:latin typeface="Calibri"/>
                <a:ea typeface="Calibri"/>
                <a:cs typeface="Calibri"/>
              </a:rPr>
              <a:t>.  We have a webinar full of great information on Social Security. </a:t>
            </a:r>
            <a:r>
              <a:rPr lang="en-US"/>
              <a:t>We are going to answer 10 questions you didn't know you needed to ask.</a:t>
            </a:r>
          </a:p>
          <a:p>
            <a:endParaRPr lang="en-US">
              <a:latin typeface="Calibri"/>
              <a:ea typeface="Calibri"/>
              <a:cs typeface="Calibri"/>
            </a:endParaRPr>
          </a:p>
          <a:p>
            <a:endParaRPr lang="en-US">
              <a:latin typeface="Calibri"/>
              <a:ea typeface="Calibri"/>
              <a:cs typeface="Calibri"/>
            </a:endParaRPr>
          </a:p>
          <a:p>
            <a:r>
              <a:rPr lang="en-US">
                <a:latin typeface="Calibri"/>
                <a:ea typeface="Calibri"/>
                <a:cs typeface="Calibri"/>
              </a:rPr>
              <a:t>I am going to kick it off, then Deb will take over the second half.  Mark is our anchor and will handle all the QAs.  If you have any questions, please put them in the chat and Mark will answer them at the end of the presentation.  If you have a specific question about a personal situation (or a friends), you may want to consider sending that directly to us at AMAC.  Our contact information will be available at the end of the session.</a:t>
            </a:r>
          </a:p>
          <a:p>
            <a:endParaRPr lang="en-US">
              <a:latin typeface="Calibri"/>
              <a:ea typeface="Calibri"/>
              <a:cs typeface="Calibri"/>
            </a:endParaRPr>
          </a:p>
          <a:p>
            <a:r>
              <a:rPr lang="en-US">
                <a:latin typeface="Calibri"/>
                <a:ea typeface="Calibri"/>
                <a:cs typeface="Calibri"/>
              </a:rPr>
              <a:t>I will give it about a minute for everyone to join and then we will get started.</a:t>
            </a: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847560A-F72E-4ED2-A499-938A7369CBC6}" type="slidenum">
              <a:rPr lang="en-US" smtClean="0"/>
              <a:t>1</a:t>
            </a:fld>
            <a:endParaRPr lang="en-US"/>
          </a:p>
        </p:txBody>
      </p:sp>
    </p:spTree>
    <p:extLst>
      <p:ext uri="{BB962C8B-B14F-4D97-AF65-F5344CB8AC3E}">
        <p14:creationId xmlns:p14="http://schemas.microsoft.com/office/powerpoint/2010/main" val="1126515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90F3-DE6D-0A64-1B30-46A97391E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D2441-3B3E-8335-2130-4CBA73D63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4E2AA-DF34-1814-32B7-A7FD77CBA9A4}"/>
              </a:ext>
            </a:extLst>
          </p:cNvPr>
          <p:cNvSpPr>
            <a:spLocks noGrp="1"/>
          </p:cNvSpPr>
          <p:nvPr>
            <p:ph type="body" idx="1"/>
          </p:nvPr>
        </p:nvSpPr>
        <p:spPr/>
        <p:txBody>
          <a:bodyPr/>
          <a:lstStyle/>
          <a:p>
            <a:r>
              <a:rPr lang="en-US"/>
              <a:t>7.  How might other pensions impact my SS benefit?</a:t>
            </a:r>
          </a:p>
          <a:p>
            <a:endParaRPr lang="en-US"/>
          </a:p>
          <a:p>
            <a:r>
              <a:rPr lang="en-US"/>
              <a:t>With the repeal of WEP and GPO in the Social Security Fairness Act of 2024, non-covered pensions no longer impact benefits. </a:t>
            </a:r>
          </a:p>
          <a:p>
            <a:endParaRPr lang="en-US"/>
          </a:p>
          <a:p>
            <a:r>
              <a:rPr lang="en-US"/>
              <a:t>Income from other pension sources also have no impact on your benefit amount. </a:t>
            </a:r>
          </a:p>
          <a:p>
            <a:endParaRPr lang="en-US"/>
          </a:p>
          <a:p>
            <a:r>
              <a:rPr lang="en-US"/>
              <a:t>You must have earned 40 quarter credits to qualify for a Social Security retirement benefit.</a:t>
            </a:r>
          </a:p>
          <a:p>
            <a:endParaRPr lang="en-US"/>
          </a:p>
          <a:p>
            <a:endParaRPr lang="en-US"/>
          </a:p>
          <a:p>
            <a:r>
              <a:rPr lang="en-US"/>
              <a:t>Points of Interest: </a:t>
            </a:r>
          </a:p>
          <a:p>
            <a:r>
              <a:rPr lang="en-US"/>
              <a:t>If your Social Security benefits increase due to elimination of WEP and GPO, there may be additional federal income taxes due.</a:t>
            </a:r>
          </a:p>
          <a:p>
            <a:endParaRPr lang="en-US"/>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E481CA8-46AC-3E7D-2314-276DC6EE20A8}"/>
              </a:ext>
            </a:extLst>
          </p:cNvPr>
          <p:cNvSpPr>
            <a:spLocks noGrp="1"/>
          </p:cNvSpPr>
          <p:nvPr>
            <p:ph type="sldNum" sz="quarter" idx="5"/>
          </p:nvPr>
        </p:nvSpPr>
        <p:spPr/>
        <p:txBody>
          <a:bodyPr/>
          <a:lstStyle/>
          <a:p>
            <a:fld id="{4847560A-F72E-4ED2-A499-938A7369CBC6}" type="slidenum">
              <a:rPr lang="en-US" smtClean="0"/>
              <a:t>10</a:t>
            </a:fld>
            <a:endParaRPr lang="en-US"/>
          </a:p>
        </p:txBody>
      </p:sp>
    </p:spTree>
    <p:extLst>
      <p:ext uri="{BB962C8B-B14F-4D97-AF65-F5344CB8AC3E}">
        <p14:creationId xmlns:p14="http://schemas.microsoft.com/office/powerpoint/2010/main" val="2048223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8a.  Are SS survivor benefits payable to Spouses and children?</a:t>
            </a:r>
            <a:endParaRPr lang="en-US"/>
          </a:p>
          <a:p>
            <a:endParaRPr lang="en-US">
              <a:latin typeface="Calibri"/>
              <a:ea typeface="Calibri"/>
              <a:cs typeface="Calibri"/>
            </a:endParaRPr>
          </a:p>
          <a:p>
            <a:r>
              <a:rPr lang="en-US">
                <a:latin typeface="Calibri"/>
                <a:ea typeface="Calibri"/>
                <a:cs typeface="Calibri"/>
              </a:rPr>
              <a:t>Yes.  Let's look at surviving spouses first.</a:t>
            </a:r>
            <a:endParaRPr lang="en-US"/>
          </a:p>
          <a:p>
            <a:endParaRPr lang="en-US">
              <a:latin typeface="Calibri"/>
              <a:ea typeface="Calibri"/>
              <a:cs typeface="Calibri"/>
            </a:endParaRPr>
          </a:p>
          <a:p>
            <a:r>
              <a:rPr lang="en-US">
                <a:latin typeface="Calibri"/>
                <a:ea typeface="Calibri"/>
                <a:cs typeface="Calibri"/>
              </a:rPr>
              <a:t>For marriages with length of at least 9 months--</a:t>
            </a:r>
          </a:p>
          <a:p>
            <a:endParaRPr lang="en-US">
              <a:latin typeface="Calibri"/>
              <a:ea typeface="Calibri"/>
              <a:cs typeface="Calibri"/>
            </a:endParaRPr>
          </a:p>
          <a:p>
            <a:r>
              <a:rPr lang="en-US"/>
              <a:t>Surviving spouses are eligible as early as age 60 (or age 50 if disabled) (or any age if caring for dependent child) provided they do not remarry prior to age 60 (or age 50 if disabled).  </a:t>
            </a:r>
          </a:p>
          <a:p>
            <a:endParaRPr lang="en-US"/>
          </a:p>
          <a:p>
            <a:r>
              <a:rPr lang="en-US"/>
              <a:t>Payment amount ranges from 71.5 to 100% of the deceased’s payment at time of death.  This is affected by:</a:t>
            </a:r>
          </a:p>
          <a:p>
            <a:pPr marL="171450" indent="-171450">
              <a:buFont typeface="Symbol"/>
              <a:buChar char="•"/>
            </a:pPr>
            <a:r>
              <a:rPr lang="en-US"/>
              <a:t>when surviving spouse claims the benefit in relation to special widow(</a:t>
            </a:r>
            <a:r>
              <a:rPr lang="en-US" err="1"/>
              <a:t>ers</a:t>
            </a:r>
            <a:r>
              <a:rPr lang="en-US"/>
              <a:t>) full retirement age, </a:t>
            </a:r>
          </a:p>
          <a:p>
            <a:pPr marL="171450" indent="-171450">
              <a:buFont typeface="Symbol"/>
              <a:buChar char="•"/>
            </a:pPr>
            <a:r>
              <a:rPr lang="en-US"/>
              <a:t>if deceased was receiving benefits at time of death, </a:t>
            </a:r>
          </a:p>
          <a:p>
            <a:pPr marL="171450" indent="-171450">
              <a:buFont typeface="Symbol"/>
              <a:buChar char="•"/>
            </a:pPr>
            <a:r>
              <a:rPr lang="en-US"/>
              <a:t>or if deceased started receiving benefits prior to their full retirement age,</a:t>
            </a:r>
          </a:p>
          <a:p>
            <a:pPr marL="171450" indent="-171450">
              <a:buFont typeface="Symbol"/>
              <a:buChar char="•"/>
            </a:pPr>
            <a:r>
              <a:rPr lang="en-US"/>
              <a:t>or if deceased was not receiving benefits at time of death </a:t>
            </a:r>
          </a:p>
          <a:p>
            <a:pPr marL="171450" indent="-171450">
              <a:buFont typeface="Symbol"/>
              <a:buChar char="•"/>
            </a:pPr>
            <a:endParaRPr lang="en-US"/>
          </a:p>
          <a:p>
            <a:r>
              <a:rPr lang="en-US"/>
              <a:t> A point of interest is earnings limits apply until full retirement age.</a:t>
            </a:r>
          </a:p>
          <a:p>
            <a:endParaRPr lang="en-US">
              <a:latin typeface="Aptos" panose="02110004020202020204"/>
              <a:ea typeface="Calibri"/>
              <a:cs typeface="Calibri"/>
            </a:endParaRPr>
          </a:p>
          <a:p>
            <a:endParaRPr lang="en-US"/>
          </a:p>
        </p:txBody>
      </p:sp>
      <p:sp>
        <p:nvSpPr>
          <p:cNvPr id="4" name="Slide Number Placeholder 3"/>
          <p:cNvSpPr>
            <a:spLocks noGrp="1"/>
          </p:cNvSpPr>
          <p:nvPr>
            <p:ph type="sldNum" sz="quarter" idx="5"/>
          </p:nvPr>
        </p:nvSpPr>
        <p:spPr/>
        <p:txBody>
          <a:bodyPr/>
          <a:lstStyle/>
          <a:p>
            <a:fld id="{4847560A-F72E-4ED2-A499-938A7369CBC6}" type="slidenum">
              <a:rPr lang="en-US" smtClean="0"/>
              <a:t>11</a:t>
            </a:fld>
            <a:endParaRPr lang="en-US"/>
          </a:p>
        </p:txBody>
      </p:sp>
    </p:spTree>
    <p:extLst>
      <p:ext uri="{BB962C8B-B14F-4D97-AF65-F5344CB8AC3E}">
        <p14:creationId xmlns:p14="http://schemas.microsoft.com/office/powerpoint/2010/main" val="2366560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D2D6D-8A7B-8D4C-7C50-0A089AE4A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F06A8-EC5A-CB0A-5445-1BA8A341D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BE959-4B8F-C0DD-6502-6B7B60417DA0}"/>
              </a:ext>
            </a:extLst>
          </p:cNvPr>
          <p:cNvSpPr>
            <a:spLocks noGrp="1"/>
          </p:cNvSpPr>
          <p:nvPr>
            <p:ph type="body" idx="1"/>
          </p:nvPr>
        </p:nvSpPr>
        <p:spPr/>
        <p:txBody>
          <a:bodyPr/>
          <a:lstStyle/>
          <a:p>
            <a:r>
              <a:rPr lang="en-US">
                <a:latin typeface="Calibri"/>
                <a:ea typeface="Calibri"/>
                <a:cs typeface="Calibri"/>
              </a:rPr>
              <a:t>8b.  </a:t>
            </a:r>
            <a:r>
              <a:rPr lang="en-US"/>
              <a:t>Are SS survivor benefits payable to Spouses and children?</a:t>
            </a:r>
            <a:endParaRPr lang="en-US">
              <a:latin typeface="Calibri"/>
              <a:ea typeface="Calibri"/>
              <a:cs typeface="Calibri"/>
            </a:endParaRPr>
          </a:p>
          <a:p>
            <a:r>
              <a:rPr lang="en-US">
                <a:latin typeface="Calibri"/>
                <a:ea typeface="Calibri"/>
                <a:cs typeface="Calibri"/>
              </a:rPr>
              <a:t>Yes.  </a:t>
            </a:r>
            <a:endParaRPr lang="en-US"/>
          </a:p>
          <a:p>
            <a:endParaRPr lang="en-US">
              <a:latin typeface="Calibri"/>
              <a:ea typeface="Calibri"/>
              <a:cs typeface="Calibri"/>
            </a:endParaRPr>
          </a:p>
          <a:p>
            <a:r>
              <a:rPr lang="en-US"/>
              <a:t>Surviving children are eligible if they are:</a:t>
            </a:r>
          </a:p>
          <a:p>
            <a:pPr marL="171450" indent="-171450">
              <a:buFont typeface="Arial"/>
              <a:buChar char="•"/>
            </a:pPr>
            <a:r>
              <a:rPr lang="en-US"/>
              <a:t>Under 18 years of age</a:t>
            </a:r>
          </a:p>
          <a:p>
            <a:pPr marL="171450" indent="-171450">
              <a:buFont typeface="Arial"/>
              <a:buChar char="•"/>
            </a:pPr>
            <a:r>
              <a:rPr lang="en-US"/>
              <a:t>--or—18-19 years of age if enrolled full time in high school</a:t>
            </a:r>
          </a:p>
          <a:p>
            <a:pPr marL="171450" indent="-171450">
              <a:buFont typeface="Arial"/>
              <a:buChar char="•"/>
            </a:pPr>
            <a:r>
              <a:rPr lang="en-US"/>
              <a:t>Disabled dependents may be any age provided they are found to be 100% disabled prior to 22 years of age</a:t>
            </a:r>
          </a:p>
          <a:p>
            <a:endParaRPr lang="en-US"/>
          </a:p>
          <a:p>
            <a:r>
              <a:rPr lang="en-US"/>
              <a:t>Payment amount is 75% of deceased parent's full retirement age benefit</a:t>
            </a:r>
          </a:p>
          <a:p>
            <a:pPr marL="171450" indent="-171450">
              <a:buFont typeface="Arial"/>
              <a:buChar char="•"/>
            </a:pPr>
            <a:endParaRPr lang="en-US"/>
          </a:p>
          <a:p>
            <a:r>
              <a:rPr lang="en-US"/>
              <a:t>A point of interest is family maximum.  This applies when more than 2 people receive benefits generated by one deceased person's record.  The  maximum is generally 150 to 175% of the deceased's full retirement age benefit.  The maximum is distributed equally among all recipients.</a:t>
            </a:r>
          </a:p>
          <a:p>
            <a:endParaRPr lang="en-US">
              <a:latin typeface="Aptos" panose="02110004020202020204"/>
              <a:ea typeface="Calibri"/>
              <a:cs typeface="Calibri"/>
            </a:endParaRPr>
          </a:p>
          <a:p>
            <a:endParaRPr lang="en-US"/>
          </a:p>
        </p:txBody>
      </p:sp>
      <p:sp>
        <p:nvSpPr>
          <p:cNvPr id="4" name="Slide Number Placeholder 3">
            <a:extLst>
              <a:ext uri="{FF2B5EF4-FFF2-40B4-BE49-F238E27FC236}">
                <a16:creationId xmlns:a16="http://schemas.microsoft.com/office/drawing/2014/main" id="{4B8A81D3-9289-A760-0883-4EDA6FDE31A4}"/>
              </a:ext>
            </a:extLst>
          </p:cNvPr>
          <p:cNvSpPr>
            <a:spLocks noGrp="1"/>
          </p:cNvSpPr>
          <p:nvPr>
            <p:ph type="sldNum" sz="quarter" idx="5"/>
          </p:nvPr>
        </p:nvSpPr>
        <p:spPr/>
        <p:txBody>
          <a:bodyPr/>
          <a:lstStyle/>
          <a:p>
            <a:fld id="{4847560A-F72E-4ED2-A499-938A7369CBC6}" type="slidenum">
              <a:rPr lang="en-US" smtClean="0"/>
              <a:t>12</a:t>
            </a:fld>
            <a:endParaRPr lang="en-US"/>
          </a:p>
        </p:txBody>
      </p:sp>
    </p:spTree>
    <p:extLst>
      <p:ext uri="{BB962C8B-B14F-4D97-AF65-F5344CB8AC3E}">
        <p14:creationId xmlns:p14="http://schemas.microsoft.com/office/powerpoint/2010/main" val="3558697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9a.  Can I claim SS benefits earned by my ex-spouse, if they are still living?</a:t>
            </a:r>
          </a:p>
          <a:p>
            <a:endParaRPr lang="en-US">
              <a:latin typeface="Calibri"/>
              <a:ea typeface="Calibri"/>
              <a:cs typeface="Calibri"/>
            </a:endParaRPr>
          </a:p>
          <a:p>
            <a:r>
              <a:rPr lang="en-US">
                <a:latin typeface="Calibri"/>
                <a:ea typeface="Calibri"/>
                <a:cs typeface="Calibri"/>
              </a:rPr>
              <a:t>Yes.</a:t>
            </a:r>
            <a:endParaRPr lang="en-US"/>
          </a:p>
          <a:p>
            <a:endParaRPr lang="en-US">
              <a:latin typeface="Calibri"/>
              <a:ea typeface="Calibri"/>
              <a:cs typeface="Calibri"/>
            </a:endParaRPr>
          </a:p>
          <a:p>
            <a:r>
              <a:rPr lang="en-US">
                <a:latin typeface="Calibri"/>
                <a:ea typeface="Calibri"/>
                <a:cs typeface="Calibri"/>
              </a:rPr>
              <a:t>There are different guidelines if your ex-spouse is living or has passed.  </a:t>
            </a:r>
          </a:p>
          <a:p>
            <a:endParaRPr lang="en-US">
              <a:latin typeface="Calibri"/>
              <a:ea typeface="Calibri"/>
              <a:cs typeface="Calibri"/>
            </a:endParaRPr>
          </a:p>
          <a:p>
            <a:r>
              <a:rPr lang="en-US">
                <a:latin typeface="Calibri"/>
                <a:ea typeface="Calibri"/>
                <a:cs typeface="Calibri"/>
              </a:rPr>
              <a:t>Let's look at living ex-spouse first.</a:t>
            </a:r>
          </a:p>
          <a:p>
            <a:endParaRPr lang="en-US">
              <a:latin typeface="Calibri"/>
              <a:ea typeface="Calibri"/>
              <a:cs typeface="Calibri"/>
            </a:endParaRPr>
          </a:p>
          <a:p>
            <a:r>
              <a:rPr lang="en-US">
                <a:latin typeface="Calibri"/>
                <a:ea typeface="Calibri"/>
                <a:cs typeface="Calibri"/>
              </a:rPr>
              <a:t>Certain requirements apply:</a:t>
            </a:r>
          </a:p>
          <a:p>
            <a:pPr marL="171450" indent="-171450">
              <a:buFont typeface="Arial"/>
              <a:buChar char="•"/>
            </a:pPr>
            <a:r>
              <a:rPr lang="en-US">
                <a:latin typeface="Calibri"/>
                <a:ea typeface="Calibri"/>
                <a:cs typeface="Calibri"/>
              </a:rPr>
              <a:t>Duration of the marriage had to  be at least 10 years</a:t>
            </a:r>
          </a:p>
          <a:p>
            <a:pPr marL="171450" indent="-171450">
              <a:buFont typeface="Arial"/>
              <a:buChar char="•"/>
            </a:pPr>
            <a:r>
              <a:rPr lang="en-US">
                <a:latin typeface="Calibri"/>
                <a:ea typeface="Calibri"/>
                <a:cs typeface="Calibri"/>
              </a:rPr>
              <a:t>You both must be at least 62 years of age</a:t>
            </a:r>
          </a:p>
          <a:p>
            <a:pPr marL="171450" indent="-171450">
              <a:buFont typeface="Arial"/>
              <a:buChar char="•"/>
            </a:pPr>
            <a:r>
              <a:rPr lang="en-US">
                <a:latin typeface="Calibri"/>
                <a:ea typeface="Calibri"/>
                <a:cs typeface="Calibri"/>
              </a:rPr>
              <a:t>You cannot be remarried</a:t>
            </a:r>
          </a:p>
          <a:p>
            <a:pPr marL="171450" indent="-171450">
              <a:buFont typeface="Arial"/>
              <a:buChar char="•"/>
            </a:pPr>
            <a:r>
              <a:rPr lang="en-US">
                <a:latin typeface="Calibri"/>
                <a:ea typeface="Calibri"/>
                <a:cs typeface="Calibri"/>
              </a:rPr>
              <a:t>Your ex-spouse must be collecting their own benefit (unless divorced at least 2 years)</a:t>
            </a:r>
          </a:p>
          <a:p>
            <a:pPr marL="171450" indent="-171450">
              <a:buFont typeface="Arial"/>
              <a:buChar char="•"/>
            </a:pPr>
            <a:endParaRPr lang="en-US">
              <a:latin typeface="Calibri"/>
              <a:ea typeface="Calibri"/>
              <a:cs typeface="Calibri"/>
            </a:endParaRPr>
          </a:p>
          <a:p>
            <a:r>
              <a:rPr lang="en-US">
                <a:latin typeface="Calibri"/>
                <a:ea typeface="Calibri"/>
                <a:cs typeface="Calibri"/>
              </a:rPr>
              <a:t>Points of Interest:</a:t>
            </a:r>
          </a:p>
          <a:p>
            <a:pPr marL="171450" indent="-171450">
              <a:buFont typeface="Arial"/>
              <a:buChar char="•"/>
            </a:pPr>
            <a:r>
              <a:rPr lang="en-US">
                <a:latin typeface="Calibri"/>
                <a:ea typeface="Calibri"/>
                <a:cs typeface="Calibri"/>
              </a:rPr>
              <a:t>Unlike spousal benefit—there is no provision for receiving benefit if less than 62 years of age with child(ren) in care</a:t>
            </a:r>
          </a:p>
          <a:p>
            <a:pPr marL="171450" indent="-171450">
              <a:buFont typeface="Arial"/>
              <a:buChar char="•"/>
            </a:pPr>
            <a:r>
              <a:rPr lang="en-US">
                <a:latin typeface="Calibri"/>
                <a:ea typeface="Calibri"/>
                <a:cs typeface="Calibri"/>
              </a:rPr>
              <a:t>Your benefit as an ex-spouse has no impact on current benefits paid to worker or their current spouse</a:t>
            </a:r>
          </a:p>
          <a:p>
            <a:pPr marL="171450" indent="-171450">
              <a:buFont typeface="Arial"/>
              <a:buChar char="•"/>
            </a:pPr>
            <a:r>
              <a:rPr lang="en-US">
                <a:latin typeface="Calibri"/>
                <a:ea typeface="Calibri"/>
                <a:cs typeface="Calibri"/>
              </a:rPr>
              <a:t>Reminder-  your FRA retirement benefit must be less than half your ex- spouse's FRA retirement benefit to qualify for this benefit</a:t>
            </a:r>
          </a:p>
          <a:p>
            <a:pPr marL="171450" indent="-171450">
              <a:buFont typeface="Arial"/>
              <a:buChar char="•"/>
            </a:pPr>
            <a:r>
              <a:rPr lang="en-US">
                <a:latin typeface="Calibri"/>
                <a:ea typeface="Calibri"/>
                <a:cs typeface="Calibri"/>
              </a:rPr>
              <a:t>And </a:t>
            </a:r>
            <a:r>
              <a:rPr lang="en-US"/>
              <a:t>earnings limits apply until full retirement age</a:t>
            </a:r>
          </a:p>
        </p:txBody>
      </p:sp>
      <p:sp>
        <p:nvSpPr>
          <p:cNvPr id="4" name="Slide Number Placeholder 3"/>
          <p:cNvSpPr>
            <a:spLocks noGrp="1"/>
          </p:cNvSpPr>
          <p:nvPr>
            <p:ph type="sldNum" sz="quarter" idx="5"/>
          </p:nvPr>
        </p:nvSpPr>
        <p:spPr/>
        <p:txBody>
          <a:bodyPr/>
          <a:lstStyle/>
          <a:p>
            <a:fld id="{4847560A-F72E-4ED2-A499-938A7369CBC6}" type="slidenum">
              <a:rPr lang="en-US" smtClean="0"/>
              <a:t>13</a:t>
            </a:fld>
            <a:endParaRPr lang="en-US"/>
          </a:p>
        </p:txBody>
      </p:sp>
    </p:spTree>
    <p:extLst>
      <p:ext uri="{BB962C8B-B14F-4D97-AF65-F5344CB8AC3E}">
        <p14:creationId xmlns:p14="http://schemas.microsoft.com/office/powerpoint/2010/main" val="904842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9b.  Can I claim SS benefits earned by my ex-spouse if they are deceased?</a:t>
            </a:r>
          </a:p>
          <a:p>
            <a:endParaRPr lang="en-US"/>
          </a:p>
          <a:p>
            <a:r>
              <a:rPr lang="en-US"/>
              <a:t>Here are the differences if ex-spouse is deceased.</a:t>
            </a:r>
            <a:endParaRPr lang="en-US">
              <a:solidFill>
                <a:srgbClr val="444444"/>
              </a:solidFill>
            </a:endParaRPr>
          </a:p>
          <a:p>
            <a:endParaRPr lang="en-US">
              <a:solidFill>
                <a:srgbClr val="444444"/>
              </a:solidFill>
            </a:endParaRPr>
          </a:p>
          <a:p>
            <a:endParaRPr lang="en-US">
              <a:solidFill>
                <a:srgbClr val="000000"/>
              </a:solidFill>
            </a:endParaRPr>
          </a:p>
          <a:p>
            <a:pPr marL="171450" indent="-171450">
              <a:buFont typeface="Arial,Sans-Serif"/>
              <a:buChar char="•"/>
            </a:pPr>
            <a:r>
              <a:rPr lang="en-US"/>
              <a:t>Remarriage is permitted if it occurs no sooner than 60 years of age (or no sooner than 50 years of age if disabled)</a:t>
            </a:r>
            <a:endParaRPr lang="en-US">
              <a:solidFill>
                <a:srgbClr val="000000"/>
              </a:solidFill>
            </a:endParaRPr>
          </a:p>
          <a:p>
            <a:pPr marL="171450" indent="-171450">
              <a:buFont typeface="Arial,Sans-Serif"/>
              <a:buChar char="•"/>
            </a:pPr>
            <a:r>
              <a:rPr lang="en-US">
                <a:solidFill>
                  <a:srgbClr val="000000"/>
                </a:solidFill>
              </a:rPr>
              <a:t>Benefit amount is based on benefit amount ex-spouse received at passing</a:t>
            </a:r>
          </a:p>
          <a:p>
            <a:pPr marL="171450" indent="-171450">
              <a:buFont typeface="Arial,Sans-Serif"/>
              <a:buChar char="•"/>
            </a:pPr>
            <a:r>
              <a:rPr lang="en-US">
                <a:solidFill>
                  <a:srgbClr val="000000"/>
                </a:solidFill>
              </a:rPr>
              <a:t>Widow(er) FRA replaces retirement FRA for receiving 100% of the benefit</a:t>
            </a:r>
          </a:p>
          <a:p>
            <a:pPr marL="171450" indent="-171450">
              <a:buFont typeface="Arial,Sans-Serif"/>
              <a:buChar char="•"/>
            </a:pPr>
            <a:endParaRPr lang="en-US">
              <a:solidFill>
                <a:srgbClr val="444444"/>
              </a:solidFill>
            </a:endParaRPr>
          </a:p>
        </p:txBody>
      </p:sp>
      <p:sp>
        <p:nvSpPr>
          <p:cNvPr id="4" name="Slide Number Placeholder 3"/>
          <p:cNvSpPr>
            <a:spLocks noGrp="1"/>
          </p:cNvSpPr>
          <p:nvPr>
            <p:ph type="sldNum" sz="quarter" idx="5"/>
          </p:nvPr>
        </p:nvSpPr>
        <p:spPr/>
        <p:txBody>
          <a:bodyPr/>
          <a:lstStyle/>
          <a:p>
            <a:fld id="{4847560A-F72E-4ED2-A499-938A7369CBC6}" type="slidenum">
              <a:rPr lang="en-US" smtClean="0"/>
              <a:t>14</a:t>
            </a:fld>
            <a:endParaRPr lang="en-US"/>
          </a:p>
        </p:txBody>
      </p:sp>
    </p:spTree>
    <p:extLst>
      <p:ext uri="{BB962C8B-B14F-4D97-AF65-F5344CB8AC3E}">
        <p14:creationId xmlns:p14="http://schemas.microsoft.com/office/powerpoint/2010/main" val="70692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341A-54F8-4FDE-5753-A4565CCE1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A4AC74-48BF-0D0B-BF1C-7B7F1A638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E8802-8C33-4581-6CC5-C431759C1601}"/>
              </a:ext>
            </a:extLst>
          </p:cNvPr>
          <p:cNvSpPr>
            <a:spLocks noGrp="1"/>
          </p:cNvSpPr>
          <p:nvPr>
            <p:ph type="body" idx="1"/>
          </p:nvPr>
        </p:nvSpPr>
        <p:spPr/>
        <p:txBody>
          <a:bodyPr/>
          <a:lstStyle/>
          <a:p>
            <a:r>
              <a:rPr lang="en-US">
                <a:latin typeface="Calibri"/>
                <a:ea typeface="Calibri"/>
                <a:cs typeface="Calibri"/>
              </a:rPr>
              <a:t>Final question #10 – Can I undo a SS benefit claiming decision?</a:t>
            </a:r>
            <a:endParaRPr lang="en-US"/>
          </a:p>
          <a:p>
            <a:r>
              <a:rPr lang="en-US">
                <a:latin typeface="Calibri"/>
                <a:ea typeface="Calibri"/>
                <a:cs typeface="Calibri"/>
              </a:rPr>
              <a:t>Yes.</a:t>
            </a:r>
            <a:endParaRPr lang="en-US"/>
          </a:p>
          <a:p>
            <a:endParaRPr lang="en-US">
              <a:latin typeface="Calibri"/>
              <a:ea typeface="Calibri"/>
              <a:cs typeface="Calibri"/>
            </a:endParaRPr>
          </a:p>
          <a:p>
            <a:r>
              <a:rPr lang="en-US">
                <a:latin typeface="Calibri"/>
                <a:ea typeface="Calibri"/>
                <a:cs typeface="Calibri"/>
              </a:rPr>
              <a:t>You may withdraw your application.</a:t>
            </a:r>
          </a:p>
          <a:p>
            <a:endParaRPr lang="en-US">
              <a:latin typeface="Calibri"/>
              <a:ea typeface="Calibri"/>
              <a:cs typeface="Calibri"/>
            </a:endParaRPr>
          </a:p>
          <a:p>
            <a:r>
              <a:rPr lang="en-US">
                <a:latin typeface="Calibri"/>
                <a:ea typeface="Calibri"/>
                <a:cs typeface="Calibri"/>
              </a:rPr>
              <a:t>This is a one-time opportunity to cancel your application. </a:t>
            </a:r>
          </a:p>
          <a:p>
            <a:endParaRPr lang="en-US">
              <a:latin typeface="Calibri"/>
              <a:ea typeface="Calibri"/>
              <a:cs typeface="Calibri"/>
            </a:endParaRPr>
          </a:p>
          <a:p>
            <a:r>
              <a:rPr lang="en-US">
                <a:latin typeface="Calibri"/>
                <a:ea typeface="Calibri"/>
                <a:cs typeface="Calibri"/>
              </a:rPr>
              <a:t>The opportunity expires 12 months after your benefit approval date.</a:t>
            </a:r>
          </a:p>
          <a:p>
            <a:endParaRPr lang="en-US">
              <a:latin typeface="Calibri"/>
              <a:ea typeface="Calibri"/>
              <a:cs typeface="Calibri"/>
            </a:endParaRPr>
          </a:p>
          <a:p>
            <a:r>
              <a:rPr lang="en-US">
                <a:latin typeface="Calibri"/>
                <a:ea typeface="Calibri"/>
                <a:cs typeface="Calibri"/>
              </a:rPr>
              <a:t>All benefits received by all recipients on worker's record must be repaid.</a:t>
            </a:r>
          </a:p>
          <a:p>
            <a:endParaRPr lang="en-US">
              <a:latin typeface="Calibri"/>
              <a:ea typeface="Calibri"/>
              <a:cs typeface="Calibri"/>
            </a:endParaRPr>
          </a:p>
          <a:p>
            <a:r>
              <a:rPr lang="en-US">
                <a:latin typeface="Calibri"/>
                <a:ea typeface="Calibri"/>
                <a:cs typeface="Calibri"/>
              </a:rPr>
              <a:t>You must submit new application when ready to start collecting.</a:t>
            </a:r>
          </a:p>
          <a:p>
            <a:endParaRPr lang="en-US">
              <a:latin typeface="Calibri"/>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8F91A17-0F71-6E62-76E2-43314DC68CEF}"/>
              </a:ext>
            </a:extLst>
          </p:cNvPr>
          <p:cNvSpPr>
            <a:spLocks noGrp="1"/>
          </p:cNvSpPr>
          <p:nvPr>
            <p:ph type="sldNum" sz="quarter" idx="5"/>
          </p:nvPr>
        </p:nvSpPr>
        <p:spPr/>
        <p:txBody>
          <a:bodyPr/>
          <a:lstStyle/>
          <a:p>
            <a:fld id="{4847560A-F72E-4ED2-A499-938A7369CBC6}" type="slidenum">
              <a:rPr lang="en-US" smtClean="0"/>
              <a:t>15</a:t>
            </a:fld>
            <a:endParaRPr lang="en-US"/>
          </a:p>
        </p:txBody>
      </p:sp>
    </p:spTree>
    <p:extLst>
      <p:ext uri="{BB962C8B-B14F-4D97-AF65-F5344CB8AC3E}">
        <p14:creationId xmlns:p14="http://schemas.microsoft.com/office/powerpoint/2010/main" val="2971556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Mark will answer any questions that have been put in the chat.  If you did not have a question in the chat, but have questions for an advisor, you may call AMAC </a:t>
            </a:r>
          </a:p>
          <a:p>
            <a:r>
              <a:rPr lang="en-US"/>
              <a:t>Monday thru Friday, 9:00am – 5:00pm Eastern Standard Time, or send us an email at ssadvisor@amacfoundation.org.  The information is on the screen.  </a:t>
            </a:r>
          </a:p>
          <a:p>
            <a:endParaRPr lang="en-US"/>
          </a:p>
          <a:p>
            <a:r>
              <a:rPr lang="en-US">
                <a:highlight>
                  <a:srgbClr val="FFFF00"/>
                </a:highlight>
              </a:rPr>
              <a:t>Leave this slide up while Mark answers questions.</a:t>
            </a:r>
          </a:p>
        </p:txBody>
      </p:sp>
      <p:sp>
        <p:nvSpPr>
          <p:cNvPr id="4" name="Slide Number Placeholder 3"/>
          <p:cNvSpPr>
            <a:spLocks noGrp="1"/>
          </p:cNvSpPr>
          <p:nvPr>
            <p:ph type="sldNum" sz="quarter" idx="5"/>
          </p:nvPr>
        </p:nvSpPr>
        <p:spPr/>
        <p:txBody>
          <a:bodyPr/>
          <a:lstStyle/>
          <a:p>
            <a:fld id="{4847560A-F72E-4ED2-A499-938A7369CBC6}" type="slidenum">
              <a:rPr lang="en-US" smtClean="0"/>
              <a:t>16</a:t>
            </a:fld>
            <a:endParaRPr lang="en-US"/>
          </a:p>
        </p:txBody>
      </p:sp>
    </p:spTree>
    <p:extLst>
      <p:ext uri="{BB962C8B-B14F-4D97-AF65-F5344CB8AC3E}">
        <p14:creationId xmlns:p14="http://schemas.microsoft.com/office/powerpoint/2010/main" val="338329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a:t>Again thank you for joining us.  We are going to answer 10 Social Security Questions you may not have known to ask.</a:t>
            </a:r>
          </a:p>
          <a:p>
            <a:endParaRPr lang="en-US"/>
          </a:p>
          <a:p>
            <a:r>
              <a:rPr lang="en-US"/>
              <a:t>The first question is What is my Social Security Full Retirement Age (also referred to as FRA) and why is that important to know?</a:t>
            </a:r>
          </a:p>
          <a:p>
            <a:endParaRPr lang="en-US"/>
          </a:p>
          <a:p>
            <a:r>
              <a:rPr lang="en-US"/>
              <a:t>As shown on the chart your FRA is based on the year you were born. </a:t>
            </a:r>
          </a:p>
          <a:p>
            <a:r>
              <a:rPr lang="en-US"/>
              <a:t>Your Full Retirement Age or FRA is critical because that is when you are eligible to receive 100% of your benefit.  If you start collecting any benefit before your FRA it will be reduced based on the number of months prior to your FRA you start, and that is permanent.  </a:t>
            </a:r>
          </a:p>
          <a:p>
            <a:endParaRPr lang="en-US"/>
          </a:p>
          <a:p>
            <a:r>
              <a:rPr lang="en-US"/>
              <a:t>Benefits are not recalculated at your FRA.</a:t>
            </a:r>
          </a:p>
          <a:p>
            <a:endParaRPr lang="en-US"/>
          </a:p>
          <a:p>
            <a:r>
              <a:rPr lang="en-US" sz="1200" b="0" i="0" kern="1200">
                <a:solidFill>
                  <a:schemeClr val="tx1"/>
                </a:solidFill>
                <a:effectLst/>
                <a:latin typeface="+mn-lt"/>
                <a:ea typeface="+mn-ea"/>
                <a:cs typeface="+mn-cs"/>
              </a:rPr>
              <a:t>You can start receiving retirement benefits as early as age 62, but </a:t>
            </a:r>
            <a:r>
              <a:rPr lang="en-US"/>
              <a:t>again, taking</a:t>
            </a:r>
            <a:r>
              <a:rPr lang="en-US" sz="1200" b="0" i="0" kern="1200">
                <a:solidFill>
                  <a:schemeClr val="tx1"/>
                </a:solidFill>
                <a:effectLst/>
                <a:latin typeface="+mn-lt"/>
                <a:ea typeface="+mn-ea"/>
                <a:cs typeface="+mn-cs"/>
              </a:rPr>
              <a:t> benefits before your full retirement age will result in a permanent reduction of your monthly payment. The longer you wait to claim your benefits</a:t>
            </a:r>
            <a:r>
              <a:rPr lang="en-US"/>
              <a:t>,</a:t>
            </a:r>
            <a:r>
              <a:rPr lang="en-US" sz="1200" b="0" i="0" kern="1200">
                <a:solidFill>
                  <a:schemeClr val="tx1"/>
                </a:solidFill>
                <a:effectLst/>
                <a:latin typeface="+mn-lt"/>
                <a:ea typeface="+mn-ea"/>
                <a:cs typeface="+mn-cs"/>
              </a:rPr>
              <a:t> up to age 70, the higher your </a:t>
            </a:r>
            <a:r>
              <a:rPr lang="en-US"/>
              <a:t>monthly retirement</a:t>
            </a:r>
            <a:r>
              <a:rPr lang="en-US" sz="1200" b="0" i="0" kern="1200">
                <a:solidFill>
                  <a:schemeClr val="tx1"/>
                </a:solidFill>
                <a:effectLst/>
                <a:latin typeface="+mn-lt"/>
                <a:ea typeface="+mn-ea"/>
                <a:cs typeface="+mn-cs"/>
              </a:rPr>
              <a:t> benefit . </a:t>
            </a:r>
            <a:endParaRPr lang="en-US" sz="1200" b="0" i="0" kern="1200">
              <a:solidFill>
                <a:schemeClr val="tx1"/>
              </a:solidFill>
              <a:effectLst/>
              <a:latin typeface="+mn-lt"/>
            </a:endParaRPr>
          </a:p>
          <a:p>
            <a:endParaRPr lang="en-US"/>
          </a:p>
          <a:p>
            <a:r>
              <a:rPr lang="en-US"/>
              <a:t>Also, if you start collecting prior to your FRA and are still working, there is an Annual Earning Test that could result in you getting your benefit withheld.  I will talk about the Annual Earnings Test later.</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847560A-F72E-4ED2-A499-938A7369CBC6}" type="slidenum">
              <a:rPr lang="en-US" smtClean="0"/>
              <a:t>2</a:t>
            </a:fld>
            <a:endParaRPr lang="en-US"/>
          </a:p>
        </p:txBody>
      </p:sp>
    </p:spTree>
    <p:extLst>
      <p:ext uri="{BB962C8B-B14F-4D97-AF65-F5344CB8AC3E}">
        <p14:creationId xmlns:p14="http://schemas.microsoft.com/office/powerpoint/2010/main" val="347153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a:t>Next question...  How many quarters do I need to be eligible for Social Security retirement benefits?</a:t>
            </a:r>
          </a:p>
          <a:p>
            <a:endParaRPr lang="en-US"/>
          </a:p>
          <a:p>
            <a:r>
              <a:rPr lang="en-US"/>
              <a:t>First, what is a quarter.  A quarter is also referred to as a credit.  </a:t>
            </a:r>
            <a:endParaRPr lang="en-US">
              <a:solidFill>
                <a:srgbClr val="C00000"/>
              </a:solidFill>
              <a:highlight>
                <a:srgbClr val="800000"/>
              </a:highlight>
            </a:endParaRPr>
          </a:p>
          <a:p>
            <a:r>
              <a:rPr lang="en-US"/>
              <a:t>In 2026 you need to earn $</a:t>
            </a:r>
            <a:r>
              <a:rPr lang="en-US">
                <a:highlight>
                  <a:srgbClr val="FFFF00"/>
                </a:highlight>
              </a:rPr>
              <a:t>1,890</a:t>
            </a:r>
            <a:r>
              <a:rPr lang="en-US"/>
              <a:t> in gross wages and net earnings from self-employment for a quarter, or credit, so 4 quarters is </a:t>
            </a:r>
            <a:r>
              <a:rPr lang="en-US">
                <a:highlight>
                  <a:srgbClr val="FFFF00"/>
                </a:highlight>
              </a:rPr>
              <a:t>$7,560</a:t>
            </a:r>
            <a:r>
              <a:rPr lang="en-US"/>
              <a:t> or more.  You can earn all four credits at any point within the year; however, you cannot earn any more than 4 credits in a year.   Credits are applied to your record at the beginning of each quarter and you must be alive on the first day of the quarter to obtain it.  </a:t>
            </a:r>
          </a:p>
          <a:p>
            <a:endParaRPr lang="en-US"/>
          </a:p>
          <a:p>
            <a:r>
              <a:rPr lang="en-US"/>
              <a:t>To qualify for Social Security retirement benefits you need 40 credits, which is equivalent to about 10 years of working and paying Social Security FICA taxes.  The 40 credits do not need to be earned consecutively, and you can continue to earn credits throughout your working life. </a:t>
            </a:r>
          </a:p>
          <a:p>
            <a:endParaRPr lang="en-US"/>
          </a:p>
          <a:p>
            <a:r>
              <a:rPr lang="en-US">
                <a:solidFill>
                  <a:srgbClr val="001D35"/>
                </a:solidFill>
              </a:rPr>
              <a:t>Social Security credits are not only for retirement benefits; they are also used to determine eligibility for Social Security disability and survivors benefits. The number of credits needed for disability or survivor benefits depends on your age at the time of disability or death, while retirement benefits generally require 40 credits. </a:t>
            </a:r>
            <a:endParaRPr lang="en-US"/>
          </a:p>
          <a:p>
            <a:pPr marL="285750" indent="-285750">
              <a:buFont typeface="Arial"/>
              <a:buChar char="•"/>
            </a:pPr>
            <a:r>
              <a:rPr lang="en-US" b="1" u="sng">
                <a:hlinkClick r:id="rId3"/>
              </a:rPr>
              <a:t>Disability benefits</a:t>
            </a:r>
            <a:r>
              <a:rPr lang="en-US" b="1">
                <a:solidFill>
                  <a:srgbClr val="0A0A0A"/>
                </a:solidFill>
              </a:rPr>
              <a:t>:</a:t>
            </a:r>
            <a:r>
              <a:rPr lang="en-US">
                <a:solidFill>
                  <a:srgbClr val="0A0A0A"/>
                </a:solidFill>
              </a:rPr>
              <a:t> The number of credits needed varies based on your age when you become disabled. For example, someone who becomes disabled before age 24 may qualify with six credits earned in the three years before the disability started.</a:t>
            </a:r>
            <a:endParaRPr lang="en-US"/>
          </a:p>
          <a:p>
            <a:pPr marL="285750" indent="-285750">
              <a:buFont typeface="Arial"/>
              <a:buChar char="•"/>
            </a:pPr>
            <a:r>
              <a:rPr lang="en-US" b="1" u="sng">
                <a:hlinkClick r:id="rId4"/>
              </a:rPr>
              <a:t>Survivors benefits</a:t>
            </a:r>
            <a:r>
              <a:rPr lang="en-US" b="1">
                <a:solidFill>
                  <a:srgbClr val="0A0A0A"/>
                </a:solidFill>
              </a:rPr>
              <a:t>:</a:t>
            </a:r>
            <a:r>
              <a:rPr lang="en-US">
                <a:solidFill>
                  <a:srgbClr val="0A0A0A"/>
                </a:solidFill>
              </a:rPr>
              <a:t> Eligibility for survivor benefits is also determined by the number of credits the deceased worker earned, which depends on their age at the time of death. </a:t>
            </a:r>
            <a:endParaRPr lang="en-US"/>
          </a:p>
          <a:p>
            <a:endParaRPr lang="en-US" sz="1200" b="0" i="0" kern="1200">
              <a:solidFill>
                <a:schemeClr val="tx1"/>
              </a:solidFill>
              <a:effectLst/>
              <a:latin typeface="+mn-lt"/>
            </a:endParaRPr>
          </a:p>
          <a:p>
            <a:endParaRPr lang="en-US"/>
          </a:p>
          <a:p>
            <a:endParaRPr lang="en-US"/>
          </a:p>
        </p:txBody>
      </p:sp>
      <p:sp>
        <p:nvSpPr>
          <p:cNvPr id="4" name="Slide Number Placeholder 3"/>
          <p:cNvSpPr>
            <a:spLocks noGrp="1"/>
          </p:cNvSpPr>
          <p:nvPr>
            <p:ph type="sldNum" sz="quarter" idx="5"/>
          </p:nvPr>
        </p:nvSpPr>
        <p:spPr/>
        <p:txBody>
          <a:bodyPr/>
          <a:lstStyle/>
          <a:p>
            <a:fld id="{4847560A-F72E-4ED2-A499-938A7369CBC6}" type="slidenum">
              <a:rPr lang="en-US" smtClean="0"/>
              <a:t>3</a:t>
            </a:fld>
            <a:endParaRPr lang="en-US"/>
          </a:p>
        </p:txBody>
      </p:sp>
    </p:spTree>
    <p:extLst>
      <p:ext uri="{BB962C8B-B14F-4D97-AF65-F5344CB8AC3E}">
        <p14:creationId xmlns:p14="http://schemas.microsoft.com/office/powerpoint/2010/main" val="357200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a:t>How is my benefit calculated.  Great question.</a:t>
            </a:r>
          </a:p>
          <a:p>
            <a:endParaRPr lang="en-US"/>
          </a:p>
          <a:p>
            <a:r>
              <a:rPr lang="en-US" sz="1200" b="0" i="0" kern="1200">
                <a:solidFill>
                  <a:schemeClr val="tx1"/>
                </a:solidFill>
                <a:effectLst/>
                <a:latin typeface="+mn-lt"/>
                <a:ea typeface="+mn-ea"/>
                <a:cs typeface="+mn-cs"/>
              </a:rPr>
              <a:t>Social Security </a:t>
            </a:r>
            <a:r>
              <a:rPr lang="en-US"/>
              <a:t>RETIREMENT benefits</a:t>
            </a:r>
            <a:r>
              <a:rPr lang="en-US" sz="1200" b="0" i="0" kern="1200">
                <a:solidFill>
                  <a:schemeClr val="tx1"/>
                </a:solidFill>
                <a:effectLst/>
                <a:latin typeface="+mn-lt"/>
                <a:ea typeface="+mn-ea"/>
                <a:cs typeface="+mn-cs"/>
              </a:rPr>
              <a:t> are calculated based on your</a:t>
            </a:r>
            <a:r>
              <a:rPr lang="en-US"/>
              <a:t> </a:t>
            </a:r>
            <a:r>
              <a:rPr lang="en-US" sz="1200" b="0" i="0" kern="1200">
                <a:solidFill>
                  <a:schemeClr val="tx1"/>
                </a:solidFill>
                <a:effectLst/>
                <a:latin typeface="+mn-lt"/>
                <a:ea typeface="+mn-ea"/>
                <a:cs typeface="+mn-cs"/>
              </a:rPr>
              <a:t>35 highest-earning years, adjusted for </a:t>
            </a:r>
            <a:r>
              <a:rPr lang="en-US"/>
              <a:t>inflation until the age of 60.  The</a:t>
            </a:r>
            <a:r>
              <a:rPr lang="en-US" sz="12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hlinkClick r:id="rId3"/>
              </a:rPr>
              <a:t>Social Security Administration (SSA)</a:t>
            </a:r>
            <a:r>
              <a:rPr lang="en-US" sz="1200" b="0" i="0" kern="1200">
                <a:solidFill>
                  <a:schemeClr val="tx1"/>
                </a:solidFill>
                <a:effectLst/>
                <a:latin typeface="+mn-lt"/>
                <a:ea typeface="+mn-ea"/>
                <a:cs typeface="+mn-cs"/>
              </a:rPr>
              <a:t> </a:t>
            </a:r>
            <a:r>
              <a:rPr lang="en-US"/>
              <a:t>receives information from the IRS and uses</a:t>
            </a:r>
            <a:r>
              <a:rPr lang="en-US" sz="1200" b="0" i="0" kern="1200">
                <a:solidFill>
                  <a:schemeClr val="tx1"/>
                </a:solidFill>
                <a:effectLst/>
                <a:latin typeface="+mn-lt"/>
                <a:ea typeface="+mn-ea"/>
                <a:cs typeface="+mn-cs"/>
              </a:rPr>
              <a:t> </a:t>
            </a:r>
            <a:r>
              <a:rPr lang="en-US"/>
              <a:t>these indexed</a:t>
            </a:r>
            <a:r>
              <a:rPr lang="en-US" sz="1200" b="0" i="0" kern="1200">
                <a:solidFill>
                  <a:schemeClr val="tx1"/>
                </a:solidFill>
                <a:effectLst/>
                <a:latin typeface="+mn-lt"/>
                <a:ea typeface="+mn-ea"/>
                <a:cs typeface="+mn-cs"/>
              </a:rPr>
              <a:t> earnings to determine your </a:t>
            </a:r>
            <a:r>
              <a:rPr lang="en-US" sz="1200" b="0" i="0" kern="1200">
                <a:solidFill>
                  <a:schemeClr val="tx1"/>
                </a:solidFill>
                <a:effectLst/>
                <a:latin typeface="+mn-lt"/>
                <a:ea typeface="+mn-ea"/>
                <a:cs typeface="+mn-cs"/>
                <a:hlinkClick r:id="rId4"/>
              </a:rPr>
              <a:t>Primary Insurance Amount (PIA</a:t>
            </a:r>
            <a:r>
              <a:rPr lang="en-US">
                <a:hlinkClick r:id="rId4"/>
              </a:rPr>
              <a:t>)</a:t>
            </a:r>
            <a:r>
              <a:rPr lang="en-US"/>
              <a:t>.  </a:t>
            </a:r>
            <a:r>
              <a:rPr lang="en-US">
                <a:solidFill>
                  <a:srgbClr val="000000"/>
                </a:solidFill>
              </a:rPr>
              <a:t>PIA is an </a:t>
            </a:r>
            <a:r>
              <a:rPr lang="en-US" u="sng">
                <a:solidFill>
                  <a:srgbClr val="000000"/>
                </a:solidFill>
              </a:rPr>
              <a:t>averaged </a:t>
            </a:r>
            <a:r>
              <a:rPr lang="en-US">
                <a:solidFill>
                  <a:srgbClr val="000000"/>
                </a:solidFill>
              </a:rPr>
              <a:t>calculation based on your highest 35 years of earnings.   PIA is </a:t>
            </a:r>
            <a:r>
              <a:rPr lang="en-US">
                <a:solidFill>
                  <a:srgbClr val="040C28"/>
                </a:solidFill>
              </a:rPr>
              <a:t>the benefit you will receive if you  elect to begin receiving retirement benefits at your FRA.  That is why it is important to know your FRA.  I</a:t>
            </a:r>
            <a:r>
              <a:rPr lang="en-US"/>
              <a:t>f you wait until your FRA you are entitled to 100% of your PIA.  If you choose to start earlier or later than your FRA, your PIA is </a:t>
            </a:r>
            <a:r>
              <a:rPr lang="en-US" sz="1200" b="0" i="0" kern="1200">
                <a:solidFill>
                  <a:schemeClr val="tx1"/>
                </a:solidFill>
                <a:effectLst/>
                <a:latin typeface="+mn-lt"/>
                <a:ea typeface="+mn-ea"/>
                <a:cs typeface="+mn-cs"/>
              </a:rPr>
              <a:t>then adjusted </a:t>
            </a:r>
            <a:r>
              <a:rPr lang="en-US"/>
              <a:t>based</a:t>
            </a:r>
            <a:r>
              <a:rPr lang="en-US" sz="1200" b="0" i="0" kern="1200">
                <a:solidFill>
                  <a:schemeClr val="tx1"/>
                </a:solidFill>
                <a:effectLst/>
                <a:latin typeface="+mn-lt"/>
                <a:ea typeface="+mn-ea"/>
                <a:cs typeface="+mn-cs"/>
              </a:rPr>
              <a:t> on the age you choose to start receiving benefits. </a:t>
            </a:r>
            <a:endParaRPr lang="en-US"/>
          </a:p>
          <a:p>
            <a:endParaRPr lang="en-US"/>
          </a:p>
          <a:p>
            <a:r>
              <a:rPr lang="en-US"/>
              <a:t>If you have less than 35 years, the number less than 35 are computed with $0, and this does affect the PIA because the PIA is based on an average.  So if you only have 30 years, 5 years will be $0 earnings, which will bring down the average.</a:t>
            </a:r>
            <a:endParaRPr lang="en-US">
              <a:solidFill>
                <a:srgbClr val="444444"/>
              </a:solidFill>
            </a:endParaRPr>
          </a:p>
          <a:p>
            <a:endParaRPr lang="en-US">
              <a:solidFill>
                <a:srgbClr val="444444"/>
              </a:solidFill>
            </a:endParaRPr>
          </a:p>
          <a:p>
            <a:r>
              <a:rPr lang="en-US"/>
              <a:t>Also, If you work after you start your benefit and make more than the lowest indexed amount from the 35 years, it is replace and recalculated which may increase your benefit. This includes if you have a $0 year.  If you are working the $0 could be replaced with a higher amount.  The recalculation usually takes place around October of the following year and is effective with the month of January.</a:t>
            </a:r>
          </a:p>
          <a:p>
            <a:endParaRPr lang="en-US">
              <a:solidFill>
                <a:srgbClr val="000000"/>
              </a:solidFill>
            </a:endParaRPr>
          </a:p>
          <a:p>
            <a:r>
              <a:rPr lang="en-US"/>
              <a:t>Common misunderstanding is people think the PIA is calculated using the last five years. That's not true. Like I said, it is highest indexed 35 years. If  you have worked less than 35 years, zeros will be used in computing your benefits to fill in the missing years.</a:t>
            </a:r>
          </a:p>
          <a:p>
            <a:endParaRPr lang="en-US"/>
          </a:p>
          <a:p>
            <a:endParaRPr lang="en-US">
              <a:solidFill>
                <a:srgbClr val="000000"/>
              </a:solidFill>
            </a:endParaRPr>
          </a:p>
          <a:p>
            <a:endParaRPr lang="en-US">
              <a:solidFill>
                <a:srgbClr val="000000"/>
              </a:solidFill>
            </a:endParaRPr>
          </a:p>
        </p:txBody>
      </p:sp>
      <p:sp>
        <p:nvSpPr>
          <p:cNvPr id="4" name="Slide Number Placeholder 3"/>
          <p:cNvSpPr>
            <a:spLocks noGrp="1"/>
          </p:cNvSpPr>
          <p:nvPr>
            <p:ph type="sldNum" sz="quarter" idx="5"/>
          </p:nvPr>
        </p:nvSpPr>
        <p:spPr/>
        <p:txBody>
          <a:bodyPr/>
          <a:lstStyle/>
          <a:p>
            <a:fld id="{4847560A-F72E-4ED2-A499-938A7369CBC6}" type="slidenum">
              <a:rPr lang="en-US" smtClean="0"/>
              <a:t>4</a:t>
            </a:fld>
            <a:endParaRPr lang="en-US"/>
          </a:p>
        </p:txBody>
      </p:sp>
    </p:spTree>
    <p:extLst>
      <p:ext uri="{BB962C8B-B14F-4D97-AF65-F5344CB8AC3E}">
        <p14:creationId xmlns:p14="http://schemas.microsoft.com/office/powerpoint/2010/main" val="67499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impact of a Cost of Living Adjustment?</a:t>
            </a:r>
          </a:p>
          <a:p>
            <a:endParaRPr lang="en-US"/>
          </a:p>
          <a:p>
            <a:r>
              <a:rPr lang="en-US"/>
              <a:t>The COLA is designed to help Social Security benefits keep pace with inflation, ensuring that recipients can maintain their purchasing power as the cost of goods and services rises.  It was enacted in 1975, so has been in place for 50 years.  The COLA is based on the percentage increase in the </a:t>
            </a:r>
            <a:r>
              <a:rPr lang="en-US">
                <a:solidFill>
                  <a:srgbClr val="444444"/>
                </a:solidFill>
                <a:hlinkClick r:id="rId3"/>
              </a:rPr>
              <a:t>Consumer Price Index for Urban Wage Earners and Clerical Workers (CPI-W)</a:t>
            </a:r>
            <a:r>
              <a:rPr lang="en-US"/>
              <a:t> from the third quarter of the previous year to the third quarter of the current year. </a:t>
            </a:r>
            <a:endParaRPr lang="en-US">
              <a:solidFill>
                <a:srgbClr val="444444"/>
              </a:solidFill>
            </a:endParaRPr>
          </a:p>
          <a:p>
            <a:endParaRPr lang="en-US">
              <a:solidFill>
                <a:srgbClr val="444444"/>
              </a:solidFill>
            </a:endParaRPr>
          </a:p>
          <a:p>
            <a:r>
              <a:rPr lang="en-US"/>
              <a:t>COLA is determined in October and goes in to effect in December, which means it will be reflected in the January deposit as SS is always a month in rears.</a:t>
            </a:r>
          </a:p>
          <a:p>
            <a:endParaRPr lang="en-US"/>
          </a:p>
          <a:p>
            <a:r>
              <a:rPr lang="en-US"/>
              <a:t>COLA increase is not guaranteed. It can be zero, but will never be negative.</a:t>
            </a:r>
          </a:p>
          <a:p>
            <a:endParaRPr lang="en-US"/>
          </a:p>
          <a:p>
            <a:r>
              <a:rPr lang="en-US"/>
              <a:t>Most have probably heard by now, The 2026 Social Security cost-of-living adjustment (COLA) was announced October 24 and will be a 2.8% increase.  Again, that is in effect for this month (Dec) and will be reflected in January.</a:t>
            </a:r>
          </a:p>
        </p:txBody>
      </p:sp>
      <p:sp>
        <p:nvSpPr>
          <p:cNvPr id="4" name="Slide Number Placeholder 3"/>
          <p:cNvSpPr>
            <a:spLocks noGrp="1"/>
          </p:cNvSpPr>
          <p:nvPr>
            <p:ph type="sldNum" sz="quarter" idx="5"/>
          </p:nvPr>
        </p:nvSpPr>
        <p:spPr/>
        <p:txBody>
          <a:bodyPr/>
          <a:lstStyle/>
          <a:p>
            <a:fld id="{4847560A-F72E-4ED2-A499-938A7369CBC6}" type="slidenum">
              <a:rPr lang="en-US" smtClean="0"/>
              <a:t>5</a:t>
            </a:fld>
            <a:endParaRPr lang="en-US"/>
          </a:p>
        </p:txBody>
      </p:sp>
    </p:spTree>
    <p:extLst>
      <p:ext uri="{BB962C8B-B14F-4D97-AF65-F5344CB8AC3E}">
        <p14:creationId xmlns:p14="http://schemas.microsoft.com/office/powerpoint/2010/main" val="3636025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US">
              <a:solidFill>
                <a:srgbClr val="444444"/>
              </a:solidFill>
            </a:endParaRPr>
          </a:p>
          <a:p>
            <a:endParaRPr lang="en-US">
              <a:solidFill>
                <a:srgbClr val="444444"/>
              </a:solidFill>
            </a:endParaRPr>
          </a:p>
          <a:p>
            <a:r>
              <a:rPr lang="en-US"/>
              <a:t>This chart shows a 20 year history of COLA. Average for the last 20 years 2.5% and for the last 10 is 3.1%.  The big change in that was coming out of COVID, we had high inflation, the increase was just over 8%.  That's not normal.  As I said, it can be zero as you can see happened in 2010, 2011 and 2016, but not negative.</a:t>
            </a:r>
          </a:p>
          <a:p>
            <a:endParaRPr lang="en-US"/>
          </a:p>
          <a:p>
            <a:r>
              <a:rPr lang="en-US"/>
              <a:t>When you apply for your benefits, the benefit will increase annually if there is a COLA increase.  </a:t>
            </a:r>
          </a:p>
          <a:p>
            <a:endParaRPr lang="en-US"/>
          </a:p>
          <a:p>
            <a:endParaRPr lang="en-US"/>
          </a:p>
        </p:txBody>
      </p:sp>
      <p:sp>
        <p:nvSpPr>
          <p:cNvPr id="4" name="Slide Number Placeholder 3"/>
          <p:cNvSpPr>
            <a:spLocks noGrp="1"/>
          </p:cNvSpPr>
          <p:nvPr>
            <p:ph type="sldNum" sz="quarter" idx="5"/>
          </p:nvPr>
        </p:nvSpPr>
        <p:spPr/>
        <p:txBody>
          <a:bodyPr/>
          <a:lstStyle/>
          <a:p>
            <a:fld id="{4847560A-F72E-4ED2-A499-938A7369CBC6}" type="slidenum">
              <a:rPr lang="en-US" smtClean="0"/>
              <a:t>6</a:t>
            </a:fld>
            <a:endParaRPr lang="en-US"/>
          </a:p>
        </p:txBody>
      </p:sp>
    </p:spTree>
    <p:extLst>
      <p:ext uri="{BB962C8B-B14F-4D97-AF65-F5344CB8AC3E}">
        <p14:creationId xmlns:p14="http://schemas.microsoft.com/office/powerpoint/2010/main" val="2063059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1D35"/>
                </a:solidFill>
              </a:rPr>
              <a:t>Collect early or wait?</a:t>
            </a:r>
            <a:endParaRPr lang="en-US">
              <a:solidFill>
                <a:srgbClr val="444444"/>
              </a:solidFill>
            </a:endParaRPr>
          </a:p>
          <a:p>
            <a:r>
              <a:rPr lang="en-US">
                <a:solidFill>
                  <a:srgbClr val="001D35"/>
                </a:solidFill>
              </a:rPr>
              <a:t>When should I file?  We get asked this question a lot.  Our answer is, it depends.  </a:t>
            </a:r>
            <a:endParaRPr lang="en-US">
              <a:solidFill>
                <a:srgbClr val="444444"/>
              </a:solidFill>
            </a:endParaRPr>
          </a:p>
          <a:p>
            <a:endParaRPr lang="en-US">
              <a:solidFill>
                <a:srgbClr val="001D35"/>
              </a:solidFill>
            </a:endParaRPr>
          </a:p>
          <a:p>
            <a:r>
              <a:rPr lang="en-US">
                <a:solidFill>
                  <a:srgbClr val="001D35"/>
                </a:solidFill>
              </a:rPr>
              <a:t>The longer you wait, the higher your benefit.  You can start as early as age 62.  If your FRA is 67 and you start at 62, you will get about 70% of your FRA benefit.  If you wait until your FRA you will get 100% of your benefit.  </a:t>
            </a:r>
            <a:endParaRPr lang="en-US">
              <a:solidFill>
                <a:srgbClr val="444444"/>
              </a:solidFill>
            </a:endParaRPr>
          </a:p>
          <a:p>
            <a:endParaRPr lang="en-US">
              <a:solidFill>
                <a:srgbClr val="001D35"/>
              </a:solidFill>
            </a:endParaRPr>
          </a:p>
          <a:p>
            <a:r>
              <a:rPr lang="en-US">
                <a:solidFill>
                  <a:srgbClr val="001D35"/>
                </a:solidFill>
              </a:rPr>
              <a:t>Or, if you wait until after your FRA, you will earn Delayed Retirement Credits (DRC) which increases the FRA amount by about 8% per year. So if your FRA is 67 and you wait until 70 you will get about 24% more in your monthly benefit.</a:t>
            </a:r>
            <a:endParaRPr lang="en-US">
              <a:solidFill>
                <a:srgbClr val="444444"/>
              </a:solidFill>
            </a:endParaRPr>
          </a:p>
          <a:p>
            <a:endParaRPr lang="en-US">
              <a:solidFill>
                <a:srgbClr val="001D35"/>
              </a:solidFill>
            </a:endParaRPr>
          </a:p>
          <a:p>
            <a:r>
              <a:rPr lang="en-US">
                <a:solidFill>
                  <a:srgbClr val="001D35"/>
                </a:solidFill>
              </a:rPr>
              <a:t>Some things to consider when deciding:  your health, income and expenses, family longevity, impact of taxes, are you going to continue to work, and are other members of your family eligible for benefits on your record.  If you continue to work there is an Annual Earnings Test which I will talk about next.  If other members of your family are eligible on your record, it might make sense to file early.  Deb will be talking about these options.</a:t>
            </a:r>
          </a:p>
          <a:p>
            <a:endParaRPr lang="en-US">
              <a:solidFill>
                <a:srgbClr val="001D35"/>
              </a:solidFill>
            </a:endParaRPr>
          </a:p>
          <a:p>
            <a:r>
              <a:rPr lang="en-US">
                <a:solidFill>
                  <a:srgbClr val="001D35"/>
                </a:solidFill>
              </a:rPr>
              <a:t>Maybe a rule of thumb:  If you need the money, you have poor health, take it early.</a:t>
            </a:r>
          </a:p>
          <a:p>
            <a:r>
              <a:rPr lang="en-US">
                <a:solidFill>
                  <a:srgbClr val="001D35"/>
                </a:solidFill>
              </a:rPr>
              <a:t>If you have a history of family longevity and really don't need the benefit right now, wait and let it grow.</a:t>
            </a:r>
          </a:p>
          <a:p>
            <a:endParaRPr lang="en-US">
              <a:solidFill>
                <a:srgbClr val="001D35"/>
              </a:solidFill>
            </a:endParaRPr>
          </a:p>
          <a:p>
            <a:r>
              <a:rPr lang="en-US">
                <a:solidFill>
                  <a:srgbClr val="001D35"/>
                </a:solidFill>
              </a:rPr>
              <a:t>What NOT to consider:</a:t>
            </a:r>
          </a:p>
          <a:p>
            <a:r>
              <a:rPr lang="en-US" b="1">
                <a:solidFill>
                  <a:srgbClr val="001D35"/>
                </a:solidFill>
              </a:rPr>
              <a:t>Solvency of Social Security </a:t>
            </a:r>
            <a:r>
              <a:rPr lang="en-US">
                <a:solidFill>
                  <a:srgbClr val="001D35"/>
                </a:solidFill>
              </a:rPr>
              <a:t>– SS is not going bankrupt, right now it is  fiscally solvent through at least 2032, even if congress does nothing as long as people continue to work and pay FICA taxes, the benefits do not stop; however, they will be reduced across the board.  </a:t>
            </a:r>
          </a:p>
          <a:p>
            <a:r>
              <a:rPr lang="en-US" b="1">
                <a:solidFill>
                  <a:srgbClr val="001D35"/>
                </a:solidFill>
              </a:rPr>
              <a:t>Laws changing and negatively impacting you</a:t>
            </a:r>
            <a:r>
              <a:rPr lang="en-US">
                <a:solidFill>
                  <a:srgbClr val="001D35"/>
                </a:solidFill>
              </a:rPr>
              <a:t>.  Depending on your age....  Most people we talk to are 55 or older.  When a law changes, such as raising the Full Retirement Age,  SS has grandfathered people in that are 55 and older.</a:t>
            </a:r>
          </a:p>
          <a:p>
            <a:r>
              <a:rPr lang="en-US" b="1">
                <a:solidFill>
                  <a:srgbClr val="001D35"/>
                </a:solidFill>
              </a:rPr>
              <a:t>Politics</a:t>
            </a:r>
            <a:r>
              <a:rPr lang="en-US">
                <a:solidFill>
                  <a:srgbClr val="001D35"/>
                </a:solidFill>
              </a:rPr>
              <a:t>.  Whatever side is president, they cannot make changes – it has to be passed by congress and congress and voters want to protect seniors.</a:t>
            </a:r>
          </a:p>
          <a:p>
            <a:endParaRPr lang="en-US">
              <a:solidFill>
                <a:srgbClr val="001D35"/>
              </a:solidFill>
            </a:endParaRPr>
          </a:p>
          <a:p>
            <a:endParaRPr lang="en-US">
              <a:solidFill>
                <a:srgbClr val="001D35"/>
              </a:solidFill>
            </a:endParaRPr>
          </a:p>
          <a:p>
            <a:endParaRPr lang="en-US">
              <a:solidFill>
                <a:srgbClr val="001D35"/>
              </a:solidFill>
            </a:endParaRPr>
          </a:p>
          <a:p>
            <a:endParaRPr lang="en-US">
              <a:solidFill>
                <a:srgbClr val="001D35"/>
              </a:solidFill>
            </a:endParaRPr>
          </a:p>
          <a:p>
            <a:endParaRPr lang="en-US">
              <a:solidFill>
                <a:srgbClr val="444444"/>
              </a:solidFill>
            </a:endParaRPr>
          </a:p>
          <a:p>
            <a:endParaRPr lang="en-US"/>
          </a:p>
        </p:txBody>
      </p:sp>
      <p:sp>
        <p:nvSpPr>
          <p:cNvPr id="4" name="Slide Number Placeholder 3"/>
          <p:cNvSpPr>
            <a:spLocks noGrp="1"/>
          </p:cNvSpPr>
          <p:nvPr>
            <p:ph type="sldNum" sz="quarter" idx="5"/>
          </p:nvPr>
        </p:nvSpPr>
        <p:spPr/>
        <p:txBody>
          <a:bodyPr/>
          <a:lstStyle/>
          <a:p>
            <a:fld id="{4847560A-F72E-4ED2-A499-938A7369CBC6}" type="slidenum">
              <a:rPr lang="en-US" smtClean="0"/>
              <a:t>7</a:t>
            </a:fld>
            <a:endParaRPr lang="en-US"/>
          </a:p>
        </p:txBody>
      </p:sp>
    </p:spTree>
    <p:extLst>
      <p:ext uri="{BB962C8B-B14F-4D97-AF65-F5344CB8AC3E}">
        <p14:creationId xmlns:p14="http://schemas.microsoft.com/office/powerpoint/2010/main" val="3633248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To Work or not to work?</a:t>
            </a:r>
          </a:p>
          <a:p>
            <a:endParaRPr lang="en-US">
              <a:latin typeface="Calibri"/>
              <a:ea typeface="Calibri"/>
              <a:cs typeface="Calibri"/>
            </a:endParaRPr>
          </a:p>
          <a:p>
            <a:r>
              <a:rPr lang="en-US">
                <a:latin typeface="Calibri"/>
                <a:ea typeface="Calibri"/>
                <a:cs typeface="Calibri"/>
              </a:rPr>
              <a:t>Here is what I have mentioned earlier – to Work or Not to Work.  If you are not at your FRA, collecting benefits and still working, there is an Annual Earnings Test.  This is a maximum you can earn without penalty.  In 2026 the maximum will be  $24,480 in gross wages and net earnings from self-employment; things like </a:t>
            </a:r>
            <a:r>
              <a:rPr lang="en-US"/>
              <a:t>pensions and annuities do not count towards this limit.</a:t>
            </a:r>
            <a:endParaRPr lang="en-US">
              <a:latin typeface="Calibri"/>
              <a:ea typeface="Calibri"/>
              <a:cs typeface="Calibri"/>
            </a:endParaRPr>
          </a:p>
          <a:p>
            <a:endParaRPr lang="en-US">
              <a:latin typeface="Calibri"/>
              <a:ea typeface="Calibri"/>
              <a:cs typeface="Calibri"/>
            </a:endParaRPr>
          </a:p>
          <a:p>
            <a:r>
              <a:rPr lang="en-US">
                <a:latin typeface="Calibri"/>
                <a:ea typeface="Calibri"/>
                <a:cs typeface="Calibri"/>
              </a:rPr>
              <a:t>If you exceed the annual limit, SSA will withhold $1 for every $2 from your benefits you are over from your benefit.   </a:t>
            </a:r>
            <a:endParaRPr lang="en-US">
              <a:latin typeface="Aptos" panose="02110004020202020204"/>
              <a:ea typeface="Calibri"/>
              <a:cs typeface="Calibri"/>
            </a:endParaRPr>
          </a:p>
          <a:p>
            <a:endParaRPr lang="en-US">
              <a:latin typeface="Calibri"/>
              <a:ea typeface="Calibri"/>
              <a:cs typeface="Calibri"/>
            </a:endParaRPr>
          </a:p>
          <a:p>
            <a:r>
              <a:rPr lang="en-US"/>
              <a:t>Once you attain your FRA, the AET goes away. That is why your FRA and AET are really important to understand. </a:t>
            </a:r>
          </a:p>
          <a:p>
            <a:endParaRPr lang="en-US">
              <a:latin typeface="Calibri"/>
              <a:ea typeface="Calibri"/>
              <a:cs typeface="Calibri"/>
            </a:endParaRPr>
          </a:p>
          <a:p>
            <a:r>
              <a:rPr lang="en-US">
                <a:latin typeface="Calibri"/>
                <a:ea typeface="Calibri"/>
                <a:cs typeface="Calibri"/>
              </a:rPr>
              <a:t>In the year you attain your FRA, the rules are different.  For those who attain their FRA in 2026, the annual earnings limit is $65,160 in gross wages and net earnings from self-employment.  If you exceed the limit SSA will withhold $1 for every $3 in your benefits you are over the limit.  Only earnings in months prior to your FRA are counted towards the annual limit.  </a:t>
            </a:r>
            <a:endParaRPr lang="en-US"/>
          </a:p>
          <a:p>
            <a:endParaRPr lang="en-US">
              <a:latin typeface="Calibri"/>
              <a:ea typeface="Calibri"/>
              <a:cs typeface="Calibri"/>
            </a:endParaRPr>
          </a:p>
          <a:p>
            <a:r>
              <a:rPr lang="en-US">
                <a:latin typeface="Calibri"/>
                <a:ea typeface="Calibri"/>
                <a:cs typeface="Calibri"/>
              </a:rPr>
              <a:t>We get asked, if I do have benefits withheld, will I ever get them back.  The answer is maybe.  </a:t>
            </a:r>
            <a:r>
              <a:rPr lang="en-US"/>
              <a:t>If there are months you are in work-suspense because you earned over the limit, when you attain your FRA, your benefits will be adjusted upward to give you credit for all months that you were suspended (did not receive a full benefit).  This is known as an Adjustment of the Reduction Factor (ARF) and is a percentage based on the number of checks suspended.  </a:t>
            </a:r>
            <a:endParaRPr lang="en-US">
              <a:latin typeface="Calibri"/>
              <a:ea typeface="Calibri"/>
              <a:cs typeface="Calibri"/>
            </a:endParaRPr>
          </a:p>
          <a:p>
            <a:endParaRPr lang="en-US">
              <a:latin typeface="Aptos"/>
              <a:ea typeface="Calibri"/>
              <a:cs typeface="Calibri"/>
            </a:endParaRPr>
          </a:p>
          <a:p>
            <a:r>
              <a:rPr lang="en-US">
                <a:latin typeface="Calibri"/>
                <a:ea typeface="Calibri"/>
                <a:cs typeface="Calibri"/>
              </a:rPr>
              <a:t>And now I will turn it over to Deb to answer the rest of the 10 questions.</a:t>
            </a:r>
          </a:p>
        </p:txBody>
      </p:sp>
      <p:sp>
        <p:nvSpPr>
          <p:cNvPr id="4" name="Slide Number Placeholder 3"/>
          <p:cNvSpPr>
            <a:spLocks noGrp="1"/>
          </p:cNvSpPr>
          <p:nvPr>
            <p:ph type="sldNum" sz="quarter" idx="5"/>
          </p:nvPr>
        </p:nvSpPr>
        <p:spPr/>
        <p:txBody>
          <a:bodyPr/>
          <a:lstStyle/>
          <a:p>
            <a:fld id="{4847560A-F72E-4ED2-A499-938A7369CBC6}" type="slidenum">
              <a:rPr lang="en-US" smtClean="0"/>
              <a:t>8</a:t>
            </a:fld>
            <a:endParaRPr lang="en-US"/>
          </a:p>
        </p:txBody>
      </p:sp>
    </p:spTree>
    <p:extLst>
      <p:ext uri="{BB962C8B-B14F-4D97-AF65-F5344CB8AC3E}">
        <p14:creationId xmlns:p14="http://schemas.microsoft.com/office/powerpoint/2010/main" val="2776927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there a potential SS benefit payable to my spouse?</a:t>
            </a:r>
          </a:p>
          <a:p>
            <a:endParaRPr lang="en-US"/>
          </a:p>
          <a:p>
            <a:r>
              <a:rPr lang="en-US"/>
              <a:t>Yes, IF.  </a:t>
            </a:r>
          </a:p>
          <a:p>
            <a:endParaRPr lang="en-US"/>
          </a:p>
          <a:p>
            <a:r>
              <a:rPr lang="en-US"/>
              <a:t>To qualify for spousal benefit the lower earner's FRA retirement benefit must be less than half of the higher earner's FRA retirement benefit.  If the lower earner's FRA retirement benefit exceeds half of the higher earner's FRA retirement benefits no spousal benefits are payable.</a:t>
            </a:r>
          </a:p>
          <a:p>
            <a:r>
              <a:rPr lang="en-US"/>
              <a:t>  </a:t>
            </a:r>
          </a:p>
          <a:p>
            <a:endParaRPr lang="en-US"/>
          </a:p>
          <a:p>
            <a:r>
              <a:rPr lang="en-US"/>
              <a:t>Two circumstances affect how the spousal benefit is paid. </a:t>
            </a:r>
          </a:p>
          <a:p>
            <a:pPr marL="171450" indent="-171450">
              <a:buFont typeface="Arial"/>
              <a:buChar char="•"/>
            </a:pPr>
            <a:r>
              <a:rPr lang="en-US"/>
              <a:t>First, is the spouse who is not eligible for their own benefit- either because they do not work outside the home or they do not have enough work credits. </a:t>
            </a:r>
          </a:p>
          <a:p>
            <a:pPr marL="628650" lvl="1" indent="-171450">
              <a:buFont typeface="Courier New"/>
              <a:buChar char="o"/>
            </a:pPr>
            <a:r>
              <a:rPr lang="en-US"/>
              <a:t>This spouse receives a half of the higher earner's FRA retirement benefit amount </a:t>
            </a:r>
          </a:p>
          <a:p>
            <a:pPr marL="171450" indent="-171450">
              <a:buFont typeface="Arial"/>
              <a:buChar char="•"/>
            </a:pPr>
            <a:r>
              <a:rPr lang="en-US"/>
              <a:t>Second is the spouse who is eligible for their own benefit on their own work record.</a:t>
            </a:r>
          </a:p>
          <a:p>
            <a:pPr marL="628650" lvl="1" indent="-171450">
              <a:buFont typeface="Courier New"/>
              <a:buChar char="o"/>
            </a:pPr>
            <a:r>
              <a:rPr lang="en-US"/>
              <a:t>This spouse must first claim their own retirement benefit.  Then the difference needed to bring their total payment up to equal half the higher earner's FRA retirement benefit amount is added to their own retirement benefit amount.</a:t>
            </a:r>
          </a:p>
          <a:p>
            <a:endParaRPr lang="en-US"/>
          </a:p>
          <a:p>
            <a:r>
              <a:rPr lang="en-US"/>
              <a:t>Three other conditions must exist:</a:t>
            </a:r>
          </a:p>
          <a:p>
            <a:pPr marL="171450" indent="-171450">
              <a:buFont typeface="Arial"/>
              <a:buChar char="•"/>
            </a:pPr>
            <a:r>
              <a:rPr lang="en-US"/>
              <a:t>The marriage must be at least one year in length.</a:t>
            </a:r>
          </a:p>
          <a:p>
            <a:pPr marL="171450" indent="-171450">
              <a:buFont typeface="Arial"/>
              <a:buChar char="•"/>
            </a:pPr>
            <a:r>
              <a:rPr lang="en-US"/>
              <a:t>The higher earner must be receiving their retirement benefit.</a:t>
            </a:r>
          </a:p>
          <a:p>
            <a:pPr marL="171450" indent="-171450">
              <a:buFont typeface="Arial"/>
              <a:buChar char="•"/>
            </a:pPr>
            <a:r>
              <a:rPr lang="en-US"/>
              <a:t>Eligible spouse must be at least 62 years of age.  If they are caring for a dependent child or disabled beneficiary, they can collect at any age. </a:t>
            </a:r>
          </a:p>
          <a:p>
            <a:endParaRPr lang="en-US"/>
          </a:p>
          <a:p>
            <a:r>
              <a:rPr lang="en-US"/>
              <a:t>Documents You’ll Need: Show original or certified copy of marriage license.  Do not surrender the original.</a:t>
            </a:r>
          </a:p>
          <a:p>
            <a:endParaRPr lang="en-US"/>
          </a:p>
          <a:p>
            <a:r>
              <a:rPr lang="en-US"/>
              <a:t>Reductions apply when claiming benefit prior to FRA.</a:t>
            </a:r>
          </a:p>
          <a:p>
            <a:endParaRPr lang="en-US"/>
          </a:p>
          <a:p>
            <a:r>
              <a:rPr lang="en-US"/>
              <a:t>A point of interest is earnings limits apply until full retirement age.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847560A-F72E-4ED2-A499-938A7369CBC6}" type="slidenum">
              <a:rPr lang="en-US" smtClean="0"/>
              <a:t>9</a:t>
            </a:fld>
            <a:endParaRPr lang="en-US"/>
          </a:p>
        </p:txBody>
      </p:sp>
    </p:spTree>
    <p:extLst>
      <p:ext uri="{BB962C8B-B14F-4D97-AF65-F5344CB8AC3E}">
        <p14:creationId xmlns:p14="http://schemas.microsoft.com/office/powerpoint/2010/main" val="3252822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69000">
              <a:schemeClr val="bg1">
                <a:lumMod val="95000"/>
              </a:schemeClr>
            </a:gs>
            <a:gs pos="100000">
              <a:srgbClr val="EAEAEA"/>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ssadvisor@amacfoundation.org" TargetMode="External"/><Relationship Id="rId7" Type="http://schemas.openxmlformats.org/officeDocument/2006/relationships/hyperlink" Target="http://amacfoundation.org/programs/social-security-advisor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medicarereport.org/" TargetMode="External"/><Relationship Id="rId5" Type="http://schemas.openxmlformats.org/officeDocument/2006/relationships/hyperlink" Target="http://www.socialsecurityreport.org/" TargetMode="External"/><Relationship Id="rId4" Type="http://schemas.openxmlformats.org/officeDocument/2006/relationships/hyperlink" Target="http://www.amacfoundation.or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AI-generated content may be incorrect.">
            <a:extLst>
              <a:ext uri="{FF2B5EF4-FFF2-40B4-BE49-F238E27FC236}">
                <a16:creationId xmlns:a16="http://schemas.microsoft.com/office/drawing/2014/main" id="{DAEBD97B-0AC5-A2D3-911D-073B3572A5A0}"/>
              </a:ext>
            </a:extLst>
          </p:cNvPr>
          <p:cNvPicPr>
            <a:picLocks noChangeAspect="1"/>
          </p:cNvPicPr>
          <p:nvPr/>
        </p:nvPicPr>
        <p:blipFill>
          <a:blip r:embed="rId3"/>
          <a:stretch>
            <a:fillRect/>
          </a:stretch>
        </p:blipFill>
        <p:spPr>
          <a:xfrm>
            <a:off x="705816" y="596072"/>
            <a:ext cx="5661715" cy="1982856"/>
          </a:xfrm>
          <a:prstGeom prst="rect">
            <a:avLst/>
          </a:prstGeom>
        </p:spPr>
      </p:pic>
      <p:grpSp>
        <p:nvGrpSpPr>
          <p:cNvPr id="2" name="Group 2">
            <a:extLst>
              <a:ext uri="{FF2B5EF4-FFF2-40B4-BE49-F238E27FC236}">
                <a16:creationId xmlns:a16="http://schemas.microsoft.com/office/drawing/2014/main" id="{5833D302-1AE6-5046-522F-236F3F7522EA}"/>
              </a:ext>
            </a:extLst>
          </p:cNvPr>
          <p:cNvGrpSpPr/>
          <p:nvPr/>
        </p:nvGrpSpPr>
        <p:grpSpPr>
          <a:xfrm>
            <a:off x="0" y="3612539"/>
            <a:ext cx="12191994" cy="1982856"/>
            <a:chOff x="0" y="0"/>
            <a:chExt cx="4816593" cy="693371"/>
          </a:xfrm>
        </p:grpSpPr>
        <p:sp>
          <p:nvSpPr>
            <p:cNvPr id="3" name="Freeform 3">
              <a:extLst>
                <a:ext uri="{FF2B5EF4-FFF2-40B4-BE49-F238E27FC236}">
                  <a16:creationId xmlns:a16="http://schemas.microsoft.com/office/drawing/2014/main" id="{3442C608-D287-6DCD-41C9-C16BF3728416}"/>
                </a:ext>
              </a:extLst>
            </p:cNvPr>
            <p:cNvSpPr/>
            <p:nvPr/>
          </p:nvSpPr>
          <p:spPr>
            <a:xfrm>
              <a:off x="0" y="0"/>
              <a:ext cx="4816592" cy="693371"/>
            </a:xfrm>
            <a:custGeom>
              <a:avLst/>
              <a:gdLst/>
              <a:ahLst/>
              <a:cxnLst/>
              <a:rect l="l" t="t" r="r" b="b"/>
              <a:pathLst>
                <a:path w="4816592" h="693371">
                  <a:moveTo>
                    <a:pt x="0" y="0"/>
                  </a:moveTo>
                  <a:lnTo>
                    <a:pt x="4816592" y="0"/>
                  </a:lnTo>
                  <a:lnTo>
                    <a:pt x="4816592" y="693371"/>
                  </a:lnTo>
                  <a:lnTo>
                    <a:pt x="0" y="693371"/>
                  </a:lnTo>
                  <a:close/>
                </a:path>
              </a:pathLst>
            </a:custGeom>
            <a:gradFill rotWithShape="1">
              <a:gsLst>
                <a:gs pos="0">
                  <a:srgbClr val="7BAED4">
                    <a:alpha val="100000"/>
                  </a:srgbClr>
                </a:gs>
                <a:gs pos="100000">
                  <a:srgbClr val="1459B6">
                    <a:alpha val="100000"/>
                  </a:srgbClr>
                </a:gs>
              </a:gsLst>
              <a:lin ang="5400000"/>
            </a:gradFill>
          </p:spPr>
          <p:txBody>
            <a:bodyPr/>
            <a:lstStyle/>
            <a:p>
              <a:endParaRPr lang="en-US"/>
            </a:p>
          </p:txBody>
        </p:sp>
        <p:sp>
          <p:nvSpPr>
            <p:cNvPr id="8" name="TextBox 4">
              <a:extLst>
                <a:ext uri="{FF2B5EF4-FFF2-40B4-BE49-F238E27FC236}">
                  <a16:creationId xmlns:a16="http://schemas.microsoft.com/office/drawing/2014/main" id="{0DB0C578-EEE6-5DDD-1CF1-33CECA3919B2}"/>
                </a:ext>
              </a:extLst>
            </p:cNvPr>
            <p:cNvSpPr txBox="1"/>
            <p:nvPr/>
          </p:nvSpPr>
          <p:spPr>
            <a:xfrm>
              <a:off x="0" y="-38100"/>
              <a:ext cx="4816593" cy="731471"/>
            </a:xfrm>
            <a:prstGeom prst="rect">
              <a:avLst/>
            </a:prstGeom>
          </p:spPr>
          <p:txBody>
            <a:bodyPr lIns="50800" tIns="50800" rIns="50800" bIns="50800" rtlCol="0" anchor="ctr"/>
            <a:lstStyle/>
            <a:p>
              <a:pPr algn="ctr">
                <a:lnSpc>
                  <a:spcPts val="2659"/>
                </a:lnSpc>
              </a:pPr>
              <a:endParaRPr/>
            </a:p>
          </p:txBody>
        </p:sp>
      </p:grpSp>
      <p:grpSp>
        <p:nvGrpSpPr>
          <p:cNvPr id="9" name="Group 5">
            <a:extLst>
              <a:ext uri="{FF2B5EF4-FFF2-40B4-BE49-F238E27FC236}">
                <a16:creationId xmlns:a16="http://schemas.microsoft.com/office/drawing/2014/main" id="{09D209B8-A4ED-24E6-5589-041859E287D5}"/>
              </a:ext>
            </a:extLst>
          </p:cNvPr>
          <p:cNvGrpSpPr/>
          <p:nvPr/>
        </p:nvGrpSpPr>
        <p:grpSpPr>
          <a:xfrm>
            <a:off x="0" y="5722171"/>
            <a:ext cx="12191997" cy="112386"/>
            <a:chOff x="0" y="0"/>
            <a:chExt cx="4816593" cy="48950"/>
          </a:xfrm>
        </p:grpSpPr>
        <p:sp>
          <p:nvSpPr>
            <p:cNvPr id="10" name="Freeform 6">
              <a:extLst>
                <a:ext uri="{FF2B5EF4-FFF2-40B4-BE49-F238E27FC236}">
                  <a16:creationId xmlns:a16="http://schemas.microsoft.com/office/drawing/2014/main" id="{A9EF5A47-6745-BD0D-02C8-A4813C932C00}"/>
                </a:ext>
              </a:extLst>
            </p:cNvPr>
            <p:cNvSpPr/>
            <p:nvPr/>
          </p:nvSpPr>
          <p:spPr>
            <a:xfrm>
              <a:off x="0" y="0"/>
              <a:ext cx="4816592" cy="48950"/>
            </a:xfrm>
            <a:custGeom>
              <a:avLst/>
              <a:gdLst/>
              <a:ahLst/>
              <a:cxnLst/>
              <a:rect l="l" t="t" r="r" b="b"/>
              <a:pathLst>
                <a:path w="4816592" h="48950">
                  <a:moveTo>
                    <a:pt x="0" y="0"/>
                  </a:moveTo>
                  <a:lnTo>
                    <a:pt x="4816592" y="0"/>
                  </a:lnTo>
                  <a:lnTo>
                    <a:pt x="4816592" y="48950"/>
                  </a:lnTo>
                  <a:lnTo>
                    <a:pt x="0" y="48950"/>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11" name="TextBox 7">
              <a:extLst>
                <a:ext uri="{FF2B5EF4-FFF2-40B4-BE49-F238E27FC236}">
                  <a16:creationId xmlns:a16="http://schemas.microsoft.com/office/drawing/2014/main" id="{0B148EE3-0976-5C32-D160-B01DCFFAD28C}"/>
                </a:ext>
              </a:extLst>
            </p:cNvPr>
            <p:cNvSpPr txBox="1"/>
            <p:nvPr/>
          </p:nvSpPr>
          <p:spPr>
            <a:xfrm>
              <a:off x="0" y="-38100"/>
              <a:ext cx="4816593" cy="870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2" name="Group 8">
            <a:extLst>
              <a:ext uri="{FF2B5EF4-FFF2-40B4-BE49-F238E27FC236}">
                <a16:creationId xmlns:a16="http://schemas.microsoft.com/office/drawing/2014/main" id="{4E3C2A8D-737A-EE2A-7634-0C3AD3E5AAF8}"/>
              </a:ext>
            </a:extLst>
          </p:cNvPr>
          <p:cNvGrpSpPr/>
          <p:nvPr/>
        </p:nvGrpSpPr>
        <p:grpSpPr>
          <a:xfrm>
            <a:off x="0" y="6261928"/>
            <a:ext cx="12192000" cy="497171"/>
            <a:chOff x="0" y="0"/>
            <a:chExt cx="4816593" cy="234665"/>
          </a:xfrm>
        </p:grpSpPr>
        <p:sp>
          <p:nvSpPr>
            <p:cNvPr id="13" name="Freeform 9">
              <a:extLst>
                <a:ext uri="{FF2B5EF4-FFF2-40B4-BE49-F238E27FC236}">
                  <a16:creationId xmlns:a16="http://schemas.microsoft.com/office/drawing/2014/main" id="{F0E6379A-6A4E-D7D0-15A8-8FF6428C7EB0}"/>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14" name="TextBox 10">
              <a:extLst>
                <a:ext uri="{FF2B5EF4-FFF2-40B4-BE49-F238E27FC236}">
                  <a16:creationId xmlns:a16="http://schemas.microsoft.com/office/drawing/2014/main" id="{CD72413E-5177-CD9C-C7ED-EED2937DFDF3}"/>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5" name="TextBox 3">
            <a:extLst>
              <a:ext uri="{FF2B5EF4-FFF2-40B4-BE49-F238E27FC236}">
                <a16:creationId xmlns:a16="http://schemas.microsoft.com/office/drawing/2014/main" id="{82F6AF8D-95B8-1710-DAD4-B5DBBC258354}"/>
              </a:ext>
            </a:extLst>
          </p:cNvPr>
          <p:cNvSpPr txBox="1"/>
          <p:nvPr/>
        </p:nvSpPr>
        <p:spPr>
          <a:xfrm>
            <a:off x="273580" y="4253419"/>
            <a:ext cx="11644830" cy="1323439"/>
          </a:xfrm>
          <a:prstGeom prst="rect">
            <a:avLst/>
          </a:prstGeom>
        </p:spPr>
        <p:txBody>
          <a:bodyPr wrap="square" lIns="0" tIns="0" rIns="0" bIns="0" rtlCol="0" anchor="t">
            <a:spAutoFit/>
          </a:bodyPr>
          <a:lstStyle/>
          <a:p>
            <a:pPr algn="ctr"/>
            <a:r>
              <a:rPr lang="en-US" sz="4600">
                <a:solidFill>
                  <a:schemeClr val="bg1"/>
                </a:solidFill>
                <a:latin typeface="Aptos"/>
                <a:ea typeface="Nourd"/>
                <a:cs typeface="Nourd"/>
                <a:sym typeface="Nourd"/>
              </a:rPr>
              <a:t>Social Security Secrets:</a:t>
            </a:r>
          </a:p>
          <a:p>
            <a:pPr algn="ctr"/>
            <a:r>
              <a:rPr lang="en-US" sz="4000">
                <a:solidFill>
                  <a:schemeClr val="bg1"/>
                </a:solidFill>
                <a:latin typeface="Aptos"/>
                <a:ea typeface="Nourd"/>
                <a:cs typeface="Nourd"/>
                <a:sym typeface="Nourd"/>
              </a:rPr>
              <a:t>10 Questions You Didn't Know You Needed to Ask</a:t>
            </a:r>
            <a:endParaRPr lang="en-US" sz="4000">
              <a:solidFill>
                <a:schemeClr val="bg1"/>
              </a:solidFill>
              <a:latin typeface="Aptos"/>
              <a:ea typeface="Nourd"/>
              <a:cs typeface="Nourd"/>
            </a:endParaRPr>
          </a:p>
        </p:txBody>
      </p:sp>
      <p:sp>
        <p:nvSpPr>
          <p:cNvPr id="16" name="TextBox 2">
            <a:extLst>
              <a:ext uri="{FF2B5EF4-FFF2-40B4-BE49-F238E27FC236}">
                <a16:creationId xmlns:a16="http://schemas.microsoft.com/office/drawing/2014/main" id="{C0A21F64-1BC7-508A-DCD8-B61B9AC20EEA}"/>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421A4-AC30-62E5-7C2C-CC813EFA6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BE9A03-6835-71FA-0870-5CF8C189F498}"/>
              </a:ext>
            </a:extLst>
          </p:cNvPr>
          <p:cNvSpPr>
            <a:spLocks noGrp="1"/>
          </p:cNvSpPr>
          <p:nvPr>
            <p:ph type="title"/>
          </p:nvPr>
        </p:nvSpPr>
        <p:spPr>
          <a:xfrm>
            <a:off x="476849" y="-114120"/>
            <a:ext cx="10515600" cy="1325563"/>
          </a:xfrm>
        </p:spPr>
        <p:txBody>
          <a:bodyPr>
            <a:normAutofit/>
          </a:bodyPr>
          <a:lstStyle/>
          <a:p>
            <a:pPr algn="ctr"/>
            <a:r>
              <a:rPr lang="en-US" sz="2400" b="1">
                <a:latin typeface="Aptos"/>
              </a:rPr>
              <a:t>7. How might other pensions impact my Social Security benefit?</a:t>
            </a:r>
            <a:endParaRPr lang="en-US" sz="2400"/>
          </a:p>
        </p:txBody>
      </p:sp>
      <p:grpSp>
        <p:nvGrpSpPr>
          <p:cNvPr id="7" name="Group 8">
            <a:extLst>
              <a:ext uri="{FF2B5EF4-FFF2-40B4-BE49-F238E27FC236}">
                <a16:creationId xmlns:a16="http://schemas.microsoft.com/office/drawing/2014/main" id="{5FAD0A07-372A-4B21-8A61-60B30CE161AF}"/>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0E0A4826-62E1-32D3-188E-EC3BAC8C62A9}"/>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Box 10">
              <a:extLst>
                <a:ext uri="{FF2B5EF4-FFF2-40B4-BE49-F238E27FC236}">
                  <a16:creationId xmlns:a16="http://schemas.microsoft.com/office/drawing/2014/main" id="{97A31039-02AC-6E4F-6F35-55C20F78E772}"/>
                </a:ext>
              </a:extLst>
            </p:cNvPr>
            <p:cNvSpPr txBox="1"/>
            <p:nvPr/>
          </p:nvSpPr>
          <p:spPr>
            <a:xfrm>
              <a:off x="0" y="-38100"/>
              <a:ext cx="4816593" cy="2727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0" name="TextBox 2">
            <a:extLst>
              <a:ext uri="{FF2B5EF4-FFF2-40B4-BE49-F238E27FC236}">
                <a16:creationId xmlns:a16="http://schemas.microsoft.com/office/drawing/2014/main" id="{A09CB01A-8E88-DC33-51EF-50CAA6BF24CB}"/>
              </a:ext>
            </a:extLst>
          </p:cNvPr>
          <p:cNvSpPr txBox="1"/>
          <p:nvPr/>
        </p:nvSpPr>
        <p:spPr>
          <a:xfrm>
            <a:off x="273580" y="6356624"/>
            <a:ext cx="11644830" cy="30777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a:ea typeface="Nourd"/>
                <a:cs typeface="Nourd"/>
                <a:sym typeface="Nourd"/>
              </a:rPr>
              <a:t>AMACFOUNDATION.ORG |  888.750.2622  |  SSADVISOR@AMACFOUNDATION.ORG</a:t>
            </a:r>
          </a:p>
        </p:txBody>
      </p:sp>
      <p:sp>
        <p:nvSpPr>
          <p:cNvPr id="4" name="Content Placeholder 3">
            <a:extLst>
              <a:ext uri="{FF2B5EF4-FFF2-40B4-BE49-F238E27FC236}">
                <a16:creationId xmlns:a16="http://schemas.microsoft.com/office/drawing/2014/main" id="{7398461C-3824-2FDB-0C7A-50633AAE0B67}"/>
              </a:ext>
            </a:extLst>
          </p:cNvPr>
          <p:cNvSpPr>
            <a:spLocks noGrp="1"/>
          </p:cNvSpPr>
          <p:nvPr>
            <p:ph idx="1"/>
          </p:nvPr>
        </p:nvSpPr>
        <p:spPr/>
        <p:txBody>
          <a:bodyPr vert="horz" lIns="91440" tIns="45720" rIns="91440" bIns="45720" rtlCol="0" anchor="ctr">
            <a:normAutofit/>
          </a:bodyPr>
          <a:lstStyle/>
          <a:p>
            <a:pPr marL="0" indent="0" algn="ctr">
              <a:buNone/>
            </a:pPr>
            <a:r>
              <a:rPr lang="en-US" sz="9600" b="1"/>
              <a:t>WEP      GPO</a:t>
            </a:r>
            <a:endParaRPr lang="en-US" sz="9600"/>
          </a:p>
        </p:txBody>
      </p:sp>
      <p:sp>
        <p:nvSpPr>
          <p:cNvPr id="3" name="Multiplication Sign 2">
            <a:extLst>
              <a:ext uri="{FF2B5EF4-FFF2-40B4-BE49-F238E27FC236}">
                <a16:creationId xmlns:a16="http://schemas.microsoft.com/office/drawing/2014/main" id="{5650EA80-2E34-7A81-903B-1C56E8F108E5}"/>
              </a:ext>
            </a:extLst>
          </p:cNvPr>
          <p:cNvSpPr/>
          <p:nvPr/>
        </p:nvSpPr>
        <p:spPr>
          <a:xfrm>
            <a:off x="3637024" y="1557438"/>
            <a:ext cx="765235" cy="4636788"/>
          </a:xfrm>
          <a:prstGeom prst="mathMultiply">
            <a:avLst/>
          </a:prstGeom>
          <a:effectLst>
            <a:outerShdw blurRad="63500" dist="38100" dir="270000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ication Sign 4">
            <a:extLst>
              <a:ext uri="{FF2B5EF4-FFF2-40B4-BE49-F238E27FC236}">
                <a16:creationId xmlns:a16="http://schemas.microsoft.com/office/drawing/2014/main" id="{C097EC71-42DA-558D-73FE-D2E76CDC6905}"/>
              </a:ext>
            </a:extLst>
          </p:cNvPr>
          <p:cNvSpPr/>
          <p:nvPr/>
        </p:nvSpPr>
        <p:spPr>
          <a:xfrm>
            <a:off x="8101867" y="1557437"/>
            <a:ext cx="765235" cy="4636788"/>
          </a:xfrm>
          <a:prstGeom prst="mathMultiply">
            <a:avLst/>
          </a:prstGeom>
          <a:effectLst>
            <a:outerShdw blurRad="63500" dist="38100" dir="270000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182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C3B47-D34A-6B35-496E-5B7FBA962E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F949E-3D5D-6BE7-A5FA-C15E25681C86}"/>
              </a:ext>
            </a:extLst>
          </p:cNvPr>
          <p:cNvSpPr>
            <a:spLocks noGrp="1"/>
          </p:cNvSpPr>
          <p:nvPr>
            <p:ph type="title"/>
          </p:nvPr>
        </p:nvSpPr>
        <p:spPr>
          <a:xfrm>
            <a:off x="663766" y="-2104"/>
            <a:ext cx="10515600" cy="1325563"/>
          </a:xfrm>
        </p:spPr>
        <p:txBody>
          <a:bodyPr>
            <a:normAutofit/>
          </a:bodyPr>
          <a:lstStyle/>
          <a:p>
            <a:r>
              <a:rPr lang="en-US" sz="2400" b="1">
                <a:latin typeface="Aptos"/>
              </a:rPr>
              <a:t>8a.  </a:t>
            </a:r>
            <a:r>
              <a:rPr lang="en-US" sz="2200" b="1">
                <a:latin typeface="Aptos"/>
              </a:rPr>
              <a:t>Are Social Security survivor benefits payable to SPOUSES and children?</a:t>
            </a:r>
          </a:p>
        </p:txBody>
      </p:sp>
      <p:grpSp>
        <p:nvGrpSpPr>
          <p:cNvPr id="7" name="Group 8">
            <a:extLst>
              <a:ext uri="{FF2B5EF4-FFF2-40B4-BE49-F238E27FC236}">
                <a16:creationId xmlns:a16="http://schemas.microsoft.com/office/drawing/2014/main" id="{9732846C-DA2E-F524-C244-31B91F862F51}"/>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AEB84025-F99A-54DC-6F54-E7D6E7085D5B}"/>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79DC7E42-206A-A831-6ED0-838C27D5B24C}"/>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00FCBAF8-75E4-DB90-9DC4-EB24125923DE}"/>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graphicFrame>
        <p:nvGraphicFramePr>
          <p:cNvPr id="5" name="Table 4">
            <a:extLst>
              <a:ext uri="{FF2B5EF4-FFF2-40B4-BE49-F238E27FC236}">
                <a16:creationId xmlns:a16="http://schemas.microsoft.com/office/drawing/2014/main" id="{015A2212-88D2-1F15-8816-5CE64BDFDAD5}"/>
              </a:ext>
            </a:extLst>
          </p:cNvPr>
          <p:cNvGraphicFramePr>
            <a:graphicFrameLocks noGrp="1"/>
          </p:cNvGraphicFramePr>
          <p:nvPr>
            <p:extLst>
              <p:ext uri="{D42A27DB-BD31-4B8C-83A1-F6EECF244321}">
                <p14:modId xmlns:p14="http://schemas.microsoft.com/office/powerpoint/2010/main" val="379063552"/>
              </p:ext>
            </p:extLst>
          </p:nvPr>
        </p:nvGraphicFramePr>
        <p:xfrm>
          <a:off x="663766" y="1404179"/>
          <a:ext cx="10789659" cy="4032392"/>
        </p:xfrm>
        <a:graphic>
          <a:graphicData uri="http://schemas.openxmlformats.org/drawingml/2006/table">
            <a:tbl>
              <a:tblPr bandRow="1">
                <a:tableStyleId>{5C22544A-7EE6-4342-B048-85BDC9FD1C3A}</a:tableStyleId>
              </a:tblPr>
              <a:tblGrid>
                <a:gridCol w="3281943">
                  <a:extLst>
                    <a:ext uri="{9D8B030D-6E8A-4147-A177-3AD203B41FA5}">
                      <a16:colId xmlns:a16="http://schemas.microsoft.com/office/drawing/2014/main" val="3294329648"/>
                    </a:ext>
                  </a:extLst>
                </a:gridCol>
                <a:gridCol w="7507716">
                  <a:extLst>
                    <a:ext uri="{9D8B030D-6E8A-4147-A177-3AD203B41FA5}">
                      <a16:colId xmlns:a16="http://schemas.microsoft.com/office/drawing/2014/main" val="1708727186"/>
                    </a:ext>
                  </a:extLst>
                </a:gridCol>
              </a:tblGrid>
              <a:tr h="1247335">
                <a:tc>
                  <a:txBody>
                    <a:bodyPr/>
                    <a:lstStyle/>
                    <a:p>
                      <a:pPr algn="l" fontAlgn="base">
                        <a:lnSpc>
                          <a:spcPts val="2850"/>
                        </a:lnSpc>
                      </a:pPr>
                      <a:r>
                        <a:rPr lang="en-US" sz="2400" b="1" i="0">
                          <a:solidFill>
                            <a:schemeClr val="bg1"/>
                          </a:solidFill>
                          <a:effectLst/>
                          <a:latin typeface="Aptos"/>
                        </a:rPr>
                        <a:t>Status at Application</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Not Remarried </a:t>
                      </a:r>
                    </a:p>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Remarriage at 60 or later </a:t>
                      </a:r>
                    </a:p>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Disabled at 50 (remarriage also permitted at 50 ) </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421400757"/>
                  </a:ext>
                </a:extLst>
              </a:tr>
              <a:tr h="667870">
                <a:tc>
                  <a:txBody>
                    <a:bodyPr/>
                    <a:lstStyle/>
                    <a:p>
                      <a:pPr algn="l" fontAlgn="base">
                        <a:lnSpc>
                          <a:spcPts val="2850"/>
                        </a:lnSpc>
                      </a:pPr>
                      <a:r>
                        <a:rPr lang="en-US" sz="2400" b="1" i="0">
                          <a:solidFill>
                            <a:schemeClr val="bg1"/>
                          </a:solidFill>
                          <a:effectLst/>
                          <a:latin typeface="Aptos"/>
                        </a:rPr>
                        <a:t>Marriage Length</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2175"/>
                        </a:lnSpc>
                      </a:pPr>
                      <a:r>
                        <a:rPr lang="en-US" sz="2400" b="0" i="0">
                          <a:solidFill>
                            <a:srgbClr val="000000"/>
                          </a:solidFill>
                          <a:effectLst/>
                          <a:latin typeface="Aptos"/>
                        </a:rPr>
                        <a:t>9 months </a:t>
                      </a:r>
                    </a:p>
                    <a:p>
                      <a:pPr algn="l" fontAlgn="base">
                        <a:lnSpc>
                          <a:spcPts val="1425"/>
                        </a:lnSpc>
                      </a:pPr>
                      <a:r>
                        <a:rPr lang="en-US" sz="1200" b="0" i="0">
                          <a:solidFill>
                            <a:srgbClr val="000000"/>
                          </a:solidFill>
                          <a:effectLst/>
                          <a:latin typeface="Aptos"/>
                        </a:rPr>
                        <a:t>   </a:t>
                      </a:r>
                      <a:endParaRPr lang="en-US"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976949295"/>
                  </a:ext>
                </a:extLst>
              </a:tr>
              <a:tr h="623667">
                <a:tc>
                  <a:txBody>
                    <a:bodyPr/>
                    <a:lstStyle/>
                    <a:p>
                      <a:pPr algn="l" fontAlgn="base">
                        <a:lnSpc>
                          <a:spcPts val="2850"/>
                        </a:lnSpc>
                      </a:pPr>
                      <a:r>
                        <a:rPr lang="en-US" sz="2400" b="1" i="0">
                          <a:solidFill>
                            <a:schemeClr val="bg1"/>
                          </a:solidFill>
                          <a:effectLst/>
                          <a:latin typeface="Aptos"/>
                        </a:rPr>
                        <a:t>Maximum Benefit</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2175"/>
                        </a:lnSpc>
                      </a:pPr>
                      <a:r>
                        <a:rPr lang="en-US" sz="2400" b="0" i="0">
                          <a:solidFill>
                            <a:srgbClr val="000000"/>
                          </a:solidFill>
                          <a:effectLst/>
                          <a:latin typeface="Aptos"/>
                        </a:rPr>
                        <a:t>100% of DECEASED SPOUSE benefit at time of death </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665572260"/>
                  </a:ext>
                </a:extLst>
              </a:tr>
              <a:tr h="1493520">
                <a:tc>
                  <a:txBody>
                    <a:bodyPr/>
                    <a:lstStyle/>
                    <a:p>
                      <a:pPr algn="l" fontAlgn="base">
                        <a:lnSpc>
                          <a:spcPts val="2850"/>
                        </a:lnSpc>
                      </a:pPr>
                      <a:r>
                        <a:rPr lang="en-US" sz="2400" b="1" i="0">
                          <a:solidFill>
                            <a:schemeClr val="bg1"/>
                          </a:solidFill>
                          <a:effectLst/>
                          <a:latin typeface="Aptos"/>
                        </a:rPr>
                        <a:t>Reductions</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marL="342900" lvl="0" indent="-342900" algn="l">
                        <a:lnSpc>
                          <a:spcPts val="2175"/>
                        </a:lnSpc>
                        <a:buFont typeface="Arial" panose="020B0604020202020204" pitchFamily="34" charset="0"/>
                        <a:buChar char="•"/>
                      </a:pPr>
                      <a:r>
                        <a:rPr lang="en-US" sz="2400" b="0" i="0">
                          <a:solidFill>
                            <a:srgbClr val="000000"/>
                          </a:solidFill>
                          <a:effectLst/>
                          <a:latin typeface="Aptos"/>
                        </a:rPr>
                        <a:t>Survivor collecting benefit prior to </a:t>
                      </a:r>
                      <a:r>
                        <a:rPr lang="en-US" sz="2400" b="0" i="0" u="none" strike="noStrike" noProof="0">
                          <a:solidFill>
                            <a:srgbClr val="000000"/>
                          </a:solidFill>
                          <a:effectLst/>
                          <a:latin typeface="Aptos"/>
                        </a:rPr>
                        <a:t>full retirement age.</a:t>
                      </a:r>
                      <a:endParaRPr lang="en-US" sz="2400" b="0" i="0">
                        <a:solidFill>
                          <a:srgbClr val="000000"/>
                        </a:solidFill>
                        <a:effectLst/>
                        <a:latin typeface="Aptos"/>
                      </a:endParaRPr>
                    </a:p>
                    <a:p>
                      <a:pPr marL="342900" lvl="0" indent="-342900" algn="l">
                        <a:lnSpc>
                          <a:spcPts val="2175"/>
                        </a:lnSpc>
                        <a:buFont typeface="Arial" panose="020B0604020202020204" pitchFamily="34" charset="0"/>
                        <a:buChar char="•"/>
                      </a:pPr>
                      <a:endParaRPr lang="en-US" sz="2400" b="0" i="0" u="none" strike="noStrike" noProof="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Continued employment (earnings test) </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973188414"/>
                  </a:ext>
                </a:extLst>
              </a:tr>
            </a:tbl>
          </a:graphicData>
        </a:graphic>
      </p:graphicFrame>
    </p:spTree>
    <p:extLst>
      <p:ext uri="{BB962C8B-B14F-4D97-AF65-F5344CB8AC3E}">
        <p14:creationId xmlns:p14="http://schemas.microsoft.com/office/powerpoint/2010/main" val="164119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30BEB-C1A3-3CD8-2FA9-9403F884C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B4161-5468-1CC9-9EB8-31C6D4368500}"/>
              </a:ext>
            </a:extLst>
          </p:cNvPr>
          <p:cNvSpPr>
            <a:spLocks noGrp="1"/>
          </p:cNvSpPr>
          <p:nvPr>
            <p:ph type="title"/>
          </p:nvPr>
        </p:nvSpPr>
        <p:spPr>
          <a:xfrm>
            <a:off x="663766" y="-2104"/>
            <a:ext cx="10515600" cy="1325563"/>
          </a:xfrm>
        </p:spPr>
        <p:txBody>
          <a:bodyPr>
            <a:normAutofit/>
          </a:bodyPr>
          <a:lstStyle/>
          <a:p>
            <a:r>
              <a:rPr lang="en-US" sz="2400" b="1">
                <a:latin typeface="Aptos"/>
              </a:rPr>
              <a:t>8b.  </a:t>
            </a:r>
            <a:r>
              <a:rPr lang="en-US" sz="2200" b="1">
                <a:latin typeface="Aptos"/>
              </a:rPr>
              <a:t>Are Social Security survivor benefits payable to spouses and CHILDREN?</a:t>
            </a:r>
          </a:p>
        </p:txBody>
      </p:sp>
      <p:grpSp>
        <p:nvGrpSpPr>
          <p:cNvPr id="7" name="Group 8">
            <a:extLst>
              <a:ext uri="{FF2B5EF4-FFF2-40B4-BE49-F238E27FC236}">
                <a16:creationId xmlns:a16="http://schemas.microsoft.com/office/drawing/2014/main" id="{CC46A2E8-ACD2-1FB4-7629-7657D913890E}"/>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B822E8A3-4837-98E2-33A1-E822D441E7E4}"/>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DD0E92C9-F4AB-0A74-6829-E13DCA658537}"/>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E1456DF8-C7B4-CC5F-41CB-3763A65F9C79}"/>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graphicFrame>
        <p:nvGraphicFramePr>
          <p:cNvPr id="5" name="Table 4">
            <a:extLst>
              <a:ext uri="{FF2B5EF4-FFF2-40B4-BE49-F238E27FC236}">
                <a16:creationId xmlns:a16="http://schemas.microsoft.com/office/drawing/2014/main" id="{4D9A0125-BBD7-43A8-656D-A1DE151F65EE}"/>
              </a:ext>
            </a:extLst>
          </p:cNvPr>
          <p:cNvGraphicFramePr>
            <a:graphicFrameLocks noGrp="1"/>
          </p:cNvGraphicFramePr>
          <p:nvPr>
            <p:extLst>
              <p:ext uri="{D42A27DB-BD31-4B8C-83A1-F6EECF244321}">
                <p14:modId xmlns:p14="http://schemas.microsoft.com/office/powerpoint/2010/main" val="3503636577"/>
              </p:ext>
            </p:extLst>
          </p:nvPr>
        </p:nvGraphicFramePr>
        <p:xfrm>
          <a:off x="663766" y="1584904"/>
          <a:ext cx="10789659" cy="3364522"/>
        </p:xfrm>
        <a:graphic>
          <a:graphicData uri="http://schemas.openxmlformats.org/drawingml/2006/table">
            <a:tbl>
              <a:tblPr bandRow="1">
                <a:tableStyleId>{5C22544A-7EE6-4342-B048-85BDC9FD1C3A}</a:tableStyleId>
              </a:tblPr>
              <a:tblGrid>
                <a:gridCol w="3281943">
                  <a:extLst>
                    <a:ext uri="{9D8B030D-6E8A-4147-A177-3AD203B41FA5}">
                      <a16:colId xmlns:a16="http://schemas.microsoft.com/office/drawing/2014/main" val="3294329648"/>
                    </a:ext>
                  </a:extLst>
                </a:gridCol>
                <a:gridCol w="7507716">
                  <a:extLst>
                    <a:ext uri="{9D8B030D-6E8A-4147-A177-3AD203B41FA5}">
                      <a16:colId xmlns:a16="http://schemas.microsoft.com/office/drawing/2014/main" val="1708727186"/>
                    </a:ext>
                  </a:extLst>
                </a:gridCol>
              </a:tblGrid>
              <a:tr h="1247335">
                <a:tc>
                  <a:txBody>
                    <a:bodyPr/>
                    <a:lstStyle/>
                    <a:p>
                      <a:pPr algn="l" fontAlgn="base">
                        <a:lnSpc>
                          <a:spcPts val="2850"/>
                        </a:lnSpc>
                      </a:pPr>
                      <a:r>
                        <a:rPr lang="en-US" sz="2400" b="1" i="0">
                          <a:solidFill>
                            <a:schemeClr val="bg1"/>
                          </a:solidFill>
                          <a:effectLst/>
                          <a:latin typeface="Aptos"/>
                        </a:rPr>
                        <a:t>Status at Application</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Under 18 years of age</a:t>
                      </a:r>
                    </a:p>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18-19 years of age if fulltime student in high school </a:t>
                      </a:r>
                    </a:p>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Any age if disabled prior to 22 years of age </a:t>
                      </a:r>
                    </a:p>
                    <a:p>
                      <a:pPr marL="0" lvl="0" indent="0" algn="l">
                        <a:lnSpc>
                          <a:spcPts val="2175"/>
                        </a:lnSpc>
                        <a:buNone/>
                      </a:pPr>
                      <a:endParaRPr lang="en-US" sz="2400" b="0" i="0">
                        <a:solidFill>
                          <a:srgbClr val="000000"/>
                        </a:solidFill>
                        <a:effectLst/>
                        <a:highlight>
                          <a:srgbClr val="FFFF00"/>
                        </a:highligh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421400757"/>
                  </a:ext>
                </a:extLst>
              </a:tr>
              <a:tr h="623667">
                <a:tc>
                  <a:txBody>
                    <a:bodyPr/>
                    <a:lstStyle/>
                    <a:p>
                      <a:pPr algn="l" fontAlgn="base">
                        <a:lnSpc>
                          <a:spcPts val="2850"/>
                        </a:lnSpc>
                      </a:pPr>
                      <a:r>
                        <a:rPr lang="en-US" sz="2400" b="1" i="0">
                          <a:solidFill>
                            <a:schemeClr val="bg1"/>
                          </a:solidFill>
                          <a:effectLst/>
                          <a:latin typeface="Aptos"/>
                        </a:rPr>
                        <a:t>Maximum Benefit</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2175"/>
                        </a:lnSpc>
                      </a:pPr>
                      <a:r>
                        <a:rPr lang="en-US" sz="2400" b="0" i="0">
                          <a:solidFill>
                            <a:srgbClr val="000000"/>
                          </a:solidFill>
                          <a:effectLst/>
                          <a:latin typeface="Aptos"/>
                        </a:rPr>
                        <a:t>75% of deceased parent's benefit at full retirement age </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665572260"/>
                  </a:ext>
                </a:extLst>
              </a:tr>
              <a:tr h="1493520">
                <a:tc>
                  <a:txBody>
                    <a:bodyPr/>
                    <a:lstStyle/>
                    <a:p>
                      <a:pPr algn="l" fontAlgn="base">
                        <a:lnSpc>
                          <a:spcPts val="2850"/>
                        </a:lnSpc>
                      </a:pPr>
                      <a:r>
                        <a:rPr lang="en-US" sz="2400" b="1" i="0">
                          <a:solidFill>
                            <a:schemeClr val="bg1"/>
                          </a:solidFill>
                          <a:effectLst/>
                          <a:latin typeface="Aptos"/>
                        </a:rPr>
                        <a:t>Reductions</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marL="342900" lvl="0" indent="-342900" algn="l">
                        <a:lnSpc>
                          <a:spcPts val="2175"/>
                        </a:lnSpc>
                        <a:buFont typeface="Arial" panose="020B0604020202020204" pitchFamily="34" charset="0"/>
                        <a:buChar char="•"/>
                      </a:pPr>
                      <a:r>
                        <a:rPr lang="en-US" sz="2400" b="0" i="0">
                          <a:solidFill>
                            <a:srgbClr val="000000"/>
                          </a:solidFill>
                          <a:effectLst/>
                          <a:latin typeface="Aptos"/>
                        </a:rPr>
                        <a:t>Family Maximum</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973188414"/>
                  </a:ext>
                </a:extLst>
              </a:tr>
            </a:tbl>
          </a:graphicData>
        </a:graphic>
      </p:graphicFrame>
    </p:spTree>
    <p:extLst>
      <p:ext uri="{BB962C8B-B14F-4D97-AF65-F5344CB8AC3E}">
        <p14:creationId xmlns:p14="http://schemas.microsoft.com/office/powerpoint/2010/main" val="2057725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729D-BC45-3986-2622-9E73BA962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BFC96-C188-3FA9-7D58-F68F5D244B3E}"/>
              </a:ext>
            </a:extLst>
          </p:cNvPr>
          <p:cNvSpPr>
            <a:spLocks noGrp="1"/>
          </p:cNvSpPr>
          <p:nvPr>
            <p:ph type="title"/>
          </p:nvPr>
        </p:nvSpPr>
        <p:spPr>
          <a:xfrm>
            <a:off x="476849" y="-58091"/>
            <a:ext cx="11210364" cy="1269534"/>
          </a:xfrm>
        </p:spPr>
        <p:txBody>
          <a:bodyPr>
            <a:normAutofit/>
          </a:bodyPr>
          <a:lstStyle/>
          <a:p>
            <a:pPr algn="ctr"/>
            <a:r>
              <a:rPr lang="en-US" sz="2400" b="1">
                <a:latin typeface="Aptos"/>
              </a:rPr>
              <a:t>9a. Can I claim Social Security benefits earned by my ex-spouse? </a:t>
            </a:r>
            <a:r>
              <a:rPr lang="en-US" sz="2000" b="1">
                <a:latin typeface="Aptos"/>
              </a:rPr>
              <a:t>Ex-Spouse Living</a:t>
            </a:r>
            <a:endParaRPr lang="en-US" sz="2000"/>
          </a:p>
        </p:txBody>
      </p:sp>
      <p:graphicFrame>
        <p:nvGraphicFramePr>
          <p:cNvPr id="5" name="Content Placeholder 4">
            <a:extLst>
              <a:ext uri="{FF2B5EF4-FFF2-40B4-BE49-F238E27FC236}">
                <a16:creationId xmlns:a16="http://schemas.microsoft.com/office/drawing/2014/main" id="{7E66EDD4-5FA2-3632-2765-E97F21B17BB2}"/>
              </a:ext>
            </a:extLst>
          </p:cNvPr>
          <p:cNvGraphicFramePr>
            <a:graphicFrameLocks noGrp="1"/>
          </p:cNvGraphicFramePr>
          <p:nvPr>
            <p:ph idx="1"/>
            <p:extLst>
              <p:ext uri="{D42A27DB-BD31-4B8C-83A1-F6EECF244321}">
                <p14:modId xmlns:p14="http://schemas.microsoft.com/office/powerpoint/2010/main" val="3377861154"/>
              </p:ext>
            </p:extLst>
          </p:nvPr>
        </p:nvGraphicFramePr>
        <p:xfrm>
          <a:off x="1604116" y="1452772"/>
          <a:ext cx="8955829" cy="4487107"/>
        </p:xfrm>
        <a:graphic>
          <a:graphicData uri="http://schemas.openxmlformats.org/drawingml/2006/table">
            <a:tbl>
              <a:tblPr bandRow="1">
                <a:tableStyleId>{5C22544A-7EE6-4342-B048-85BDC9FD1C3A}</a:tableStyleId>
              </a:tblPr>
              <a:tblGrid>
                <a:gridCol w="2484960">
                  <a:extLst>
                    <a:ext uri="{9D8B030D-6E8A-4147-A177-3AD203B41FA5}">
                      <a16:colId xmlns:a16="http://schemas.microsoft.com/office/drawing/2014/main" val="1964915501"/>
                    </a:ext>
                  </a:extLst>
                </a:gridCol>
                <a:gridCol w="6470869">
                  <a:extLst>
                    <a:ext uri="{9D8B030D-6E8A-4147-A177-3AD203B41FA5}">
                      <a16:colId xmlns:a16="http://schemas.microsoft.com/office/drawing/2014/main" val="390323004"/>
                    </a:ext>
                  </a:extLst>
                </a:gridCol>
              </a:tblGrid>
              <a:tr h="830354">
                <a:tc>
                  <a:txBody>
                    <a:bodyPr/>
                    <a:lstStyle/>
                    <a:p>
                      <a:pPr algn="l" fontAlgn="base">
                        <a:lnSpc>
                          <a:spcPct val="100000"/>
                        </a:lnSpc>
                      </a:pPr>
                      <a:r>
                        <a:rPr lang="en-US" sz="2400" b="1" i="0">
                          <a:solidFill>
                            <a:srgbClr val="FFFFFF"/>
                          </a:solidFill>
                          <a:effectLst/>
                          <a:latin typeface="Aptos"/>
                        </a:rPr>
                        <a:t>Status at Application</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1350"/>
                        </a:lnSpc>
                      </a:pPr>
                      <a:endParaRPr lang="en-US" sz="2400" b="0" i="0">
                        <a:solidFill>
                          <a:srgbClr val="000000"/>
                        </a:solidFill>
                        <a:effectLst/>
                        <a:latin typeface="Aptos"/>
                      </a:endParaRPr>
                    </a:p>
                    <a:p>
                      <a:pPr lvl="0" algn="l">
                        <a:lnSpc>
                          <a:spcPts val="1350"/>
                        </a:lnSpc>
                        <a:buNone/>
                      </a:pPr>
                      <a:r>
                        <a:rPr lang="en-US" sz="2400" b="0" i="0">
                          <a:solidFill>
                            <a:srgbClr val="000000"/>
                          </a:solidFill>
                          <a:effectLst/>
                          <a:latin typeface="Aptos"/>
                        </a:rPr>
                        <a:t>Not remarried </a:t>
                      </a: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4240359247"/>
                  </a:ext>
                </a:extLst>
              </a:tr>
              <a:tr h="734544">
                <a:tc>
                  <a:txBody>
                    <a:bodyPr/>
                    <a:lstStyle/>
                    <a:p>
                      <a:pPr algn="l" fontAlgn="base">
                        <a:lnSpc>
                          <a:spcPts val="1350"/>
                        </a:lnSpc>
                      </a:pPr>
                      <a:r>
                        <a:rPr lang="en-US" sz="2400" b="1" i="0">
                          <a:solidFill>
                            <a:srgbClr val="FFFFFF"/>
                          </a:solidFill>
                          <a:effectLst/>
                          <a:latin typeface="Aptos"/>
                        </a:rPr>
                        <a:t>Marriage Length</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1350"/>
                        </a:lnSpc>
                      </a:pPr>
                      <a:endParaRPr lang="en-US" sz="2400" b="0" i="0">
                        <a:solidFill>
                          <a:srgbClr val="000000"/>
                        </a:solidFill>
                        <a:effectLst/>
                        <a:latin typeface="Aptos"/>
                      </a:endParaRPr>
                    </a:p>
                    <a:p>
                      <a:pPr lvl="0" algn="l">
                        <a:lnSpc>
                          <a:spcPts val="1350"/>
                        </a:lnSpc>
                        <a:buNone/>
                      </a:pPr>
                      <a:r>
                        <a:rPr lang="en-US" sz="2400" b="0" i="0">
                          <a:solidFill>
                            <a:srgbClr val="000000"/>
                          </a:solidFill>
                          <a:effectLst/>
                          <a:latin typeface="+mn-lt"/>
                        </a:rPr>
                        <a:t>10 years </a:t>
                      </a:r>
                      <a:endParaRPr lang="en-US" sz="2400" b="0" i="0">
                        <a:solidFill>
                          <a:srgbClr val="000000"/>
                        </a:solidFill>
                        <a:effectLst/>
                        <a:latin typeface="Aptos"/>
                      </a:endParaRP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112363269"/>
                  </a:ext>
                </a:extLst>
              </a:tr>
              <a:tr h="734544">
                <a:tc>
                  <a:txBody>
                    <a:bodyPr/>
                    <a:lstStyle/>
                    <a:p>
                      <a:pPr algn="l" fontAlgn="base">
                        <a:lnSpc>
                          <a:spcPts val="1350"/>
                        </a:lnSpc>
                      </a:pPr>
                      <a:r>
                        <a:rPr lang="en-US" sz="2400" b="1" i="0">
                          <a:solidFill>
                            <a:srgbClr val="FFFFFF"/>
                          </a:solidFill>
                          <a:effectLst/>
                          <a:latin typeface="Aptos"/>
                        </a:rPr>
                        <a:t>Maximum Benefit</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1350"/>
                        </a:lnSpc>
                      </a:pPr>
                      <a:endParaRPr lang="en-US" sz="2400" b="0" i="0">
                        <a:solidFill>
                          <a:srgbClr val="000000"/>
                        </a:solidFill>
                        <a:effectLst/>
                        <a:latin typeface="Aptos"/>
                      </a:endParaRPr>
                    </a:p>
                    <a:p>
                      <a:pPr lvl="0" algn="l">
                        <a:lnSpc>
                          <a:spcPts val="1350"/>
                        </a:lnSpc>
                        <a:buNone/>
                      </a:pPr>
                      <a:r>
                        <a:rPr lang="en-US" sz="2400" b="0" i="0">
                          <a:solidFill>
                            <a:srgbClr val="000000"/>
                          </a:solidFill>
                          <a:effectLst/>
                          <a:latin typeface="Aptos"/>
                        </a:rPr>
                        <a:t>50% of PIA of worker providing benefit </a:t>
                      </a: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876034455"/>
                  </a:ext>
                </a:extLst>
              </a:tr>
              <a:tr h="1197627">
                <a:tc>
                  <a:txBody>
                    <a:bodyPr/>
                    <a:lstStyle/>
                    <a:p>
                      <a:pPr algn="l" fontAlgn="base">
                        <a:lnSpc>
                          <a:spcPts val="1350"/>
                        </a:lnSpc>
                      </a:pPr>
                      <a:r>
                        <a:rPr lang="en-US" sz="2400" b="1" i="0">
                          <a:solidFill>
                            <a:srgbClr val="FFFFFF"/>
                          </a:solidFill>
                          <a:effectLst/>
                          <a:latin typeface="Aptos"/>
                        </a:rPr>
                        <a:t>Reductions</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marL="342900" lvl="0" indent="0" algn="l" fontAlgn="base">
                        <a:lnSpc>
                          <a:spcPct val="100000"/>
                        </a:lnSpc>
                        <a:buFont typeface="Arial" panose="020B0604020202020204" pitchFamily="34" charset="0"/>
                        <a:buChar char="•"/>
                      </a:pPr>
                      <a:r>
                        <a:rPr lang="en-US" sz="2400" b="0" i="0">
                          <a:solidFill>
                            <a:srgbClr val="000000"/>
                          </a:solidFill>
                          <a:effectLst/>
                          <a:latin typeface="Aptos"/>
                        </a:rPr>
                        <a:t>Collecting prior to FRA </a:t>
                      </a:r>
                    </a:p>
                    <a:p>
                      <a:pPr marL="342900" lvl="0" indent="0" algn="l" fontAlgn="base">
                        <a:lnSpc>
                          <a:spcPct val="100000"/>
                        </a:lnSpc>
                        <a:buFont typeface="Arial" panose="020B0604020202020204" pitchFamily="34" charset="0"/>
                        <a:buChar char="•"/>
                      </a:pPr>
                      <a:r>
                        <a:rPr lang="en-US" sz="2400" b="0" i="0">
                          <a:solidFill>
                            <a:srgbClr val="000000"/>
                          </a:solidFill>
                          <a:effectLst/>
                          <a:latin typeface="Aptos"/>
                        </a:rPr>
                        <a:t>Continued Employment (earnings test) </a:t>
                      </a: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1138678328"/>
                  </a:ext>
                </a:extLst>
              </a:tr>
              <a:tr h="990038">
                <a:tc>
                  <a:txBody>
                    <a:bodyPr/>
                    <a:lstStyle/>
                    <a:p>
                      <a:pPr algn="r" fontAlgn="base">
                        <a:lnSpc>
                          <a:spcPts val="1350"/>
                        </a:lnSpc>
                      </a:pPr>
                      <a:r>
                        <a:rPr lang="en-US" sz="2400" b="1" i="0">
                          <a:solidFill>
                            <a:srgbClr val="FFFFFF"/>
                          </a:solidFill>
                          <a:effectLst/>
                          <a:latin typeface="Aptos"/>
                        </a:rPr>
                        <a:t>Example:</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indent="0" algn="l" fontAlgn="base">
                        <a:lnSpc>
                          <a:spcPct val="100000"/>
                        </a:lnSpc>
                      </a:pPr>
                      <a:r>
                        <a:rPr lang="en-US" sz="2000" b="0" i="0">
                          <a:solidFill>
                            <a:srgbClr val="000000"/>
                          </a:solidFill>
                          <a:effectLst/>
                          <a:latin typeface="Aptos"/>
                        </a:rPr>
                        <a:t>FRA 66, Collect at 62—receive 35% of PIA of worker providing benefit </a:t>
                      </a: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561762661"/>
                  </a:ext>
                </a:extLst>
              </a:tr>
            </a:tbl>
          </a:graphicData>
        </a:graphic>
      </p:graphicFrame>
      <p:grpSp>
        <p:nvGrpSpPr>
          <p:cNvPr id="7" name="Group 8">
            <a:extLst>
              <a:ext uri="{FF2B5EF4-FFF2-40B4-BE49-F238E27FC236}">
                <a16:creationId xmlns:a16="http://schemas.microsoft.com/office/drawing/2014/main" id="{087EC44E-946C-1AB0-DC78-78C54DFC09FD}"/>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BD3BF68D-2D1E-0DDE-F702-77DC176F0403}"/>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Box 10">
              <a:extLst>
                <a:ext uri="{FF2B5EF4-FFF2-40B4-BE49-F238E27FC236}">
                  <a16:creationId xmlns:a16="http://schemas.microsoft.com/office/drawing/2014/main" id="{EC7FD803-BAE6-625D-E2E1-6C92579579A9}"/>
                </a:ext>
              </a:extLst>
            </p:cNvPr>
            <p:cNvSpPr txBox="1"/>
            <p:nvPr/>
          </p:nvSpPr>
          <p:spPr>
            <a:xfrm>
              <a:off x="0" y="-38100"/>
              <a:ext cx="4816593" cy="2727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0" name="TextBox 2">
            <a:extLst>
              <a:ext uri="{FF2B5EF4-FFF2-40B4-BE49-F238E27FC236}">
                <a16:creationId xmlns:a16="http://schemas.microsoft.com/office/drawing/2014/main" id="{34C52004-3AA2-7F87-9AAB-5B1D380230A3}"/>
              </a:ext>
            </a:extLst>
          </p:cNvPr>
          <p:cNvSpPr txBox="1"/>
          <p:nvPr/>
        </p:nvSpPr>
        <p:spPr>
          <a:xfrm>
            <a:off x="273580" y="6356624"/>
            <a:ext cx="11644830" cy="30777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a:ea typeface="Nourd"/>
                <a:cs typeface="Nourd"/>
                <a:sym typeface="Nourd"/>
              </a:rPr>
              <a:t>AMACFOUNDATION.ORG |  888.750.2622  |  SSADVISOR@AMACFOUNDATION.ORG</a:t>
            </a:r>
          </a:p>
        </p:txBody>
      </p:sp>
    </p:spTree>
    <p:extLst>
      <p:ext uri="{BB962C8B-B14F-4D97-AF65-F5344CB8AC3E}">
        <p14:creationId xmlns:p14="http://schemas.microsoft.com/office/powerpoint/2010/main" val="2976096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A4EE-B01C-8880-BA82-1952E5CA2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13C10-11D5-0D7A-367A-F98728D5E477}"/>
              </a:ext>
            </a:extLst>
          </p:cNvPr>
          <p:cNvSpPr>
            <a:spLocks noGrp="1"/>
          </p:cNvSpPr>
          <p:nvPr>
            <p:ph type="title"/>
          </p:nvPr>
        </p:nvSpPr>
        <p:spPr>
          <a:xfrm>
            <a:off x="406032" y="-2104"/>
            <a:ext cx="11199157" cy="1325563"/>
          </a:xfrm>
        </p:spPr>
        <p:txBody>
          <a:bodyPr>
            <a:normAutofit/>
          </a:bodyPr>
          <a:lstStyle/>
          <a:p>
            <a:r>
              <a:rPr lang="en-US" sz="2200" b="1">
                <a:latin typeface="Aptos"/>
              </a:rPr>
              <a:t>9b. Can I claim Social Security benefits earned by my ex-spouse?</a:t>
            </a:r>
            <a:r>
              <a:rPr lang="en-US" sz="2400" b="1">
                <a:latin typeface="Aptos"/>
              </a:rPr>
              <a:t> </a:t>
            </a:r>
            <a:r>
              <a:rPr lang="en-US" sz="2000" b="1">
                <a:latin typeface="Aptos"/>
              </a:rPr>
              <a:t>Ex-Spouse Deceased </a:t>
            </a:r>
            <a:endParaRPr lang="en-US" sz="2000"/>
          </a:p>
        </p:txBody>
      </p:sp>
      <p:grpSp>
        <p:nvGrpSpPr>
          <p:cNvPr id="7" name="Group 8">
            <a:extLst>
              <a:ext uri="{FF2B5EF4-FFF2-40B4-BE49-F238E27FC236}">
                <a16:creationId xmlns:a16="http://schemas.microsoft.com/office/drawing/2014/main" id="{58FC2C52-D707-89FD-7D4C-03BD4D8643E2}"/>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92FC8286-9060-5E6B-94D5-26BFED0597D5}"/>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783C1C82-4A62-4580-920C-5AB42A6D0AD0}"/>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50C245D3-934E-58AE-EE82-77D478BA7C19}"/>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graphicFrame>
        <p:nvGraphicFramePr>
          <p:cNvPr id="5" name="Table 4">
            <a:extLst>
              <a:ext uri="{FF2B5EF4-FFF2-40B4-BE49-F238E27FC236}">
                <a16:creationId xmlns:a16="http://schemas.microsoft.com/office/drawing/2014/main" id="{4BF46F53-E36E-8F99-5D29-D1404AE98297}"/>
              </a:ext>
            </a:extLst>
          </p:cNvPr>
          <p:cNvGraphicFramePr>
            <a:graphicFrameLocks noGrp="1"/>
          </p:cNvGraphicFramePr>
          <p:nvPr>
            <p:extLst>
              <p:ext uri="{D42A27DB-BD31-4B8C-83A1-F6EECF244321}">
                <p14:modId xmlns:p14="http://schemas.microsoft.com/office/powerpoint/2010/main" val="2232646075"/>
              </p:ext>
            </p:extLst>
          </p:nvPr>
        </p:nvGraphicFramePr>
        <p:xfrm>
          <a:off x="610780" y="1323459"/>
          <a:ext cx="10789659" cy="4032392"/>
        </p:xfrm>
        <a:graphic>
          <a:graphicData uri="http://schemas.openxmlformats.org/drawingml/2006/table">
            <a:tbl>
              <a:tblPr bandRow="1">
                <a:tableStyleId>{5C22544A-7EE6-4342-B048-85BDC9FD1C3A}</a:tableStyleId>
              </a:tblPr>
              <a:tblGrid>
                <a:gridCol w="3281943">
                  <a:extLst>
                    <a:ext uri="{9D8B030D-6E8A-4147-A177-3AD203B41FA5}">
                      <a16:colId xmlns:a16="http://schemas.microsoft.com/office/drawing/2014/main" val="3294329648"/>
                    </a:ext>
                  </a:extLst>
                </a:gridCol>
                <a:gridCol w="7507716">
                  <a:extLst>
                    <a:ext uri="{9D8B030D-6E8A-4147-A177-3AD203B41FA5}">
                      <a16:colId xmlns:a16="http://schemas.microsoft.com/office/drawing/2014/main" val="1708727186"/>
                    </a:ext>
                  </a:extLst>
                </a:gridCol>
              </a:tblGrid>
              <a:tr h="1247335">
                <a:tc>
                  <a:txBody>
                    <a:bodyPr/>
                    <a:lstStyle/>
                    <a:p>
                      <a:pPr algn="l" fontAlgn="base">
                        <a:lnSpc>
                          <a:spcPts val="2850"/>
                        </a:lnSpc>
                      </a:pPr>
                      <a:r>
                        <a:rPr lang="en-US" sz="2400" b="1" i="0">
                          <a:solidFill>
                            <a:schemeClr val="bg1"/>
                          </a:solidFill>
                          <a:effectLst/>
                          <a:latin typeface="Aptos"/>
                        </a:rPr>
                        <a:t>Status at Application</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Not Remarried </a:t>
                      </a:r>
                    </a:p>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Remarriage at 60 or later </a:t>
                      </a:r>
                    </a:p>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Disabled at 50 (remarriage also permitted at 50 ) </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421400757"/>
                  </a:ext>
                </a:extLst>
              </a:tr>
              <a:tr h="667870">
                <a:tc>
                  <a:txBody>
                    <a:bodyPr/>
                    <a:lstStyle/>
                    <a:p>
                      <a:pPr algn="l" fontAlgn="base">
                        <a:lnSpc>
                          <a:spcPts val="2850"/>
                        </a:lnSpc>
                      </a:pPr>
                      <a:r>
                        <a:rPr lang="en-US" sz="2400" b="1" i="0">
                          <a:solidFill>
                            <a:schemeClr val="bg1"/>
                          </a:solidFill>
                          <a:effectLst/>
                          <a:latin typeface="Aptos"/>
                        </a:rPr>
                        <a:t>Marriage Length</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2175"/>
                        </a:lnSpc>
                      </a:pPr>
                      <a:r>
                        <a:rPr lang="en-US" sz="2400" b="0" i="0">
                          <a:solidFill>
                            <a:srgbClr val="000000"/>
                          </a:solidFill>
                          <a:effectLst/>
                          <a:latin typeface="Aptos"/>
                        </a:rPr>
                        <a:t>10 years</a:t>
                      </a:r>
                    </a:p>
                    <a:p>
                      <a:pPr algn="l" fontAlgn="base">
                        <a:lnSpc>
                          <a:spcPts val="1425"/>
                        </a:lnSpc>
                      </a:pPr>
                      <a:r>
                        <a:rPr lang="en-US" sz="1200" b="0" i="0">
                          <a:solidFill>
                            <a:srgbClr val="000000"/>
                          </a:solidFill>
                          <a:effectLst/>
                          <a:latin typeface="Aptos"/>
                        </a:rPr>
                        <a:t>   </a:t>
                      </a:r>
                      <a:endParaRPr lang="en-US"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976949295"/>
                  </a:ext>
                </a:extLst>
              </a:tr>
              <a:tr h="623667">
                <a:tc>
                  <a:txBody>
                    <a:bodyPr/>
                    <a:lstStyle/>
                    <a:p>
                      <a:pPr algn="l" fontAlgn="base">
                        <a:lnSpc>
                          <a:spcPts val="2850"/>
                        </a:lnSpc>
                      </a:pPr>
                      <a:r>
                        <a:rPr lang="en-US" sz="2400" b="1" i="0">
                          <a:solidFill>
                            <a:schemeClr val="bg1"/>
                          </a:solidFill>
                          <a:effectLst/>
                          <a:latin typeface="Aptos"/>
                        </a:rPr>
                        <a:t>Maximum Benefit</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2175"/>
                        </a:lnSpc>
                      </a:pPr>
                      <a:r>
                        <a:rPr lang="en-US" sz="2400" b="0" i="0">
                          <a:solidFill>
                            <a:srgbClr val="000000"/>
                          </a:solidFill>
                          <a:effectLst/>
                          <a:latin typeface="Aptos"/>
                        </a:rPr>
                        <a:t>100% of DECEASED SPOUSE benefit at time of death </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665572260"/>
                  </a:ext>
                </a:extLst>
              </a:tr>
              <a:tr h="1493520">
                <a:tc>
                  <a:txBody>
                    <a:bodyPr/>
                    <a:lstStyle/>
                    <a:p>
                      <a:pPr algn="l" fontAlgn="base">
                        <a:lnSpc>
                          <a:spcPts val="2850"/>
                        </a:lnSpc>
                      </a:pPr>
                      <a:r>
                        <a:rPr lang="en-US" sz="2400" b="1" i="0">
                          <a:solidFill>
                            <a:schemeClr val="bg1"/>
                          </a:solidFill>
                          <a:effectLst/>
                          <a:latin typeface="Aptos"/>
                        </a:rPr>
                        <a:t>Reductions</a:t>
                      </a:r>
                      <a:r>
                        <a:rPr lang="en-US" sz="2400" b="0" i="0">
                          <a:solidFill>
                            <a:schemeClr val="bg1"/>
                          </a:solidFill>
                          <a:effectLst/>
                          <a:latin typeface="Aptos"/>
                        </a:rPr>
                        <a:t> </a:t>
                      </a:r>
                      <a:endParaRPr lang="en-US" b="0" i="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marL="342900" lvl="0" indent="-342900" algn="l">
                        <a:lnSpc>
                          <a:spcPts val="2175"/>
                        </a:lnSpc>
                        <a:buFont typeface="Arial" panose="020B0604020202020204" pitchFamily="34" charset="0"/>
                        <a:buChar char="•"/>
                      </a:pPr>
                      <a:r>
                        <a:rPr lang="en-US" sz="2400" b="0" i="0">
                          <a:solidFill>
                            <a:srgbClr val="000000"/>
                          </a:solidFill>
                          <a:effectLst/>
                          <a:latin typeface="Aptos"/>
                        </a:rPr>
                        <a:t>Survivor collecting benefit prior to Widow(er) </a:t>
                      </a:r>
                      <a:r>
                        <a:rPr lang="en-US" sz="2400" b="0" i="0" u="none" strike="noStrike" noProof="0">
                          <a:solidFill>
                            <a:srgbClr val="000000"/>
                          </a:solidFill>
                          <a:effectLst/>
                          <a:latin typeface="Aptos"/>
                        </a:rPr>
                        <a:t>FRA</a:t>
                      </a:r>
                      <a:endParaRPr lang="en-US" sz="2400" b="0" i="0">
                        <a:solidFill>
                          <a:srgbClr val="000000"/>
                        </a:solidFill>
                        <a:effectLst/>
                        <a:latin typeface="Aptos"/>
                      </a:endParaRPr>
                    </a:p>
                    <a:p>
                      <a:pPr marL="342900" lvl="0" indent="-342900" algn="l">
                        <a:lnSpc>
                          <a:spcPts val="2175"/>
                        </a:lnSpc>
                        <a:buFont typeface="Arial" panose="020B0604020202020204" pitchFamily="34" charset="0"/>
                        <a:buChar char="•"/>
                      </a:pPr>
                      <a:endParaRPr lang="en-US" sz="2400" b="0" i="0" u="none" strike="noStrike" noProof="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2400" b="0" i="0">
                          <a:solidFill>
                            <a:srgbClr val="000000"/>
                          </a:solidFill>
                          <a:effectLst/>
                          <a:latin typeface="Aptos"/>
                        </a:rPr>
                        <a:t>Continued employment (earnings test) </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973188414"/>
                  </a:ext>
                </a:extLst>
              </a:tr>
            </a:tbl>
          </a:graphicData>
        </a:graphic>
      </p:graphicFrame>
    </p:spTree>
    <p:extLst>
      <p:ext uri="{BB962C8B-B14F-4D97-AF65-F5344CB8AC3E}">
        <p14:creationId xmlns:p14="http://schemas.microsoft.com/office/powerpoint/2010/main" val="3252491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89E69-2CDD-6513-8F07-8C0F5C53F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5B6BF-ADE3-BDC2-B891-A4758C297CB1}"/>
              </a:ext>
            </a:extLst>
          </p:cNvPr>
          <p:cNvSpPr>
            <a:spLocks noGrp="1"/>
          </p:cNvSpPr>
          <p:nvPr>
            <p:ph type="title"/>
          </p:nvPr>
        </p:nvSpPr>
        <p:spPr>
          <a:xfrm>
            <a:off x="663766" y="-2104"/>
            <a:ext cx="10515600" cy="1325563"/>
          </a:xfrm>
        </p:spPr>
        <p:txBody>
          <a:bodyPr>
            <a:normAutofit/>
          </a:bodyPr>
          <a:lstStyle/>
          <a:p>
            <a:pPr algn="ctr"/>
            <a:r>
              <a:rPr lang="en-US" sz="2000" b="1">
                <a:latin typeface="Aptos"/>
              </a:rPr>
              <a:t>10. Can I undo a Social Security benefit claiming decision?--Withdraw Application</a:t>
            </a:r>
          </a:p>
        </p:txBody>
      </p:sp>
      <p:grpSp>
        <p:nvGrpSpPr>
          <p:cNvPr id="7" name="Group 8">
            <a:extLst>
              <a:ext uri="{FF2B5EF4-FFF2-40B4-BE49-F238E27FC236}">
                <a16:creationId xmlns:a16="http://schemas.microsoft.com/office/drawing/2014/main" id="{E0E7F068-3B47-067E-F5A4-B65966118F9F}"/>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5DDDF4AA-C47B-CFAD-B83A-A656255CC7F6}"/>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060D043E-CB50-866D-FCBB-30DB71BE310E}"/>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AACAE8FC-8A21-80C2-07D8-713399B2D3A2}"/>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graphicFrame>
        <p:nvGraphicFramePr>
          <p:cNvPr id="5" name="Table 4">
            <a:extLst>
              <a:ext uri="{FF2B5EF4-FFF2-40B4-BE49-F238E27FC236}">
                <a16:creationId xmlns:a16="http://schemas.microsoft.com/office/drawing/2014/main" id="{E55E26F1-1F78-14E1-BE6F-B8F58AA513AA}"/>
              </a:ext>
            </a:extLst>
          </p:cNvPr>
          <p:cNvGraphicFramePr>
            <a:graphicFrameLocks noGrp="1"/>
          </p:cNvGraphicFramePr>
          <p:nvPr>
            <p:extLst>
              <p:ext uri="{D42A27DB-BD31-4B8C-83A1-F6EECF244321}">
                <p14:modId xmlns:p14="http://schemas.microsoft.com/office/powerpoint/2010/main" val="1380145762"/>
              </p:ext>
            </p:extLst>
          </p:nvPr>
        </p:nvGraphicFramePr>
        <p:xfrm>
          <a:off x="663766" y="1837865"/>
          <a:ext cx="10789659" cy="2735562"/>
        </p:xfrm>
        <a:graphic>
          <a:graphicData uri="http://schemas.openxmlformats.org/drawingml/2006/table">
            <a:tbl>
              <a:tblPr bandRow="1">
                <a:tableStyleId>{5C22544A-7EE6-4342-B048-85BDC9FD1C3A}</a:tableStyleId>
              </a:tblPr>
              <a:tblGrid>
                <a:gridCol w="3281943">
                  <a:extLst>
                    <a:ext uri="{9D8B030D-6E8A-4147-A177-3AD203B41FA5}">
                      <a16:colId xmlns:a16="http://schemas.microsoft.com/office/drawing/2014/main" val="3294329648"/>
                    </a:ext>
                  </a:extLst>
                </a:gridCol>
                <a:gridCol w="7507716">
                  <a:extLst>
                    <a:ext uri="{9D8B030D-6E8A-4147-A177-3AD203B41FA5}">
                      <a16:colId xmlns:a16="http://schemas.microsoft.com/office/drawing/2014/main" val="1708727186"/>
                    </a:ext>
                  </a:extLst>
                </a:gridCol>
              </a:tblGrid>
              <a:tr h="1247335">
                <a:tc>
                  <a:txBody>
                    <a:bodyPr/>
                    <a:lstStyle/>
                    <a:p>
                      <a:pPr algn="l" fontAlgn="base">
                        <a:lnSpc>
                          <a:spcPts val="2850"/>
                        </a:lnSpc>
                      </a:pPr>
                      <a:r>
                        <a:rPr lang="en-US" sz="2400" b="1" i="0" dirty="0">
                          <a:solidFill>
                            <a:schemeClr val="bg1"/>
                          </a:solidFill>
                          <a:effectLst/>
                          <a:latin typeface="Aptos"/>
                        </a:rPr>
                        <a:t>When</a:t>
                      </a:r>
                      <a:endParaRPr lang="en-US" sz="2400" b="0" i="0" dirty="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marL="0" lvl="0" indent="0" algn="l" fontAlgn="base">
                        <a:lnSpc>
                          <a:spcPts val="2175"/>
                        </a:lnSpc>
                        <a:buNone/>
                      </a:pPr>
                      <a:r>
                        <a:rPr lang="en-US" sz="2400" b="0" i="0" dirty="0">
                          <a:solidFill>
                            <a:srgbClr val="000000"/>
                          </a:solidFill>
                          <a:effectLst/>
                          <a:latin typeface="Aptos"/>
                        </a:rPr>
                        <a:t>No later than 12 months after benefit payments begin</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421400757"/>
                  </a:ext>
                </a:extLst>
              </a:tr>
              <a:tr h="667870">
                <a:tc>
                  <a:txBody>
                    <a:bodyPr/>
                    <a:lstStyle/>
                    <a:p>
                      <a:pPr algn="l" fontAlgn="base">
                        <a:lnSpc>
                          <a:spcPts val="2850"/>
                        </a:lnSpc>
                      </a:pPr>
                      <a:r>
                        <a:rPr lang="en-US" sz="2400" b="1" i="0" dirty="0">
                          <a:solidFill>
                            <a:schemeClr val="bg1"/>
                          </a:solidFill>
                          <a:effectLst/>
                          <a:latin typeface="Aptos"/>
                        </a:rPr>
                        <a:t>How Often</a:t>
                      </a:r>
                      <a:endParaRPr lang="en-US" sz="2400" b="0" i="0" dirty="0">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lvl="0" algn="l">
                        <a:lnSpc>
                          <a:spcPts val="2175"/>
                        </a:lnSpc>
                        <a:buNone/>
                      </a:pPr>
                      <a:r>
                        <a:rPr lang="en-US" sz="2400" b="0" i="0" dirty="0">
                          <a:solidFill>
                            <a:srgbClr val="000000"/>
                          </a:solidFill>
                          <a:effectLst/>
                          <a:latin typeface="Aptos"/>
                        </a:rPr>
                        <a:t>One time opportunity</a:t>
                      </a:r>
                    </a:p>
                    <a:p>
                      <a:pPr algn="l" fontAlgn="base">
                        <a:lnSpc>
                          <a:spcPts val="1425"/>
                        </a:lnSpc>
                      </a:pPr>
                      <a:r>
                        <a:rPr lang="en-US" sz="1200" b="0" i="0" dirty="0">
                          <a:solidFill>
                            <a:srgbClr val="000000"/>
                          </a:solidFill>
                          <a:effectLst/>
                          <a:latin typeface="Aptos"/>
                        </a:rPr>
                        <a:t>   </a:t>
                      </a:r>
                      <a:endParaRPr lang="en-US" b="0" i="0" dirty="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976949295"/>
                  </a:ext>
                </a:extLst>
              </a:tr>
              <a:tr h="623667">
                <a:tc>
                  <a:txBody>
                    <a:bodyPr/>
                    <a:lstStyle/>
                    <a:p>
                      <a:pPr algn="l" fontAlgn="base">
                        <a:lnSpc>
                          <a:spcPts val="2850"/>
                        </a:lnSpc>
                      </a:pPr>
                      <a:r>
                        <a:rPr lang="en-US" sz="2400" b="1" i="0" dirty="0">
                          <a:solidFill>
                            <a:schemeClr val="bg1"/>
                          </a:solidFill>
                          <a:effectLst/>
                          <a:latin typeface="Aptos"/>
                        </a:rPr>
                        <a:t>Impact on Benefits Received</a:t>
                      </a:r>
                      <a:endParaRPr lang="en-US" sz="2400" b="0" i="0" dirty="0" err="1">
                        <a:solidFill>
                          <a:schemeClr val="bg1"/>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2175"/>
                        </a:lnSpc>
                      </a:pPr>
                      <a:r>
                        <a:rPr lang="en-US" sz="2400" b="0" i="0" dirty="0">
                          <a:solidFill>
                            <a:srgbClr val="000000"/>
                          </a:solidFill>
                          <a:effectLst/>
                          <a:latin typeface="Aptos"/>
                        </a:rPr>
                        <a:t>All recipients must repay benefits received </a:t>
                      </a: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665572260"/>
                  </a:ext>
                </a:extLst>
              </a:tr>
            </a:tbl>
          </a:graphicData>
        </a:graphic>
      </p:graphicFrame>
    </p:spTree>
    <p:extLst>
      <p:ext uri="{BB962C8B-B14F-4D97-AF65-F5344CB8AC3E}">
        <p14:creationId xmlns:p14="http://schemas.microsoft.com/office/powerpoint/2010/main" val="2645702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C2B34-0836-4907-191F-9900D3FBD90D}"/>
            </a:ext>
          </a:extLst>
        </p:cNvPr>
        <p:cNvGrpSpPr/>
        <p:nvPr/>
      </p:nvGrpSpPr>
      <p:grpSpPr>
        <a:xfrm>
          <a:off x="0" y="0"/>
          <a:ext cx="0" cy="0"/>
          <a:chOff x="0" y="0"/>
          <a:chExt cx="0" cy="0"/>
        </a:xfrm>
      </p:grpSpPr>
      <p:grpSp>
        <p:nvGrpSpPr>
          <p:cNvPr id="12" name="Group 2">
            <a:extLst>
              <a:ext uri="{FF2B5EF4-FFF2-40B4-BE49-F238E27FC236}">
                <a16:creationId xmlns:a16="http://schemas.microsoft.com/office/drawing/2014/main" id="{DB876233-7F38-F513-23E3-F5B93FC6B448}"/>
              </a:ext>
            </a:extLst>
          </p:cNvPr>
          <p:cNvGrpSpPr/>
          <p:nvPr/>
        </p:nvGrpSpPr>
        <p:grpSpPr>
          <a:xfrm>
            <a:off x="6" y="220428"/>
            <a:ext cx="12191994" cy="1410068"/>
            <a:chOff x="0" y="0"/>
            <a:chExt cx="4816593" cy="693371"/>
          </a:xfrm>
        </p:grpSpPr>
        <p:sp>
          <p:nvSpPr>
            <p:cNvPr id="13" name="Freeform 3">
              <a:extLst>
                <a:ext uri="{FF2B5EF4-FFF2-40B4-BE49-F238E27FC236}">
                  <a16:creationId xmlns:a16="http://schemas.microsoft.com/office/drawing/2014/main" id="{95929AB4-80E9-F99F-E212-C9ED85FB8073}"/>
                </a:ext>
              </a:extLst>
            </p:cNvPr>
            <p:cNvSpPr/>
            <p:nvPr/>
          </p:nvSpPr>
          <p:spPr>
            <a:xfrm>
              <a:off x="0" y="0"/>
              <a:ext cx="4816592" cy="693371"/>
            </a:xfrm>
            <a:custGeom>
              <a:avLst/>
              <a:gdLst/>
              <a:ahLst/>
              <a:cxnLst/>
              <a:rect l="l" t="t" r="r" b="b"/>
              <a:pathLst>
                <a:path w="4816592" h="693371">
                  <a:moveTo>
                    <a:pt x="0" y="0"/>
                  </a:moveTo>
                  <a:lnTo>
                    <a:pt x="4816592" y="0"/>
                  </a:lnTo>
                  <a:lnTo>
                    <a:pt x="4816592" y="693371"/>
                  </a:lnTo>
                  <a:lnTo>
                    <a:pt x="0" y="693371"/>
                  </a:lnTo>
                  <a:close/>
                </a:path>
              </a:pathLst>
            </a:custGeom>
            <a:gradFill rotWithShape="1">
              <a:gsLst>
                <a:gs pos="0">
                  <a:srgbClr val="7BAED4">
                    <a:alpha val="100000"/>
                  </a:srgbClr>
                </a:gs>
                <a:gs pos="100000">
                  <a:srgbClr val="1459B6">
                    <a:alpha val="100000"/>
                  </a:srgbClr>
                </a:gs>
              </a:gsLst>
              <a:lin ang="5400000"/>
            </a:gradFill>
          </p:spPr>
          <p:txBody>
            <a:bodyPr/>
            <a:lstStyle/>
            <a:p>
              <a:endParaRPr lang="en-US"/>
            </a:p>
          </p:txBody>
        </p:sp>
        <p:sp>
          <p:nvSpPr>
            <p:cNvPr id="14" name="TextBox 4">
              <a:extLst>
                <a:ext uri="{FF2B5EF4-FFF2-40B4-BE49-F238E27FC236}">
                  <a16:creationId xmlns:a16="http://schemas.microsoft.com/office/drawing/2014/main" id="{923D0BCC-E7FB-0A0B-1721-45D6F28E249F}"/>
                </a:ext>
              </a:extLst>
            </p:cNvPr>
            <p:cNvSpPr txBox="1"/>
            <p:nvPr/>
          </p:nvSpPr>
          <p:spPr>
            <a:xfrm>
              <a:off x="0" y="-38100"/>
              <a:ext cx="4816593" cy="731471"/>
            </a:xfrm>
            <a:prstGeom prst="rect">
              <a:avLst/>
            </a:prstGeom>
          </p:spPr>
          <p:txBody>
            <a:bodyPr lIns="50800" tIns="50800" rIns="50800" bIns="50800" rtlCol="0" anchor="ctr"/>
            <a:lstStyle/>
            <a:p>
              <a:pPr algn="ctr">
                <a:lnSpc>
                  <a:spcPts val="2659"/>
                </a:lnSpc>
              </a:pPr>
              <a:endParaRPr/>
            </a:p>
          </p:txBody>
        </p:sp>
      </p:grpSp>
      <p:sp>
        <p:nvSpPr>
          <p:cNvPr id="2" name="Title 1">
            <a:extLst>
              <a:ext uri="{FF2B5EF4-FFF2-40B4-BE49-F238E27FC236}">
                <a16:creationId xmlns:a16="http://schemas.microsoft.com/office/drawing/2014/main" id="{FE79E23A-11F3-5914-E3AA-F851489CFBD9}"/>
              </a:ext>
            </a:extLst>
          </p:cNvPr>
          <p:cNvSpPr>
            <a:spLocks noGrp="1"/>
          </p:cNvSpPr>
          <p:nvPr>
            <p:ph type="title"/>
          </p:nvPr>
        </p:nvSpPr>
        <p:spPr>
          <a:xfrm>
            <a:off x="838198" y="284621"/>
            <a:ext cx="10515600" cy="846730"/>
          </a:xfrm>
        </p:spPr>
        <p:txBody>
          <a:bodyPr/>
          <a:lstStyle/>
          <a:p>
            <a:pPr>
              <a:lnSpc>
                <a:spcPct val="100000"/>
              </a:lnSpc>
            </a:pPr>
            <a:r>
              <a:rPr lang="en-US" b="1"/>
              <a:t>Contact Us</a:t>
            </a:r>
          </a:p>
        </p:txBody>
      </p:sp>
      <p:graphicFrame>
        <p:nvGraphicFramePr>
          <p:cNvPr id="15" name="Content Placeholder 14">
            <a:extLst>
              <a:ext uri="{FF2B5EF4-FFF2-40B4-BE49-F238E27FC236}">
                <a16:creationId xmlns:a16="http://schemas.microsoft.com/office/drawing/2014/main" id="{B50489F3-FB28-476E-24F0-EF4CD5208E25}"/>
              </a:ext>
            </a:extLst>
          </p:cNvPr>
          <p:cNvGraphicFramePr>
            <a:graphicFrameLocks noGrp="1"/>
          </p:cNvGraphicFramePr>
          <p:nvPr>
            <p:ph idx="1"/>
            <p:extLst>
              <p:ext uri="{D42A27DB-BD31-4B8C-83A1-F6EECF244321}">
                <p14:modId xmlns:p14="http://schemas.microsoft.com/office/powerpoint/2010/main" val="3690123939"/>
              </p:ext>
            </p:extLst>
          </p:nvPr>
        </p:nvGraphicFramePr>
        <p:xfrm>
          <a:off x="2346592" y="1825625"/>
          <a:ext cx="7733842" cy="3108960"/>
        </p:xfrm>
        <a:graphic>
          <a:graphicData uri="http://schemas.openxmlformats.org/drawingml/2006/table">
            <a:tbl>
              <a:tblPr firstRow="1" bandRow="1"/>
              <a:tblGrid>
                <a:gridCol w="1994054">
                  <a:extLst>
                    <a:ext uri="{9D8B030D-6E8A-4147-A177-3AD203B41FA5}">
                      <a16:colId xmlns:a16="http://schemas.microsoft.com/office/drawing/2014/main" val="2348661031"/>
                    </a:ext>
                  </a:extLst>
                </a:gridCol>
                <a:gridCol w="5739788">
                  <a:extLst>
                    <a:ext uri="{9D8B030D-6E8A-4147-A177-3AD203B41FA5}">
                      <a16:colId xmlns:a16="http://schemas.microsoft.com/office/drawing/2014/main" val="2169673695"/>
                    </a:ext>
                  </a:extLst>
                </a:gridCol>
              </a:tblGrid>
              <a:tr h="370840">
                <a:tc>
                  <a:txBody>
                    <a:bodyPr/>
                    <a:lstStyle/>
                    <a:p>
                      <a:pPr algn="l"/>
                      <a:r>
                        <a:rPr lang="en-US" sz="2800" b="1" u="none">
                          <a:solidFill>
                            <a:schemeClr val="tx1"/>
                          </a:solidFill>
                          <a:latin typeface="+mj-lt"/>
                        </a:rPr>
                        <a:t>Phone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r>
                        <a:rPr lang="en-US" sz="2000" b="1" u="none">
                          <a:solidFill>
                            <a:schemeClr val="tx1"/>
                          </a:solidFill>
                          <a:latin typeface="+mj-lt"/>
                        </a:rPr>
                        <a:t>888-750-2622</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34551137"/>
                  </a:ext>
                </a:extLst>
              </a:tr>
              <a:tr h="370840">
                <a:tc>
                  <a:txBody>
                    <a:bodyPr/>
                    <a:lstStyle/>
                    <a:p>
                      <a:pPr algn="l"/>
                      <a:r>
                        <a:rPr lang="en-US" sz="2800" b="1" u="none">
                          <a:solidFill>
                            <a:schemeClr val="tx1"/>
                          </a:solidFill>
                          <a:latin typeface="+mj-lt"/>
                        </a:rPr>
                        <a:t>Email</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r>
                        <a:rPr lang="en-US" sz="2000" b="1" u="none">
                          <a:solidFill>
                            <a:schemeClr val="tx1"/>
                          </a:solidFill>
                          <a:latin typeface="+mj-lt"/>
                          <a:hlinkClick r:id="rId3">
                            <a:extLst>
                              <a:ext uri="{A12FA001-AC4F-418D-AE19-62706E023703}">
                                <ahyp:hlinkClr xmlns:ahyp="http://schemas.microsoft.com/office/drawing/2018/hyperlinkcolor" val="tx"/>
                              </a:ext>
                            </a:extLst>
                          </a:hlinkClick>
                        </a:rPr>
                        <a:t>ssadvisor@amacfoundation.org</a:t>
                      </a:r>
                      <a:endParaRPr lang="en-US" sz="2000" b="1" u="none">
                        <a:solidFill>
                          <a:schemeClr val="tx1"/>
                        </a:solidFill>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80333721"/>
                  </a:ext>
                </a:extLst>
              </a:tr>
              <a:tr h="370840">
                <a:tc>
                  <a:txBody>
                    <a:bodyPr/>
                    <a:lstStyle/>
                    <a:p>
                      <a:pPr algn="l"/>
                      <a:r>
                        <a:rPr lang="en-US" sz="2800" b="1" u="none">
                          <a:solidFill>
                            <a:schemeClr val="tx1"/>
                          </a:solidFill>
                          <a:latin typeface="+mj-lt"/>
                        </a:rPr>
                        <a:t>Website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r>
                        <a:rPr lang="en-US" sz="2000" b="1" u="none">
                          <a:solidFill>
                            <a:schemeClr val="tx1"/>
                          </a:solidFill>
                          <a:latin typeface="+mj-lt"/>
                          <a:hlinkClick r:id="rId4">
                            <a:extLst>
                              <a:ext uri="{A12FA001-AC4F-418D-AE19-62706E023703}">
                                <ahyp:hlinkClr xmlns:ahyp="http://schemas.microsoft.com/office/drawing/2018/hyperlinkcolor" val="tx"/>
                              </a:ext>
                            </a:extLst>
                          </a:hlinkClick>
                        </a:rPr>
                        <a:t>www.amacfoundation.org</a:t>
                      </a:r>
                      <a:endParaRPr lang="en-US" sz="2000" b="1" u="none">
                        <a:solidFill>
                          <a:schemeClr val="tx1"/>
                        </a:solidFill>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80379752"/>
                  </a:ext>
                </a:extLst>
              </a:tr>
              <a:tr h="370840">
                <a:tc gridSpan="2">
                  <a:txBody>
                    <a:bodyPr/>
                    <a:lstStyle/>
                    <a:p>
                      <a:pPr algn="l"/>
                      <a:r>
                        <a:rPr lang="en-US" sz="2800" b="1" u="none">
                          <a:solidFill>
                            <a:schemeClr val="tx1"/>
                          </a:solidFill>
                          <a:latin typeface="+mj-lt"/>
                        </a:rPr>
                        <a:t>Additional Resources: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sz="2400" b="1"/>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94380820"/>
                  </a:ext>
                </a:extLst>
              </a:tr>
              <a:tr h="370840">
                <a:tc>
                  <a:txBody>
                    <a:bodyPr/>
                    <a:lstStyle/>
                    <a:p>
                      <a:pPr algn="l"/>
                      <a:endParaRPr lang="en-US" sz="2800" b="1" u="none">
                        <a:solidFill>
                          <a:schemeClr val="tx1"/>
                        </a:solidFill>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r>
                        <a:rPr lang="en-US" sz="2000" b="1" u="none">
                          <a:solidFill>
                            <a:schemeClr val="tx1"/>
                          </a:solidFill>
                          <a:latin typeface="+mj-lt"/>
                          <a:hlinkClick r:id="rId5">
                            <a:extLst>
                              <a:ext uri="{A12FA001-AC4F-418D-AE19-62706E023703}">
                                <ahyp:hlinkClr xmlns:ahyp="http://schemas.microsoft.com/office/drawing/2018/hyperlinkcolor" val="tx"/>
                              </a:ext>
                            </a:extLst>
                          </a:hlinkClick>
                        </a:rPr>
                        <a:t>www.socialsecurityreport.org</a:t>
                      </a:r>
                      <a:endParaRPr lang="en-US" sz="2000" b="1" u="none">
                        <a:solidFill>
                          <a:schemeClr val="tx1"/>
                        </a:solidFill>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29321355"/>
                  </a:ext>
                </a:extLst>
              </a:tr>
              <a:tr h="370840">
                <a:tc>
                  <a:txBody>
                    <a:bodyPr/>
                    <a:lstStyle/>
                    <a:p>
                      <a:pPr algn="l"/>
                      <a:endParaRPr lang="en-US" sz="2800" b="1" u="none">
                        <a:solidFill>
                          <a:schemeClr val="tx1"/>
                        </a:solidFill>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u="none">
                          <a:solidFill>
                            <a:schemeClr val="tx1"/>
                          </a:solidFill>
                          <a:latin typeface="+mj-lt"/>
                          <a:hlinkClick r:id="rId6">
                            <a:extLst>
                              <a:ext uri="{A12FA001-AC4F-418D-AE19-62706E023703}">
                                <ahyp:hlinkClr xmlns:ahyp="http://schemas.microsoft.com/office/drawing/2018/hyperlinkcolor" val="tx"/>
                              </a:ext>
                            </a:extLst>
                          </a:hlinkClick>
                        </a:rPr>
                        <a:t>www.medicarereport.org</a:t>
                      </a:r>
                      <a:endParaRPr lang="en-US" sz="2000" b="1" u="none">
                        <a:solidFill>
                          <a:schemeClr val="tx1"/>
                        </a:solidFill>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11491162"/>
                  </a:ext>
                </a:extLst>
              </a:tr>
            </a:tbl>
          </a:graphicData>
        </a:graphic>
      </p:graphicFrame>
      <p:grpSp>
        <p:nvGrpSpPr>
          <p:cNvPr id="4" name="Group 8">
            <a:extLst>
              <a:ext uri="{FF2B5EF4-FFF2-40B4-BE49-F238E27FC236}">
                <a16:creationId xmlns:a16="http://schemas.microsoft.com/office/drawing/2014/main" id="{BCB2F425-BF4E-45C0-035A-F5A5D8432170}"/>
              </a:ext>
            </a:extLst>
          </p:cNvPr>
          <p:cNvGrpSpPr/>
          <p:nvPr/>
        </p:nvGrpSpPr>
        <p:grpSpPr>
          <a:xfrm>
            <a:off x="0" y="6261928"/>
            <a:ext cx="12192000" cy="497171"/>
            <a:chOff x="0" y="0"/>
            <a:chExt cx="4816593" cy="234665"/>
          </a:xfrm>
        </p:grpSpPr>
        <p:sp>
          <p:nvSpPr>
            <p:cNvPr id="5" name="Freeform 9">
              <a:extLst>
                <a:ext uri="{FF2B5EF4-FFF2-40B4-BE49-F238E27FC236}">
                  <a16:creationId xmlns:a16="http://schemas.microsoft.com/office/drawing/2014/main" id="{7A80FBB0-212D-4DBB-4C19-3D6E226A9E9A}"/>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6" name="TextBox 10">
              <a:extLst>
                <a:ext uri="{FF2B5EF4-FFF2-40B4-BE49-F238E27FC236}">
                  <a16:creationId xmlns:a16="http://schemas.microsoft.com/office/drawing/2014/main" id="{A3209477-04B2-5571-EFEA-BC13E4CBE7F1}"/>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1" name="Title 1">
            <a:extLst>
              <a:ext uri="{FF2B5EF4-FFF2-40B4-BE49-F238E27FC236}">
                <a16:creationId xmlns:a16="http://schemas.microsoft.com/office/drawing/2014/main" id="{A73F8CEA-C400-BD94-1D90-FC0775984BD6}"/>
              </a:ext>
            </a:extLst>
          </p:cNvPr>
          <p:cNvSpPr txBox="1">
            <a:spLocks/>
          </p:cNvSpPr>
          <p:nvPr/>
        </p:nvSpPr>
        <p:spPr>
          <a:xfrm>
            <a:off x="838198" y="903115"/>
            <a:ext cx="10515600" cy="7273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a:t>Need to Speak to a Social Security Advisor?</a:t>
            </a:r>
          </a:p>
        </p:txBody>
      </p:sp>
      <p:sp>
        <p:nvSpPr>
          <p:cNvPr id="16" name="TextBox 15">
            <a:extLst>
              <a:ext uri="{FF2B5EF4-FFF2-40B4-BE49-F238E27FC236}">
                <a16:creationId xmlns:a16="http://schemas.microsoft.com/office/drawing/2014/main" id="{7217FD6B-C5BE-3363-7A74-3854E86E7A52}"/>
              </a:ext>
            </a:extLst>
          </p:cNvPr>
          <p:cNvSpPr txBox="1"/>
          <p:nvPr/>
        </p:nvSpPr>
        <p:spPr>
          <a:xfrm>
            <a:off x="543497" y="5129714"/>
            <a:ext cx="11105002" cy="954107"/>
          </a:xfrm>
          <a:prstGeom prst="rect">
            <a:avLst/>
          </a:prstGeom>
          <a:noFill/>
        </p:spPr>
        <p:txBody>
          <a:bodyPr wrap="square" rtlCol="0">
            <a:spAutoFit/>
          </a:bodyPr>
          <a:lstStyle/>
          <a:p>
            <a:r>
              <a:rPr lang="en-US" sz="1400" b="0" i="0">
                <a:effectLst/>
              </a:rPr>
              <a:t>Disclaimer: This webinar is intended for information purposes only and does not represent legal or financial guidance. It presents the opinions and interpretations of the AMAC Foundation’s staff, trained and accredited by the National Social Security Association (NSSA). NSSA and the AMAC Foundation and its staff are not affiliated with or endorsed by the Social Security Administration or any other governmental entity. To submit a question, visit our website (</a:t>
            </a:r>
            <a:r>
              <a:rPr lang="en-US" sz="1400" b="0" i="0">
                <a:effectLst/>
                <a:hlinkClick r:id="rId7">
                  <a:extLst>
                    <a:ext uri="{A12FA001-AC4F-418D-AE19-62706E023703}">
                      <ahyp:hlinkClr xmlns:ahyp="http://schemas.microsoft.com/office/drawing/2018/hyperlinkcolor" val="tx"/>
                    </a:ext>
                  </a:extLst>
                </a:hlinkClick>
              </a:rPr>
              <a:t>amacfoundation.org/programs/social-security-advisory</a:t>
            </a:r>
            <a:r>
              <a:rPr lang="en-US" sz="1400" b="0" i="0">
                <a:effectLst/>
              </a:rPr>
              <a:t>) or email us at </a:t>
            </a:r>
            <a:r>
              <a:rPr lang="en-US" sz="1400" b="0" i="0">
                <a:effectLst/>
                <a:hlinkClick r:id="rId3">
                  <a:extLst>
                    <a:ext uri="{A12FA001-AC4F-418D-AE19-62706E023703}">
                      <ahyp:hlinkClr xmlns:ahyp="http://schemas.microsoft.com/office/drawing/2018/hyperlinkcolor" val="tx"/>
                    </a:ext>
                  </a:extLst>
                </a:hlinkClick>
              </a:rPr>
              <a:t>ssadvisor@amacfoundation.org</a:t>
            </a:r>
            <a:r>
              <a:rPr lang="en-US" sz="1400" b="0" i="0">
                <a:effectLst/>
              </a:rPr>
              <a:t>.</a:t>
            </a:r>
            <a:endParaRPr lang="en-US" sz="1400"/>
          </a:p>
        </p:txBody>
      </p:sp>
    </p:spTree>
    <p:extLst>
      <p:ext uri="{BB962C8B-B14F-4D97-AF65-F5344CB8AC3E}">
        <p14:creationId xmlns:p14="http://schemas.microsoft.com/office/powerpoint/2010/main" val="1766217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7C65-C9EA-DADF-7AEC-C7B06415F65A}"/>
            </a:ext>
          </a:extLst>
        </p:cNvPr>
        <p:cNvGrpSpPr/>
        <p:nvPr/>
      </p:nvGrpSpPr>
      <p:grpSpPr>
        <a:xfrm>
          <a:off x="0" y="0"/>
          <a:ext cx="0" cy="0"/>
          <a:chOff x="0" y="0"/>
          <a:chExt cx="0" cy="0"/>
        </a:xfrm>
      </p:grpSpPr>
      <p:pic>
        <p:nvPicPr>
          <p:cNvPr id="5" name="Picture 4" descr="A black background with blue text&#10;&#10;AI-generated content may be incorrect.">
            <a:extLst>
              <a:ext uri="{FF2B5EF4-FFF2-40B4-BE49-F238E27FC236}">
                <a16:creationId xmlns:a16="http://schemas.microsoft.com/office/drawing/2014/main" id="{006E237E-8DE2-FD47-6E45-15B32B61790B}"/>
              </a:ext>
            </a:extLst>
          </p:cNvPr>
          <p:cNvPicPr>
            <a:picLocks noChangeAspect="1"/>
          </p:cNvPicPr>
          <p:nvPr/>
        </p:nvPicPr>
        <p:blipFill>
          <a:blip r:embed="rId2"/>
          <a:stretch>
            <a:fillRect/>
          </a:stretch>
        </p:blipFill>
        <p:spPr>
          <a:xfrm>
            <a:off x="705816" y="596072"/>
            <a:ext cx="5661715" cy="1982856"/>
          </a:xfrm>
          <a:prstGeom prst="rect">
            <a:avLst/>
          </a:prstGeom>
        </p:spPr>
      </p:pic>
      <p:grpSp>
        <p:nvGrpSpPr>
          <p:cNvPr id="2" name="Group 2">
            <a:extLst>
              <a:ext uri="{FF2B5EF4-FFF2-40B4-BE49-F238E27FC236}">
                <a16:creationId xmlns:a16="http://schemas.microsoft.com/office/drawing/2014/main" id="{EBF184FF-1961-D21D-36FA-8932DFC36489}"/>
              </a:ext>
            </a:extLst>
          </p:cNvPr>
          <p:cNvGrpSpPr/>
          <p:nvPr/>
        </p:nvGrpSpPr>
        <p:grpSpPr>
          <a:xfrm>
            <a:off x="0" y="3612539"/>
            <a:ext cx="12191994" cy="1982856"/>
            <a:chOff x="0" y="0"/>
            <a:chExt cx="4816593" cy="693371"/>
          </a:xfrm>
        </p:grpSpPr>
        <p:sp>
          <p:nvSpPr>
            <p:cNvPr id="3" name="Freeform 3">
              <a:extLst>
                <a:ext uri="{FF2B5EF4-FFF2-40B4-BE49-F238E27FC236}">
                  <a16:creationId xmlns:a16="http://schemas.microsoft.com/office/drawing/2014/main" id="{A334A142-C65E-8244-E3A2-1C4BEA0FCEC3}"/>
                </a:ext>
              </a:extLst>
            </p:cNvPr>
            <p:cNvSpPr/>
            <p:nvPr/>
          </p:nvSpPr>
          <p:spPr>
            <a:xfrm>
              <a:off x="0" y="0"/>
              <a:ext cx="4816592" cy="693371"/>
            </a:xfrm>
            <a:custGeom>
              <a:avLst/>
              <a:gdLst/>
              <a:ahLst/>
              <a:cxnLst/>
              <a:rect l="l" t="t" r="r" b="b"/>
              <a:pathLst>
                <a:path w="4816592" h="693371">
                  <a:moveTo>
                    <a:pt x="0" y="0"/>
                  </a:moveTo>
                  <a:lnTo>
                    <a:pt x="4816592" y="0"/>
                  </a:lnTo>
                  <a:lnTo>
                    <a:pt x="4816592" y="693371"/>
                  </a:lnTo>
                  <a:lnTo>
                    <a:pt x="0" y="693371"/>
                  </a:lnTo>
                  <a:close/>
                </a:path>
              </a:pathLst>
            </a:custGeom>
            <a:gradFill rotWithShape="1">
              <a:gsLst>
                <a:gs pos="0">
                  <a:srgbClr val="7BAED4">
                    <a:alpha val="100000"/>
                  </a:srgbClr>
                </a:gs>
                <a:gs pos="100000">
                  <a:srgbClr val="1459B6">
                    <a:alpha val="100000"/>
                  </a:srgbClr>
                </a:gs>
              </a:gsLst>
              <a:lin ang="5400000"/>
            </a:gradFill>
          </p:spPr>
          <p:txBody>
            <a:bodyPr/>
            <a:lstStyle/>
            <a:p>
              <a:endParaRPr lang="en-US"/>
            </a:p>
          </p:txBody>
        </p:sp>
        <p:sp>
          <p:nvSpPr>
            <p:cNvPr id="8" name="TextBox 4">
              <a:extLst>
                <a:ext uri="{FF2B5EF4-FFF2-40B4-BE49-F238E27FC236}">
                  <a16:creationId xmlns:a16="http://schemas.microsoft.com/office/drawing/2014/main" id="{6D9C3E95-D0C2-60CB-29AC-E26A113F753F}"/>
                </a:ext>
              </a:extLst>
            </p:cNvPr>
            <p:cNvSpPr txBox="1"/>
            <p:nvPr/>
          </p:nvSpPr>
          <p:spPr>
            <a:xfrm>
              <a:off x="0" y="-38100"/>
              <a:ext cx="4816593" cy="731471"/>
            </a:xfrm>
            <a:prstGeom prst="rect">
              <a:avLst/>
            </a:prstGeom>
          </p:spPr>
          <p:txBody>
            <a:bodyPr lIns="50800" tIns="50800" rIns="50800" bIns="50800" rtlCol="0" anchor="ctr"/>
            <a:lstStyle/>
            <a:p>
              <a:pPr algn="ctr">
                <a:lnSpc>
                  <a:spcPts val="2659"/>
                </a:lnSpc>
              </a:pPr>
              <a:endParaRPr/>
            </a:p>
          </p:txBody>
        </p:sp>
      </p:grpSp>
      <p:grpSp>
        <p:nvGrpSpPr>
          <p:cNvPr id="9" name="Group 5">
            <a:extLst>
              <a:ext uri="{FF2B5EF4-FFF2-40B4-BE49-F238E27FC236}">
                <a16:creationId xmlns:a16="http://schemas.microsoft.com/office/drawing/2014/main" id="{77B33873-D471-46BF-56FC-7F9EC4CF32F2}"/>
              </a:ext>
            </a:extLst>
          </p:cNvPr>
          <p:cNvGrpSpPr/>
          <p:nvPr/>
        </p:nvGrpSpPr>
        <p:grpSpPr>
          <a:xfrm>
            <a:off x="0" y="5722171"/>
            <a:ext cx="12191997" cy="112386"/>
            <a:chOff x="0" y="0"/>
            <a:chExt cx="4816593" cy="48950"/>
          </a:xfrm>
        </p:grpSpPr>
        <p:sp>
          <p:nvSpPr>
            <p:cNvPr id="10" name="Freeform 6">
              <a:extLst>
                <a:ext uri="{FF2B5EF4-FFF2-40B4-BE49-F238E27FC236}">
                  <a16:creationId xmlns:a16="http://schemas.microsoft.com/office/drawing/2014/main" id="{3192C429-5B86-9A7E-3BFA-F20DD7D94BC8}"/>
                </a:ext>
              </a:extLst>
            </p:cNvPr>
            <p:cNvSpPr/>
            <p:nvPr/>
          </p:nvSpPr>
          <p:spPr>
            <a:xfrm>
              <a:off x="0" y="0"/>
              <a:ext cx="4816592" cy="48950"/>
            </a:xfrm>
            <a:custGeom>
              <a:avLst/>
              <a:gdLst/>
              <a:ahLst/>
              <a:cxnLst/>
              <a:rect l="l" t="t" r="r" b="b"/>
              <a:pathLst>
                <a:path w="4816592" h="48950">
                  <a:moveTo>
                    <a:pt x="0" y="0"/>
                  </a:moveTo>
                  <a:lnTo>
                    <a:pt x="4816592" y="0"/>
                  </a:lnTo>
                  <a:lnTo>
                    <a:pt x="4816592" y="48950"/>
                  </a:lnTo>
                  <a:lnTo>
                    <a:pt x="0" y="48950"/>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11" name="TextBox 7">
              <a:extLst>
                <a:ext uri="{FF2B5EF4-FFF2-40B4-BE49-F238E27FC236}">
                  <a16:creationId xmlns:a16="http://schemas.microsoft.com/office/drawing/2014/main" id="{D51E96BD-BD35-BB74-46DF-AF70AEDE8497}"/>
                </a:ext>
              </a:extLst>
            </p:cNvPr>
            <p:cNvSpPr txBox="1"/>
            <p:nvPr/>
          </p:nvSpPr>
          <p:spPr>
            <a:xfrm>
              <a:off x="0" y="-38100"/>
              <a:ext cx="4816593" cy="870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2" name="Group 8">
            <a:extLst>
              <a:ext uri="{FF2B5EF4-FFF2-40B4-BE49-F238E27FC236}">
                <a16:creationId xmlns:a16="http://schemas.microsoft.com/office/drawing/2014/main" id="{BA31E5A3-6838-F202-6276-D6AC09649CB4}"/>
              </a:ext>
            </a:extLst>
          </p:cNvPr>
          <p:cNvGrpSpPr/>
          <p:nvPr/>
        </p:nvGrpSpPr>
        <p:grpSpPr>
          <a:xfrm>
            <a:off x="0" y="6261928"/>
            <a:ext cx="12192000" cy="497171"/>
            <a:chOff x="0" y="0"/>
            <a:chExt cx="4816593" cy="234665"/>
          </a:xfrm>
        </p:grpSpPr>
        <p:sp>
          <p:nvSpPr>
            <p:cNvPr id="13" name="Freeform 9">
              <a:extLst>
                <a:ext uri="{FF2B5EF4-FFF2-40B4-BE49-F238E27FC236}">
                  <a16:creationId xmlns:a16="http://schemas.microsoft.com/office/drawing/2014/main" id="{0F468FF4-9716-A27A-BBAA-C826798DBF9B}"/>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14" name="TextBox 10">
              <a:extLst>
                <a:ext uri="{FF2B5EF4-FFF2-40B4-BE49-F238E27FC236}">
                  <a16:creationId xmlns:a16="http://schemas.microsoft.com/office/drawing/2014/main" id="{13BFEEA8-4EAB-0B68-46BF-0A679C789A9E}"/>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5" name="TextBox 3">
            <a:extLst>
              <a:ext uri="{FF2B5EF4-FFF2-40B4-BE49-F238E27FC236}">
                <a16:creationId xmlns:a16="http://schemas.microsoft.com/office/drawing/2014/main" id="{ADA8900B-1844-FA98-E803-6CCF9BCB38C7}"/>
              </a:ext>
            </a:extLst>
          </p:cNvPr>
          <p:cNvSpPr txBox="1"/>
          <p:nvPr/>
        </p:nvSpPr>
        <p:spPr>
          <a:xfrm>
            <a:off x="273580" y="4195546"/>
            <a:ext cx="11644830" cy="707886"/>
          </a:xfrm>
          <a:prstGeom prst="rect">
            <a:avLst/>
          </a:prstGeom>
        </p:spPr>
        <p:txBody>
          <a:bodyPr wrap="square" lIns="0" tIns="0" rIns="0" bIns="0" rtlCol="0" anchor="t">
            <a:spAutoFit/>
          </a:bodyPr>
          <a:lstStyle/>
          <a:p>
            <a:pPr algn="ctr"/>
            <a:r>
              <a:rPr lang="en-US" sz="4600">
                <a:solidFill>
                  <a:schemeClr val="bg1"/>
                </a:solidFill>
                <a:ea typeface="Nourd"/>
                <a:cs typeface="Nourd"/>
                <a:sym typeface="Nourd"/>
              </a:rPr>
              <a:t>Thank you for joining us!</a:t>
            </a:r>
          </a:p>
        </p:txBody>
      </p:sp>
      <p:sp>
        <p:nvSpPr>
          <p:cNvPr id="16" name="TextBox 2">
            <a:extLst>
              <a:ext uri="{FF2B5EF4-FFF2-40B4-BE49-F238E27FC236}">
                <a16:creationId xmlns:a16="http://schemas.microsoft.com/office/drawing/2014/main" id="{1C71E9E1-2D8C-BB7E-0FEE-E514B0CE14AA}"/>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ea typeface="Nourd"/>
                <a:cs typeface="Nourd"/>
                <a:sym typeface="Nourd"/>
              </a:rPr>
              <a:t>AMACFOUNDATION.ORG |  888.750.2622  |  SSADVISOR@AMACFOUNDATION.ORG</a:t>
            </a:r>
          </a:p>
        </p:txBody>
      </p:sp>
    </p:spTree>
    <p:extLst>
      <p:ext uri="{BB962C8B-B14F-4D97-AF65-F5344CB8AC3E}">
        <p14:creationId xmlns:p14="http://schemas.microsoft.com/office/powerpoint/2010/main" val="227720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0D934-4A43-8311-4D5F-7195803D8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A2F78-021E-F80C-191E-69128B4A7339}"/>
              </a:ext>
            </a:extLst>
          </p:cNvPr>
          <p:cNvSpPr>
            <a:spLocks noGrp="1"/>
          </p:cNvSpPr>
          <p:nvPr>
            <p:ph type="title"/>
          </p:nvPr>
        </p:nvSpPr>
        <p:spPr>
          <a:xfrm>
            <a:off x="5482" y="1564342"/>
            <a:ext cx="5392757" cy="1984445"/>
          </a:xfrm>
        </p:spPr>
        <p:txBody>
          <a:bodyPr>
            <a:normAutofit fontScale="90000"/>
          </a:bodyPr>
          <a:lstStyle/>
          <a:p>
            <a:r>
              <a:rPr lang="en-US" sz="4000">
                <a:solidFill>
                  <a:srgbClr val="00529B"/>
                </a:solidFill>
                <a:ea typeface="+mj-lt"/>
                <a:cs typeface="+mj-lt"/>
              </a:rPr>
              <a:t>1. What is my Social Security Full Retirement Age (FRA) and why</a:t>
            </a:r>
            <a:endParaRPr lang="en-US" sz="2800">
              <a:solidFill>
                <a:srgbClr val="00529B"/>
              </a:solidFill>
              <a:ea typeface="+mj-lt"/>
              <a:cs typeface="+mj-lt"/>
            </a:endParaRPr>
          </a:p>
          <a:p>
            <a:r>
              <a:rPr lang="en-US" sz="4000">
                <a:solidFill>
                  <a:srgbClr val="00529B"/>
                </a:solidFill>
                <a:ea typeface="+mj-lt"/>
                <a:cs typeface="+mj-lt"/>
              </a:rPr>
              <a:t>is that important to know?</a:t>
            </a:r>
            <a:endParaRPr lang="en-US">
              <a:ea typeface="+mj-lt"/>
              <a:cs typeface="+mj-lt"/>
            </a:endParaRPr>
          </a:p>
        </p:txBody>
      </p:sp>
      <p:grpSp>
        <p:nvGrpSpPr>
          <p:cNvPr id="7" name="Group 8">
            <a:extLst>
              <a:ext uri="{FF2B5EF4-FFF2-40B4-BE49-F238E27FC236}">
                <a16:creationId xmlns:a16="http://schemas.microsoft.com/office/drawing/2014/main" id="{3594D734-2BEA-4B43-F9A1-6E5288F016CC}"/>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A2C1A6B4-47D3-4222-D735-B222EBDD288F}"/>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CDAE6486-21E9-44AF-D7B0-3D16FFCAEA0F}"/>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BC9DF786-9141-2641-757A-60F9222F852F}"/>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pic>
        <p:nvPicPr>
          <p:cNvPr id="11" name="Picture 10">
            <a:extLst>
              <a:ext uri="{FF2B5EF4-FFF2-40B4-BE49-F238E27FC236}">
                <a16:creationId xmlns:a16="http://schemas.microsoft.com/office/drawing/2014/main" id="{2DD7E2D3-5F4C-49DA-188E-4C7E40A31822}"/>
              </a:ext>
            </a:extLst>
          </p:cNvPr>
          <p:cNvPicPr>
            <a:picLocks noChangeAspect="1"/>
          </p:cNvPicPr>
          <p:nvPr/>
        </p:nvPicPr>
        <p:blipFill>
          <a:blip r:embed="rId3"/>
          <a:stretch>
            <a:fillRect/>
          </a:stretch>
        </p:blipFill>
        <p:spPr>
          <a:xfrm>
            <a:off x="5408163" y="567770"/>
            <a:ext cx="6767312" cy="5572383"/>
          </a:xfrm>
          <a:prstGeom prst="rect">
            <a:avLst/>
          </a:prstGeom>
        </p:spPr>
      </p:pic>
    </p:spTree>
    <p:extLst>
      <p:ext uri="{BB962C8B-B14F-4D97-AF65-F5344CB8AC3E}">
        <p14:creationId xmlns:p14="http://schemas.microsoft.com/office/powerpoint/2010/main" val="3086031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C21CF-701D-D587-9624-100131BED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0D68E-F996-8DB6-6B98-372EDEACCAE3}"/>
              </a:ext>
            </a:extLst>
          </p:cNvPr>
          <p:cNvSpPr>
            <a:spLocks noGrp="1"/>
          </p:cNvSpPr>
          <p:nvPr>
            <p:ph type="title"/>
          </p:nvPr>
        </p:nvSpPr>
        <p:spPr/>
        <p:txBody>
          <a:bodyPr>
            <a:noAutofit/>
          </a:bodyPr>
          <a:lstStyle/>
          <a:p>
            <a:pPr algn="ctr"/>
            <a:r>
              <a:rPr lang="en-US" sz="3600" b="1">
                <a:solidFill>
                  <a:srgbClr val="00529B"/>
                </a:solidFill>
                <a:latin typeface="Aptos"/>
              </a:rPr>
              <a:t>2. How many quarters of covered FICA earnings do I need to be eligible for Social Security retirement benefits?</a:t>
            </a:r>
            <a:endParaRPr lang="en-US" sz="3600">
              <a:solidFill>
                <a:srgbClr val="00529B"/>
              </a:solidFill>
              <a:latin typeface="Aptos"/>
            </a:endParaRPr>
          </a:p>
        </p:txBody>
      </p:sp>
      <p:graphicFrame>
        <p:nvGraphicFramePr>
          <p:cNvPr id="12" name="Content Placeholder 2">
            <a:extLst>
              <a:ext uri="{FF2B5EF4-FFF2-40B4-BE49-F238E27FC236}">
                <a16:creationId xmlns:a16="http://schemas.microsoft.com/office/drawing/2014/main" id="{0D6F0A97-B9CB-49D6-6995-96701E6E2898}"/>
              </a:ext>
            </a:extLst>
          </p:cNvPr>
          <p:cNvGraphicFramePr>
            <a:graphicFrameLocks noGrp="1"/>
          </p:cNvGraphicFramePr>
          <p:nvPr>
            <p:ph idx="1"/>
            <p:extLst>
              <p:ext uri="{D42A27DB-BD31-4B8C-83A1-F6EECF244321}">
                <p14:modId xmlns:p14="http://schemas.microsoft.com/office/powerpoint/2010/main" val="72811848"/>
              </p:ext>
            </p:extLst>
          </p:nvPr>
        </p:nvGraphicFramePr>
        <p:xfrm>
          <a:off x="838200" y="2167972"/>
          <a:ext cx="10515600" cy="4075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8">
            <a:extLst>
              <a:ext uri="{FF2B5EF4-FFF2-40B4-BE49-F238E27FC236}">
                <a16:creationId xmlns:a16="http://schemas.microsoft.com/office/drawing/2014/main" id="{78879696-0DFC-6D4B-73E2-78CF5AC0032C}"/>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D670ABEB-8198-FF30-8361-C88C6C303655}"/>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8BA75977-48CE-B898-D4B9-20CE55B32046}"/>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A2097F41-55EE-C9AD-F23E-A769B27B577F}"/>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spTree>
    <p:extLst>
      <p:ext uri="{BB962C8B-B14F-4D97-AF65-F5344CB8AC3E}">
        <p14:creationId xmlns:p14="http://schemas.microsoft.com/office/powerpoint/2010/main" val="278652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B8D7B-CF0E-3612-3004-77A02F5D5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BC90D-E0EE-228A-0281-34DFF75D1016}"/>
              </a:ext>
            </a:extLst>
          </p:cNvPr>
          <p:cNvSpPr>
            <a:spLocks noGrp="1"/>
          </p:cNvSpPr>
          <p:nvPr>
            <p:ph type="title"/>
          </p:nvPr>
        </p:nvSpPr>
        <p:spPr/>
        <p:txBody>
          <a:bodyPr>
            <a:normAutofit/>
          </a:bodyPr>
          <a:lstStyle/>
          <a:p>
            <a:r>
              <a:rPr lang="en-US" sz="4000" b="1">
                <a:latin typeface="Aptos"/>
              </a:rPr>
              <a:t>3. How Is My Benefit Calculated?</a:t>
            </a:r>
          </a:p>
        </p:txBody>
      </p:sp>
      <p:grpSp>
        <p:nvGrpSpPr>
          <p:cNvPr id="7" name="Group 8">
            <a:extLst>
              <a:ext uri="{FF2B5EF4-FFF2-40B4-BE49-F238E27FC236}">
                <a16:creationId xmlns:a16="http://schemas.microsoft.com/office/drawing/2014/main" id="{BE73A58B-D08E-FC71-FA25-28B808420731}"/>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ED5A3927-9D9B-C19F-F90D-2F1DF7317AA8}"/>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9D93DDB0-ADB8-F51E-DCC6-57BDB9B3B7D9}"/>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A6FFD798-10E6-BB7F-1866-100C9A015AE7}"/>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pic>
        <p:nvPicPr>
          <p:cNvPr id="5" name="Picture 4" descr="Piggy bank illustration">
            <a:extLst>
              <a:ext uri="{FF2B5EF4-FFF2-40B4-BE49-F238E27FC236}">
                <a16:creationId xmlns:a16="http://schemas.microsoft.com/office/drawing/2014/main" id="{F40C874F-AF28-B1DC-657C-B4B0652D7F20}"/>
              </a:ext>
            </a:extLst>
          </p:cNvPr>
          <p:cNvPicPr>
            <a:picLocks noChangeAspect="1"/>
          </p:cNvPicPr>
          <p:nvPr/>
        </p:nvPicPr>
        <p:blipFill>
          <a:blip r:embed="rId3"/>
          <a:stretch/>
        </p:blipFill>
        <p:spPr>
          <a:xfrm>
            <a:off x="1948369" y="3261162"/>
            <a:ext cx="1369169" cy="912077"/>
          </a:xfrm>
          <a:prstGeom prst="rect">
            <a:avLst/>
          </a:prstGeom>
        </p:spPr>
      </p:pic>
      <p:pic>
        <p:nvPicPr>
          <p:cNvPr id="6" name="Picture 5" descr="Pile of American dollar banknotes">
            <a:extLst>
              <a:ext uri="{FF2B5EF4-FFF2-40B4-BE49-F238E27FC236}">
                <a16:creationId xmlns:a16="http://schemas.microsoft.com/office/drawing/2014/main" id="{DE9B6A54-3F3A-2DA0-B957-A0D4DFD5DBDC}"/>
              </a:ext>
            </a:extLst>
          </p:cNvPr>
          <p:cNvPicPr>
            <a:picLocks noChangeAspect="1"/>
          </p:cNvPicPr>
          <p:nvPr/>
        </p:nvPicPr>
        <p:blipFill>
          <a:blip r:embed="rId4"/>
          <a:stretch/>
        </p:blipFill>
        <p:spPr>
          <a:xfrm>
            <a:off x="1948369" y="2049462"/>
            <a:ext cx="1368747" cy="1019976"/>
          </a:xfrm>
          <a:prstGeom prst="rect">
            <a:avLst/>
          </a:prstGeom>
        </p:spPr>
      </p:pic>
      <p:pic>
        <p:nvPicPr>
          <p:cNvPr id="11" name="Picture 10" descr="Close up of checklist">
            <a:extLst>
              <a:ext uri="{FF2B5EF4-FFF2-40B4-BE49-F238E27FC236}">
                <a16:creationId xmlns:a16="http://schemas.microsoft.com/office/drawing/2014/main" id="{CDA21E3B-D3BE-9E3F-40D0-03A45ED95FD8}"/>
              </a:ext>
            </a:extLst>
          </p:cNvPr>
          <p:cNvPicPr>
            <a:picLocks noChangeAspect="1"/>
          </p:cNvPicPr>
          <p:nvPr/>
        </p:nvPicPr>
        <p:blipFill>
          <a:blip r:embed="rId5"/>
          <a:stretch>
            <a:fillRect/>
          </a:stretch>
        </p:blipFill>
        <p:spPr>
          <a:xfrm>
            <a:off x="1936463" y="4306174"/>
            <a:ext cx="1368468" cy="924104"/>
          </a:xfrm>
          <a:prstGeom prst="rect">
            <a:avLst/>
          </a:prstGeom>
        </p:spPr>
      </p:pic>
      <p:sp>
        <p:nvSpPr>
          <p:cNvPr id="13" name="TextBox 14">
            <a:extLst>
              <a:ext uri="{FF2B5EF4-FFF2-40B4-BE49-F238E27FC236}">
                <a16:creationId xmlns:a16="http://schemas.microsoft.com/office/drawing/2014/main" id="{FD4D65B2-A0C0-6780-14D4-A36ACF90116F}"/>
              </a:ext>
            </a:extLst>
          </p:cNvPr>
          <p:cNvSpPr txBox="1"/>
          <p:nvPr/>
        </p:nvSpPr>
        <p:spPr>
          <a:xfrm>
            <a:off x="3628641" y="2300717"/>
            <a:ext cx="4065537" cy="443198"/>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95000"/>
              </a:lnSpc>
            </a:pPr>
            <a:r>
              <a:rPr lang="en-US"/>
              <a:t>IRS reports earnings to SSA</a:t>
            </a:r>
          </a:p>
        </p:txBody>
      </p:sp>
      <p:sp>
        <p:nvSpPr>
          <p:cNvPr id="14" name="TextBox 15">
            <a:extLst>
              <a:ext uri="{FF2B5EF4-FFF2-40B4-BE49-F238E27FC236}">
                <a16:creationId xmlns:a16="http://schemas.microsoft.com/office/drawing/2014/main" id="{CEAF09D0-2979-45FF-5491-A682D2BA0B1A}"/>
              </a:ext>
            </a:extLst>
          </p:cNvPr>
          <p:cNvSpPr txBox="1"/>
          <p:nvPr/>
        </p:nvSpPr>
        <p:spPr>
          <a:xfrm>
            <a:off x="3628544" y="3473699"/>
            <a:ext cx="6709594" cy="443198"/>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95000"/>
              </a:lnSpc>
            </a:pPr>
            <a:r>
              <a:rPr lang="en-US"/>
              <a:t>Annual earnings adjusted for inflation until age 60</a:t>
            </a:r>
          </a:p>
        </p:txBody>
      </p:sp>
      <p:sp>
        <p:nvSpPr>
          <p:cNvPr id="15" name="TextBox 16">
            <a:extLst>
              <a:ext uri="{FF2B5EF4-FFF2-40B4-BE49-F238E27FC236}">
                <a16:creationId xmlns:a16="http://schemas.microsoft.com/office/drawing/2014/main" id="{FDB68C42-56B1-987A-FE07-E518EF0113D8}"/>
              </a:ext>
            </a:extLst>
          </p:cNvPr>
          <p:cNvSpPr txBox="1"/>
          <p:nvPr/>
        </p:nvSpPr>
        <p:spPr>
          <a:xfrm>
            <a:off x="3628488" y="4546235"/>
            <a:ext cx="7214889" cy="4431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95000"/>
              </a:lnSpc>
            </a:pPr>
            <a:r>
              <a:rPr lang="en-US"/>
              <a:t>35 highest earning years contribute to calculation</a:t>
            </a:r>
          </a:p>
        </p:txBody>
      </p:sp>
    </p:spTree>
    <p:extLst>
      <p:ext uri="{BB962C8B-B14F-4D97-AF65-F5344CB8AC3E}">
        <p14:creationId xmlns:p14="http://schemas.microsoft.com/office/powerpoint/2010/main" val="2950244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95128-7529-476B-D71B-6CE7BA86A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2EBCB-0423-8693-A388-D28A45243042}"/>
              </a:ext>
            </a:extLst>
          </p:cNvPr>
          <p:cNvSpPr>
            <a:spLocks noGrp="1"/>
          </p:cNvSpPr>
          <p:nvPr>
            <p:ph type="title"/>
          </p:nvPr>
        </p:nvSpPr>
        <p:spPr/>
        <p:txBody>
          <a:bodyPr>
            <a:normAutofit/>
          </a:bodyPr>
          <a:lstStyle/>
          <a:p>
            <a:r>
              <a:rPr lang="en-US" sz="4000" b="1">
                <a:latin typeface="Aptos"/>
              </a:rPr>
              <a:t>4. What is the impact of a Cost-of-Living Adjustment?</a:t>
            </a:r>
          </a:p>
        </p:txBody>
      </p:sp>
      <p:grpSp>
        <p:nvGrpSpPr>
          <p:cNvPr id="7" name="Group 8">
            <a:extLst>
              <a:ext uri="{FF2B5EF4-FFF2-40B4-BE49-F238E27FC236}">
                <a16:creationId xmlns:a16="http://schemas.microsoft.com/office/drawing/2014/main" id="{B2543895-8FBB-9177-B966-657A3BE2ADB8}"/>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08EC9BDB-6F85-186E-A037-D16C75AAAE03}"/>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D1B50EAE-8382-9815-D99F-EDC2D7CEE6C8}"/>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77DAC281-B973-5090-F951-DD6289B0A288}"/>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graphicFrame>
        <p:nvGraphicFramePr>
          <p:cNvPr id="12" name="Table 11">
            <a:extLst>
              <a:ext uri="{FF2B5EF4-FFF2-40B4-BE49-F238E27FC236}">
                <a16:creationId xmlns:a16="http://schemas.microsoft.com/office/drawing/2014/main" id="{F4677CA4-0D18-BAFB-9986-2B71787F7595}"/>
              </a:ext>
            </a:extLst>
          </p:cNvPr>
          <p:cNvGraphicFramePr>
            <a:graphicFrameLocks noGrp="1"/>
          </p:cNvGraphicFramePr>
          <p:nvPr>
            <p:extLst>
              <p:ext uri="{D42A27DB-BD31-4B8C-83A1-F6EECF244321}">
                <p14:modId xmlns:p14="http://schemas.microsoft.com/office/powerpoint/2010/main" val="2259718685"/>
              </p:ext>
            </p:extLst>
          </p:nvPr>
        </p:nvGraphicFramePr>
        <p:xfrm>
          <a:off x="271462" y="1578231"/>
          <a:ext cx="11649075" cy="896494"/>
        </p:xfrm>
        <a:graphic>
          <a:graphicData uri="http://schemas.openxmlformats.org/drawingml/2006/table">
            <a:tbl>
              <a:tblPr bandRow="1">
                <a:tableStyleId>{5C22544A-7EE6-4342-B048-85BDC9FD1C3A}</a:tableStyleId>
              </a:tblPr>
              <a:tblGrid>
                <a:gridCol w="3638550">
                  <a:extLst>
                    <a:ext uri="{9D8B030D-6E8A-4147-A177-3AD203B41FA5}">
                      <a16:colId xmlns:a16="http://schemas.microsoft.com/office/drawing/2014/main" val="3565354423"/>
                    </a:ext>
                  </a:extLst>
                </a:gridCol>
                <a:gridCol w="2705100">
                  <a:extLst>
                    <a:ext uri="{9D8B030D-6E8A-4147-A177-3AD203B41FA5}">
                      <a16:colId xmlns:a16="http://schemas.microsoft.com/office/drawing/2014/main" val="1441293888"/>
                    </a:ext>
                  </a:extLst>
                </a:gridCol>
                <a:gridCol w="2628900">
                  <a:extLst>
                    <a:ext uri="{9D8B030D-6E8A-4147-A177-3AD203B41FA5}">
                      <a16:colId xmlns:a16="http://schemas.microsoft.com/office/drawing/2014/main" val="4292249565"/>
                    </a:ext>
                  </a:extLst>
                </a:gridCol>
                <a:gridCol w="2676525">
                  <a:extLst>
                    <a:ext uri="{9D8B030D-6E8A-4147-A177-3AD203B41FA5}">
                      <a16:colId xmlns:a16="http://schemas.microsoft.com/office/drawing/2014/main" val="2124095532"/>
                    </a:ext>
                  </a:extLst>
                </a:gridCol>
              </a:tblGrid>
              <a:tr h="0">
                <a:tc>
                  <a:txBody>
                    <a:bodyPr/>
                    <a:lstStyle/>
                    <a:p>
                      <a:pPr algn="l" fontAlgn="auto">
                        <a:lnSpc>
                          <a:spcPts val="2850"/>
                        </a:lnSpc>
                      </a:pPr>
                      <a:endParaRPr lang="en-US" sz="2400" b="1" i="0">
                        <a:solidFill>
                          <a:srgbClr val="000000"/>
                        </a:solidFill>
                        <a:effectLst/>
                        <a:latin typeface="Century Gothic" panose="020B0502020202020204" pitchFamily="34" charset="0"/>
                      </a:endParaRPr>
                    </a:p>
                  </a:txBody>
                  <a:tcPr marL="68580" marR="6858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15E99"/>
                    </a:solidFill>
                  </a:tcPr>
                </a:tc>
                <a:tc>
                  <a:txBody>
                    <a:bodyPr/>
                    <a:lstStyle/>
                    <a:p>
                      <a:pPr algn="l" fontAlgn="base">
                        <a:lnSpc>
                          <a:spcPts val="2850"/>
                        </a:lnSpc>
                      </a:pPr>
                      <a:r>
                        <a:rPr lang="en-US" sz="2400" b="1" i="0">
                          <a:solidFill>
                            <a:srgbClr val="FFFFFF"/>
                          </a:solidFill>
                          <a:effectLst/>
                          <a:latin typeface="Century Gothic"/>
                        </a:rPr>
                        <a:t>2026</a:t>
                      </a:r>
                      <a:endParaRPr lang="en-US" b="1" i="0">
                        <a:solidFill>
                          <a:srgbClr val="000000"/>
                        </a:solidFill>
                        <a:effectLst/>
                      </a:endParaRPr>
                    </a:p>
                  </a:txBody>
                  <a:tcPr marL="68580" marR="6858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15E99"/>
                    </a:solidFill>
                  </a:tcPr>
                </a:tc>
                <a:tc>
                  <a:txBody>
                    <a:bodyPr/>
                    <a:lstStyle/>
                    <a:p>
                      <a:pPr algn="l" fontAlgn="base">
                        <a:lnSpc>
                          <a:spcPts val="2850"/>
                        </a:lnSpc>
                      </a:pPr>
                      <a:r>
                        <a:rPr lang="en-US" sz="2400" b="1" i="0">
                          <a:solidFill>
                            <a:srgbClr val="FFFFFF"/>
                          </a:solidFill>
                          <a:effectLst/>
                          <a:latin typeface="Century Gothic"/>
                        </a:rPr>
                        <a:t>2025</a:t>
                      </a:r>
                      <a:endParaRPr lang="en-US" b="1" i="0">
                        <a:solidFill>
                          <a:srgbClr val="000000"/>
                        </a:solidFill>
                        <a:effectLst/>
                      </a:endParaRPr>
                    </a:p>
                  </a:txBody>
                  <a:tcPr marL="68580" marR="6858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15E99"/>
                    </a:solidFill>
                  </a:tcPr>
                </a:tc>
                <a:tc>
                  <a:txBody>
                    <a:bodyPr/>
                    <a:lstStyle/>
                    <a:p>
                      <a:pPr algn="l" fontAlgn="base">
                        <a:lnSpc>
                          <a:spcPts val="2850"/>
                        </a:lnSpc>
                      </a:pPr>
                      <a:r>
                        <a:rPr lang="en-US" sz="2400" b="1" i="0">
                          <a:solidFill>
                            <a:srgbClr val="FFFFFF"/>
                          </a:solidFill>
                          <a:effectLst/>
                          <a:latin typeface="Century Gothic"/>
                        </a:rPr>
                        <a:t>2024</a:t>
                      </a:r>
                      <a:endParaRPr lang="en-US" b="1" i="0">
                        <a:solidFill>
                          <a:srgbClr val="000000"/>
                        </a:solidFill>
                        <a:effectLst/>
                      </a:endParaRPr>
                    </a:p>
                  </a:txBody>
                  <a:tcPr marL="68580" marR="6858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15E99"/>
                    </a:solidFill>
                  </a:tcPr>
                </a:tc>
                <a:extLst>
                  <a:ext uri="{0D108BD9-81ED-4DB2-BD59-A6C34878D82A}">
                    <a16:rowId xmlns:a16="http://schemas.microsoft.com/office/drawing/2014/main" val="2308991813"/>
                  </a:ext>
                </a:extLst>
              </a:tr>
              <a:tr h="0">
                <a:tc>
                  <a:txBody>
                    <a:bodyPr/>
                    <a:lstStyle/>
                    <a:p>
                      <a:pPr algn="l" fontAlgn="base">
                        <a:lnSpc>
                          <a:spcPts val="2850"/>
                        </a:lnSpc>
                      </a:pPr>
                      <a:r>
                        <a:rPr lang="en-US" sz="2400" b="1" i="0">
                          <a:solidFill>
                            <a:srgbClr val="FFFFFF"/>
                          </a:solidFill>
                          <a:effectLst/>
                          <a:latin typeface="Century Gothic"/>
                        </a:rPr>
                        <a:t>COLA</a:t>
                      </a:r>
                      <a:endParaRPr lang="en-US" b="1" i="0">
                        <a:solidFill>
                          <a:srgbClr val="000000"/>
                        </a:solidFill>
                        <a:effectLst/>
                        <a:latin typeface="Century Gothic"/>
                      </a:endParaRPr>
                    </a:p>
                  </a:txBody>
                  <a:tcPr marL="68580" marR="6858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15E99"/>
                    </a:solidFill>
                  </a:tcPr>
                </a:tc>
                <a:tc>
                  <a:txBody>
                    <a:bodyPr/>
                    <a:lstStyle/>
                    <a:p>
                      <a:pPr algn="l" fontAlgn="base">
                        <a:lnSpc>
                          <a:spcPts val="2850"/>
                        </a:lnSpc>
                      </a:pPr>
                      <a:r>
                        <a:rPr lang="en-US" sz="2400" b="0" i="0">
                          <a:solidFill>
                            <a:srgbClr val="000000"/>
                          </a:solidFill>
                          <a:effectLst/>
                          <a:latin typeface="Century Gothic"/>
                        </a:rPr>
                        <a:t>2.8%</a:t>
                      </a:r>
                      <a:endParaRPr lang="en-US" b="0" i="0">
                        <a:solidFill>
                          <a:srgbClr val="000000"/>
                        </a:solidFill>
                        <a:effectLst/>
                      </a:endParaRPr>
                    </a:p>
                  </a:txBody>
                  <a:tcPr marL="68580" marR="6858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C94D8"/>
                    </a:solidFill>
                  </a:tcPr>
                </a:tc>
                <a:tc>
                  <a:txBody>
                    <a:bodyPr/>
                    <a:lstStyle/>
                    <a:p>
                      <a:pPr algn="l" fontAlgn="base">
                        <a:lnSpc>
                          <a:spcPts val="2850"/>
                        </a:lnSpc>
                      </a:pPr>
                      <a:r>
                        <a:rPr lang="en-US" sz="2400" b="0" i="0">
                          <a:solidFill>
                            <a:srgbClr val="000000"/>
                          </a:solidFill>
                          <a:effectLst/>
                          <a:latin typeface="Century Gothic"/>
                        </a:rPr>
                        <a:t>2.5%</a:t>
                      </a:r>
                      <a:endParaRPr lang="en-US" b="0" i="0">
                        <a:solidFill>
                          <a:srgbClr val="000000"/>
                        </a:solidFill>
                        <a:effectLst/>
                        <a:latin typeface="Century Gothic"/>
                      </a:endParaRPr>
                    </a:p>
                  </a:txBody>
                  <a:tcPr marL="68580" marR="6858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5C9EB"/>
                    </a:solidFill>
                  </a:tcPr>
                </a:tc>
                <a:tc>
                  <a:txBody>
                    <a:bodyPr/>
                    <a:lstStyle/>
                    <a:p>
                      <a:pPr algn="l" fontAlgn="base">
                        <a:lnSpc>
                          <a:spcPts val="2850"/>
                        </a:lnSpc>
                      </a:pPr>
                      <a:r>
                        <a:rPr lang="en-US" sz="2400" b="0" i="0">
                          <a:solidFill>
                            <a:srgbClr val="000000"/>
                          </a:solidFill>
                          <a:effectLst/>
                          <a:latin typeface="Century Gothic"/>
                        </a:rPr>
                        <a:t>3.2%</a:t>
                      </a:r>
                      <a:endParaRPr lang="en-US" b="0" i="0">
                        <a:solidFill>
                          <a:srgbClr val="000000"/>
                        </a:solidFill>
                        <a:effectLst/>
                        <a:latin typeface="Century Gothic"/>
                      </a:endParaRPr>
                    </a:p>
                  </a:txBody>
                  <a:tcPr marL="68580" marR="6858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2270270583"/>
                  </a:ext>
                </a:extLst>
              </a:tr>
            </a:tbl>
          </a:graphicData>
        </a:graphic>
      </p:graphicFrame>
      <p:pic>
        <p:nvPicPr>
          <p:cNvPr id="15" name="Picture 14" descr="Coke Images | Free Photos, PNG Stickers, Wallpapers &amp; Backgrounds ...">
            <a:extLst>
              <a:ext uri="{FF2B5EF4-FFF2-40B4-BE49-F238E27FC236}">
                <a16:creationId xmlns:a16="http://schemas.microsoft.com/office/drawing/2014/main" id="{89AE4E3F-900D-C333-47B8-67DFC534E02E}"/>
              </a:ext>
            </a:extLst>
          </p:cNvPr>
          <p:cNvPicPr>
            <a:picLocks noChangeAspect="1"/>
          </p:cNvPicPr>
          <p:nvPr/>
        </p:nvPicPr>
        <p:blipFill>
          <a:blip r:embed="rId3"/>
          <a:stretch>
            <a:fillRect/>
          </a:stretch>
        </p:blipFill>
        <p:spPr>
          <a:xfrm>
            <a:off x="9473234" y="2594770"/>
            <a:ext cx="2449605" cy="3543862"/>
          </a:xfrm>
          <a:prstGeom prst="rect">
            <a:avLst/>
          </a:prstGeom>
        </p:spPr>
      </p:pic>
      <p:pic>
        <p:nvPicPr>
          <p:cNvPr id="16" name="Picture 15" descr="water, ripple, reflection, pond, surface, liquid, fluid, waves, texture ...">
            <a:extLst>
              <a:ext uri="{FF2B5EF4-FFF2-40B4-BE49-F238E27FC236}">
                <a16:creationId xmlns:a16="http://schemas.microsoft.com/office/drawing/2014/main" id="{5B26D0CC-FA9E-F08B-40AF-3D25B41470FD}"/>
              </a:ext>
            </a:extLst>
          </p:cNvPr>
          <p:cNvPicPr>
            <a:picLocks noChangeAspect="1"/>
          </p:cNvPicPr>
          <p:nvPr/>
        </p:nvPicPr>
        <p:blipFill>
          <a:blip r:embed="rId4"/>
          <a:stretch>
            <a:fillRect/>
          </a:stretch>
        </p:blipFill>
        <p:spPr>
          <a:xfrm>
            <a:off x="508897" y="2872961"/>
            <a:ext cx="3046206" cy="3276600"/>
          </a:xfrm>
          <a:prstGeom prst="rect">
            <a:avLst/>
          </a:prstGeom>
        </p:spPr>
      </p:pic>
      <p:pic>
        <p:nvPicPr>
          <p:cNvPr id="3" name="Picture 2" descr="Coke Images | Free Photos, PNG Stickers, Wallpapers &amp; Backgrounds ...">
            <a:extLst>
              <a:ext uri="{FF2B5EF4-FFF2-40B4-BE49-F238E27FC236}">
                <a16:creationId xmlns:a16="http://schemas.microsoft.com/office/drawing/2014/main" id="{622660D4-B150-0828-FD0F-40591631C6A6}"/>
              </a:ext>
            </a:extLst>
          </p:cNvPr>
          <p:cNvPicPr>
            <a:picLocks noChangeAspect="1"/>
          </p:cNvPicPr>
          <p:nvPr/>
        </p:nvPicPr>
        <p:blipFill>
          <a:blip r:embed="rId3"/>
          <a:stretch>
            <a:fillRect/>
          </a:stretch>
        </p:blipFill>
        <p:spPr>
          <a:xfrm>
            <a:off x="6559705" y="3940829"/>
            <a:ext cx="1918107" cy="2210566"/>
          </a:xfrm>
          <a:prstGeom prst="rect">
            <a:avLst/>
          </a:prstGeom>
        </p:spPr>
      </p:pic>
      <p:pic>
        <p:nvPicPr>
          <p:cNvPr id="4" name="Picture 3" descr="Coke Images | Free Photos, PNG Stickers, Wallpapers &amp; Backgrounds ...">
            <a:extLst>
              <a:ext uri="{FF2B5EF4-FFF2-40B4-BE49-F238E27FC236}">
                <a16:creationId xmlns:a16="http://schemas.microsoft.com/office/drawing/2014/main" id="{5135203A-3E90-3E35-F935-23A38B34334D}"/>
              </a:ext>
            </a:extLst>
          </p:cNvPr>
          <p:cNvPicPr>
            <a:picLocks noChangeAspect="1"/>
          </p:cNvPicPr>
          <p:nvPr/>
        </p:nvPicPr>
        <p:blipFill>
          <a:blip r:embed="rId3"/>
          <a:stretch>
            <a:fillRect/>
          </a:stretch>
        </p:blipFill>
        <p:spPr>
          <a:xfrm>
            <a:off x="3784759" y="3427407"/>
            <a:ext cx="2081373" cy="2712782"/>
          </a:xfrm>
          <a:prstGeom prst="rect">
            <a:avLst/>
          </a:prstGeom>
        </p:spPr>
      </p:pic>
    </p:spTree>
    <p:extLst>
      <p:ext uri="{BB962C8B-B14F-4D97-AF65-F5344CB8AC3E}">
        <p14:creationId xmlns:p14="http://schemas.microsoft.com/office/powerpoint/2010/main" val="2484769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F2BE-B500-B714-E9BF-30F7F2DBAE63}"/>
              </a:ext>
            </a:extLst>
          </p:cNvPr>
          <p:cNvSpPr>
            <a:spLocks noGrp="1"/>
          </p:cNvSpPr>
          <p:nvPr>
            <p:ph type="title"/>
          </p:nvPr>
        </p:nvSpPr>
        <p:spPr>
          <a:xfrm>
            <a:off x="838200" y="11734"/>
            <a:ext cx="10515600" cy="916954"/>
          </a:xfrm>
        </p:spPr>
        <p:txBody>
          <a:bodyPr/>
          <a:lstStyle/>
          <a:p>
            <a:r>
              <a:rPr lang="en-US"/>
              <a:t>Social Security Cost-of-Living</a:t>
            </a:r>
          </a:p>
        </p:txBody>
      </p:sp>
      <p:sp>
        <p:nvSpPr>
          <p:cNvPr id="5" name="Freeform 9">
            <a:extLst>
              <a:ext uri="{FF2B5EF4-FFF2-40B4-BE49-F238E27FC236}">
                <a16:creationId xmlns:a16="http://schemas.microsoft.com/office/drawing/2014/main" id="{2DE903C8-02C0-DC70-F3FE-F7D53F1CE1B2}"/>
              </a:ext>
            </a:extLst>
          </p:cNvPr>
          <p:cNvSpPr/>
          <p:nvPr/>
        </p:nvSpPr>
        <p:spPr>
          <a:xfrm>
            <a:off x="0" y="6261928"/>
            <a:ext cx="12191997" cy="497171"/>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lIns="91440" tIns="45720" rIns="91440" bIns="45720" anchor="t"/>
          <a:lstStyle/>
          <a:p>
            <a:pPr algn="ctr"/>
            <a:r>
              <a:rPr lang="en-US" sz="2000">
                <a:solidFill>
                  <a:schemeClr val="bg1"/>
                </a:solidFill>
              </a:rPr>
              <a:t>AMACFOUNDATION.ORG | 888.750.2622 | SSADVISOR@AMACFOUNDATION.ORG</a:t>
            </a:r>
            <a:endParaRPr lang="en-US">
              <a:solidFill>
                <a:schemeClr val="bg1"/>
              </a:solidFill>
            </a:endParaRPr>
          </a:p>
        </p:txBody>
      </p:sp>
      <p:sp>
        <p:nvSpPr>
          <p:cNvPr id="8" name="TextBox 7">
            <a:extLst>
              <a:ext uri="{FF2B5EF4-FFF2-40B4-BE49-F238E27FC236}">
                <a16:creationId xmlns:a16="http://schemas.microsoft.com/office/drawing/2014/main" id="{B1B84275-76C1-F77E-B0ED-D20F5734CD88}"/>
              </a:ext>
            </a:extLst>
          </p:cNvPr>
          <p:cNvSpPr txBox="1"/>
          <p:nvPr/>
        </p:nvSpPr>
        <p:spPr>
          <a:xfrm>
            <a:off x="9291023" y="1159302"/>
            <a:ext cx="27850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Average 20 years = 2.55</a:t>
            </a:r>
          </a:p>
        </p:txBody>
      </p:sp>
      <p:sp>
        <p:nvSpPr>
          <p:cNvPr id="9" name="TextBox 8">
            <a:extLst>
              <a:ext uri="{FF2B5EF4-FFF2-40B4-BE49-F238E27FC236}">
                <a16:creationId xmlns:a16="http://schemas.microsoft.com/office/drawing/2014/main" id="{24D30346-9AE7-6F51-80EA-3DB9538A2533}"/>
              </a:ext>
            </a:extLst>
          </p:cNvPr>
          <p:cNvSpPr txBox="1"/>
          <p:nvPr/>
        </p:nvSpPr>
        <p:spPr>
          <a:xfrm>
            <a:off x="9290886" y="1706008"/>
            <a:ext cx="27850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Average 10 years = 3.11</a:t>
            </a:r>
          </a:p>
        </p:txBody>
      </p:sp>
      <p:sp>
        <p:nvSpPr>
          <p:cNvPr id="10" name="TextBox 9">
            <a:extLst>
              <a:ext uri="{FF2B5EF4-FFF2-40B4-BE49-F238E27FC236}">
                <a16:creationId xmlns:a16="http://schemas.microsoft.com/office/drawing/2014/main" id="{68253554-43E4-8A5D-DC41-D529CB901F96}"/>
              </a:ext>
            </a:extLst>
          </p:cNvPr>
          <p:cNvSpPr txBox="1"/>
          <p:nvPr/>
        </p:nvSpPr>
        <p:spPr>
          <a:xfrm>
            <a:off x="9290237" y="2221997"/>
            <a:ext cx="27874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No COLA 2010, 11, 16</a:t>
            </a:r>
          </a:p>
        </p:txBody>
      </p:sp>
      <p:pic>
        <p:nvPicPr>
          <p:cNvPr id="3" name="Content Placeholder 2" descr="A graph of a cost of living&#10;&#10;AI-generated content may be incorrect.">
            <a:extLst>
              <a:ext uri="{FF2B5EF4-FFF2-40B4-BE49-F238E27FC236}">
                <a16:creationId xmlns:a16="http://schemas.microsoft.com/office/drawing/2014/main" id="{943E0966-18A1-3E88-629F-F0B15FC8A71E}"/>
              </a:ext>
            </a:extLst>
          </p:cNvPr>
          <p:cNvPicPr>
            <a:picLocks noGrp="1" noChangeAspect="1"/>
          </p:cNvPicPr>
          <p:nvPr>
            <p:ph idx="1"/>
          </p:nvPr>
        </p:nvPicPr>
        <p:blipFill>
          <a:blip r:embed="rId3"/>
          <a:stretch>
            <a:fillRect/>
          </a:stretch>
        </p:blipFill>
        <p:spPr>
          <a:xfrm>
            <a:off x="840442" y="937634"/>
            <a:ext cx="8303558" cy="4995525"/>
          </a:xfrm>
          <a:prstGeom prst="rect">
            <a:avLst/>
          </a:prstGeom>
        </p:spPr>
      </p:pic>
    </p:spTree>
    <p:extLst>
      <p:ext uri="{BB962C8B-B14F-4D97-AF65-F5344CB8AC3E}">
        <p14:creationId xmlns:p14="http://schemas.microsoft.com/office/powerpoint/2010/main" val="2570812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3C58E-4D9C-C9EC-F1A1-AF928E424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456704-9129-1D22-4513-081C5CAA6317}"/>
              </a:ext>
            </a:extLst>
          </p:cNvPr>
          <p:cNvSpPr>
            <a:spLocks noGrp="1"/>
          </p:cNvSpPr>
          <p:nvPr>
            <p:ph type="title"/>
          </p:nvPr>
        </p:nvSpPr>
        <p:spPr>
          <a:xfrm>
            <a:off x="377188" y="167798"/>
            <a:ext cx="4318612" cy="1646887"/>
          </a:xfrm>
        </p:spPr>
        <p:txBody>
          <a:bodyPr>
            <a:normAutofit/>
          </a:bodyPr>
          <a:lstStyle/>
          <a:p>
            <a:r>
              <a:rPr lang="en-US" sz="2000" b="1">
                <a:latin typeface="Aptos"/>
              </a:rPr>
              <a:t>RETIREMENT BENEFITS</a:t>
            </a:r>
            <a:br>
              <a:rPr lang="en-US" sz="2000" b="1">
                <a:latin typeface="Aptos"/>
              </a:rPr>
            </a:br>
            <a:r>
              <a:rPr lang="en-US" sz="4000" b="1">
                <a:latin typeface="Aptos"/>
              </a:rPr>
              <a:t>Collect Early??     </a:t>
            </a:r>
            <a:br>
              <a:rPr lang="en-US" sz="4000" b="1">
                <a:latin typeface="Aptos"/>
              </a:rPr>
            </a:br>
            <a:r>
              <a:rPr lang="en-US" sz="4000" b="1">
                <a:latin typeface="Aptos"/>
              </a:rPr>
              <a:t>Or Wait??</a:t>
            </a:r>
          </a:p>
        </p:txBody>
      </p:sp>
      <p:grpSp>
        <p:nvGrpSpPr>
          <p:cNvPr id="7" name="Group 8">
            <a:extLst>
              <a:ext uri="{FF2B5EF4-FFF2-40B4-BE49-F238E27FC236}">
                <a16:creationId xmlns:a16="http://schemas.microsoft.com/office/drawing/2014/main" id="{8CFED715-07C2-573D-D1D0-5C85E89B4571}"/>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32AC2552-C93F-B313-A727-16A0C0A4F6E3}"/>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718C8568-C1FA-95FA-7A9B-B5FC0E8B2845}"/>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E258B4B0-71BC-F0BF-621F-5DE6068D7F00}"/>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graphicFrame>
        <p:nvGraphicFramePr>
          <p:cNvPr id="4" name="Chart 3">
            <a:extLst>
              <a:ext uri="{FF2B5EF4-FFF2-40B4-BE49-F238E27FC236}">
                <a16:creationId xmlns:a16="http://schemas.microsoft.com/office/drawing/2014/main" id="{04EF04EC-F837-A195-04D9-32DBB173990C}"/>
              </a:ext>
            </a:extLst>
          </p:cNvPr>
          <p:cNvGraphicFramePr/>
          <p:nvPr>
            <p:extLst>
              <p:ext uri="{D42A27DB-BD31-4B8C-83A1-F6EECF244321}">
                <p14:modId xmlns:p14="http://schemas.microsoft.com/office/powerpoint/2010/main" val="740740320"/>
              </p:ext>
            </p:extLst>
          </p:nvPr>
        </p:nvGraphicFramePr>
        <p:xfrm>
          <a:off x="6367411" y="982949"/>
          <a:ext cx="4133104" cy="395784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E5D9985-DC9A-3641-90EB-7FBE7D2D0995}"/>
              </a:ext>
            </a:extLst>
          </p:cNvPr>
          <p:cNvSpPr txBox="1"/>
          <p:nvPr/>
        </p:nvSpPr>
        <p:spPr>
          <a:xfrm>
            <a:off x="273580" y="2651146"/>
            <a:ext cx="4318613" cy="1200329"/>
          </a:xfrm>
          <a:prstGeom prst="rect">
            <a:avLst/>
          </a:prstGeom>
          <a:noFill/>
        </p:spPr>
        <p:txBody>
          <a:bodyPr wrap="square" lIns="91440" tIns="45720" rIns="91440" bIns="45720"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213995" indent="-213995">
              <a:buFont typeface="Wingdings" panose="05000000000000000000" pitchFamily="2" charset="2"/>
              <a:buChar char="v"/>
            </a:pPr>
            <a:r>
              <a:rPr lang="en-US" sz="1350"/>
              <a:t> </a:t>
            </a:r>
            <a:r>
              <a:rPr lang="en-US"/>
              <a:t>Claim at 62-- reduce your FRA benefit by 25 – 30% </a:t>
            </a:r>
            <a:r>
              <a:rPr lang="en-US" b="1" i="1"/>
              <a:t>for life</a:t>
            </a:r>
            <a:endParaRPr lang="en-US"/>
          </a:p>
        </p:txBody>
      </p:sp>
      <p:sp>
        <p:nvSpPr>
          <p:cNvPr id="6" name="TextBox 6">
            <a:extLst>
              <a:ext uri="{FF2B5EF4-FFF2-40B4-BE49-F238E27FC236}">
                <a16:creationId xmlns:a16="http://schemas.microsoft.com/office/drawing/2014/main" id="{3A8CE6EB-09E3-7A7D-F1FE-427BBEF69CC5}"/>
              </a:ext>
            </a:extLst>
          </p:cNvPr>
          <p:cNvSpPr txBox="1"/>
          <p:nvPr/>
        </p:nvSpPr>
        <p:spPr>
          <a:xfrm>
            <a:off x="273580" y="1739429"/>
            <a:ext cx="3988945" cy="830997"/>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214313" indent="-214313">
              <a:buFont typeface="Wingdings" panose="05000000000000000000" pitchFamily="2" charset="2"/>
              <a:buChar char="v"/>
            </a:pPr>
            <a:r>
              <a:rPr lang="en-US" sz="1350"/>
              <a:t> </a:t>
            </a:r>
            <a:r>
              <a:rPr lang="en-US"/>
              <a:t>The longer you wait, the more you get each month</a:t>
            </a:r>
          </a:p>
        </p:txBody>
      </p:sp>
      <p:sp>
        <p:nvSpPr>
          <p:cNvPr id="11" name="TextBox 7">
            <a:extLst>
              <a:ext uri="{FF2B5EF4-FFF2-40B4-BE49-F238E27FC236}">
                <a16:creationId xmlns:a16="http://schemas.microsoft.com/office/drawing/2014/main" id="{9B803D45-48AC-C1AE-B42C-711C90E1AA69}"/>
              </a:ext>
            </a:extLst>
          </p:cNvPr>
          <p:cNvSpPr txBox="1"/>
          <p:nvPr/>
        </p:nvSpPr>
        <p:spPr>
          <a:xfrm>
            <a:off x="323140" y="4566358"/>
            <a:ext cx="4219492" cy="1569660"/>
          </a:xfrm>
          <a:prstGeom prst="rect">
            <a:avLst/>
          </a:prstGeom>
          <a:noFill/>
        </p:spPr>
        <p:txBody>
          <a:bodyPr wrap="square" lIns="91440" tIns="45720" rIns="91440" bIns="45720"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213995" indent="-213995">
              <a:buFont typeface="Wingdings" panose="05000000000000000000" pitchFamily="2" charset="2"/>
              <a:buChar char="v"/>
            </a:pPr>
            <a:r>
              <a:rPr lang="en-US" sz="1350"/>
              <a:t> </a:t>
            </a:r>
            <a:r>
              <a:rPr lang="en-US"/>
              <a:t>Wait until 70 - receive benefit 76% higher than at 62, 24% higher than </a:t>
            </a:r>
            <a:r>
              <a:rPr lang="en-US" err="1"/>
              <a:t>than</a:t>
            </a:r>
            <a:r>
              <a:rPr lang="en-US"/>
              <a:t> at 67 </a:t>
            </a:r>
          </a:p>
        </p:txBody>
      </p:sp>
      <p:sp>
        <p:nvSpPr>
          <p:cNvPr id="12" name="TextBox 8">
            <a:extLst>
              <a:ext uri="{FF2B5EF4-FFF2-40B4-BE49-F238E27FC236}">
                <a16:creationId xmlns:a16="http://schemas.microsoft.com/office/drawing/2014/main" id="{66CEEF3B-FE6A-8941-611F-238E91C7D0BC}"/>
              </a:ext>
            </a:extLst>
          </p:cNvPr>
          <p:cNvSpPr txBox="1"/>
          <p:nvPr/>
        </p:nvSpPr>
        <p:spPr>
          <a:xfrm>
            <a:off x="279868" y="3735361"/>
            <a:ext cx="4420226" cy="830997"/>
          </a:xfrm>
          <a:prstGeom prst="rect">
            <a:avLst/>
          </a:prstGeom>
          <a:noFill/>
        </p:spPr>
        <p:txBody>
          <a:bodyPr wrap="square" lIns="91440" tIns="45720" rIns="91440" bIns="45720"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213995" indent="-213995">
              <a:buFont typeface="Wingdings" panose="05000000000000000000" pitchFamily="2" charset="2"/>
              <a:buChar char="v"/>
            </a:pPr>
            <a:r>
              <a:rPr lang="en-US" sz="1350"/>
              <a:t> </a:t>
            </a:r>
            <a:r>
              <a:rPr lang="en-US"/>
              <a:t>Claim at FRA—receive full benefit</a:t>
            </a:r>
          </a:p>
        </p:txBody>
      </p:sp>
      <p:pic>
        <p:nvPicPr>
          <p:cNvPr id="13" name="Picture 12">
            <a:extLst>
              <a:ext uri="{FF2B5EF4-FFF2-40B4-BE49-F238E27FC236}">
                <a16:creationId xmlns:a16="http://schemas.microsoft.com/office/drawing/2014/main" id="{E24DA694-EB63-3429-35B4-DD26454C851D}"/>
              </a:ext>
            </a:extLst>
          </p:cNvPr>
          <p:cNvPicPr>
            <a:picLocks noChangeAspect="1"/>
          </p:cNvPicPr>
          <p:nvPr/>
        </p:nvPicPr>
        <p:blipFill>
          <a:blip r:embed="rId4"/>
          <a:stretch>
            <a:fillRect/>
          </a:stretch>
        </p:blipFill>
        <p:spPr>
          <a:xfrm>
            <a:off x="4252667" y="841665"/>
            <a:ext cx="7659466" cy="5244846"/>
          </a:xfrm>
          <a:prstGeom prst="rect">
            <a:avLst/>
          </a:prstGeom>
        </p:spPr>
      </p:pic>
    </p:spTree>
    <p:extLst>
      <p:ext uri="{BB962C8B-B14F-4D97-AF65-F5344CB8AC3E}">
        <p14:creationId xmlns:p14="http://schemas.microsoft.com/office/powerpoint/2010/main" val="474704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7FB33-2AA0-52B9-3454-181915152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6650C-6EA6-4234-BE28-B5EB2C364092}"/>
              </a:ext>
            </a:extLst>
          </p:cNvPr>
          <p:cNvSpPr>
            <a:spLocks noGrp="1"/>
          </p:cNvSpPr>
          <p:nvPr>
            <p:ph type="title"/>
          </p:nvPr>
        </p:nvSpPr>
        <p:spPr>
          <a:xfrm>
            <a:off x="510251" y="365125"/>
            <a:ext cx="11499448" cy="1325563"/>
          </a:xfrm>
        </p:spPr>
        <p:txBody>
          <a:bodyPr>
            <a:normAutofit/>
          </a:bodyPr>
          <a:lstStyle/>
          <a:p>
            <a:pPr algn="ctr"/>
            <a:r>
              <a:rPr lang="en-US" sz="6000" b="1">
                <a:latin typeface="Aptos"/>
              </a:rPr>
              <a:t>To Work or Not to Work??</a:t>
            </a:r>
            <a:endParaRPr lang="en-US">
              <a:latin typeface="Aptos"/>
            </a:endParaRPr>
          </a:p>
        </p:txBody>
      </p:sp>
      <p:grpSp>
        <p:nvGrpSpPr>
          <p:cNvPr id="7" name="Group 8">
            <a:extLst>
              <a:ext uri="{FF2B5EF4-FFF2-40B4-BE49-F238E27FC236}">
                <a16:creationId xmlns:a16="http://schemas.microsoft.com/office/drawing/2014/main" id="{FF4C8926-9E20-989B-1701-323F7E6DF49F}"/>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2DE6AB69-494F-8C64-6F1E-1542EE8039E0}"/>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endParaRPr lang="en-US"/>
            </a:p>
          </p:txBody>
        </p:sp>
        <p:sp>
          <p:nvSpPr>
            <p:cNvPr id="9" name="TextBox 10">
              <a:extLst>
                <a:ext uri="{FF2B5EF4-FFF2-40B4-BE49-F238E27FC236}">
                  <a16:creationId xmlns:a16="http://schemas.microsoft.com/office/drawing/2014/main" id="{84287B5C-536D-DF39-4BB0-C1C2313163AE}"/>
                </a:ext>
              </a:extLst>
            </p:cNvPr>
            <p:cNvSpPr txBox="1"/>
            <p:nvPr/>
          </p:nvSpPr>
          <p:spPr>
            <a:xfrm>
              <a:off x="0" y="-38100"/>
              <a:ext cx="4816593" cy="2727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2">
            <a:extLst>
              <a:ext uri="{FF2B5EF4-FFF2-40B4-BE49-F238E27FC236}">
                <a16:creationId xmlns:a16="http://schemas.microsoft.com/office/drawing/2014/main" id="{CC41CC1B-06A9-B528-7694-8154007ACFF2}"/>
              </a:ext>
            </a:extLst>
          </p:cNvPr>
          <p:cNvSpPr txBox="1"/>
          <p:nvPr/>
        </p:nvSpPr>
        <p:spPr>
          <a:xfrm>
            <a:off x="273580" y="6356624"/>
            <a:ext cx="11644830" cy="307777"/>
          </a:xfrm>
          <a:prstGeom prst="rect">
            <a:avLst/>
          </a:prstGeom>
        </p:spPr>
        <p:txBody>
          <a:bodyPr wrap="square" lIns="0" tIns="0" rIns="0" bIns="0" rtlCol="0" anchor="t">
            <a:spAutoFit/>
          </a:bodyPr>
          <a:lstStyle/>
          <a:p>
            <a:pPr algn="ctr"/>
            <a:r>
              <a:rPr lang="en-US" sz="2000">
                <a:solidFill>
                  <a:schemeClr val="bg1"/>
                </a:solidFill>
                <a:latin typeface="Aptos"/>
                <a:ea typeface="Nourd"/>
                <a:cs typeface="Nourd"/>
                <a:sym typeface="Nourd"/>
              </a:rPr>
              <a:t>AMACFOUNDATION.ORG |  888.750.2622  |  SSADVISOR@AMACFOUNDATION.ORG</a:t>
            </a:r>
          </a:p>
        </p:txBody>
      </p:sp>
      <p:sp>
        <p:nvSpPr>
          <p:cNvPr id="4" name="TextBox 5">
            <a:extLst>
              <a:ext uri="{FF2B5EF4-FFF2-40B4-BE49-F238E27FC236}">
                <a16:creationId xmlns:a16="http://schemas.microsoft.com/office/drawing/2014/main" id="{552B05E0-33FD-74F3-816C-84A711210235}"/>
              </a:ext>
            </a:extLst>
          </p:cNvPr>
          <p:cNvSpPr txBox="1"/>
          <p:nvPr/>
        </p:nvSpPr>
        <p:spPr>
          <a:xfrm>
            <a:off x="512517" y="3431495"/>
            <a:ext cx="9443324" cy="1569660"/>
          </a:xfrm>
          <a:prstGeom prst="rect">
            <a:avLst/>
          </a:prstGeom>
          <a:noFill/>
        </p:spPr>
        <p:txBody>
          <a:bodyPr wrap="square" lIns="91440" tIns="45720" rIns="91440" bIns="45720"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285750" indent="-285750" defTabSz="914400">
              <a:buFont typeface="Wingdings" panose="05000000000000000000" pitchFamily="2" charset="2"/>
              <a:buChar char="v"/>
              <a:defRPr/>
            </a:pPr>
            <a:r>
              <a:rPr lang="en-US" b="1">
                <a:latin typeface="Aptos"/>
              </a:rPr>
              <a:t>Earnings Limitations</a:t>
            </a:r>
            <a:endParaRPr lang="en-US" b="1">
              <a:latin typeface="Aptos"/>
              <a:ea typeface="Calibri"/>
              <a:cs typeface="Calibri"/>
            </a:endParaRPr>
          </a:p>
          <a:p>
            <a:pPr marL="894715" lvl="1" indent="-285750" defTabSz="914400">
              <a:buFont typeface="Courier New" panose="05000000000000000000" pitchFamily="2" charset="2"/>
              <a:buChar char="o"/>
              <a:defRPr/>
            </a:pPr>
            <a:r>
              <a:rPr lang="en-US" i="1">
                <a:latin typeface="Aptos"/>
                <a:ea typeface="Calibri"/>
                <a:cs typeface="Calibri"/>
              </a:rPr>
              <a:t>Below FRA</a:t>
            </a:r>
            <a:r>
              <a:rPr lang="en-US">
                <a:latin typeface="Aptos"/>
                <a:ea typeface="Calibri"/>
                <a:cs typeface="Calibri"/>
              </a:rPr>
              <a:t>—SSA retains $1 for every $2 earned above the limit</a:t>
            </a:r>
          </a:p>
          <a:p>
            <a:pPr marL="894715" lvl="1" indent="-285750" defTabSz="914400">
              <a:buFont typeface="Courier New" panose="05000000000000000000" pitchFamily="2" charset="2"/>
              <a:buChar char="o"/>
              <a:defRPr/>
            </a:pPr>
            <a:r>
              <a:rPr lang="en-US" i="1">
                <a:latin typeface="Aptos"/>
                <a:ea typeface="Calibri"/>
                <a:cs typeface="Calibri"/>
              </a:rPr>
              <a:t>Year of FRA</a:t>
            </a:r>
            <a:r>
              <a:rPr lang="en-US">
                <a:latin typeface="Aptos"/>
                <a:ea typeface="Calibri"/>
                <a:cs typeface="Calibri"/>
              </a:rPr>
              <a:t> —SSA  retains $1 for every $3 earned above the limit</a:t>
            </a:r>
          </a:p>
          <a:p>
            <a:pPr marL="1504315" lvl="2" indent="-285750" defTabSz="914400">
              <a:buFont typeface="Wingdings" panose="05000000000000000000" pitchFamily="2" charset="2"/>
              <a:buChar char="§"/>
              <a:defRPr/>
            </a:pPr>
            <a:r>
              <a:rPr lang="en-US">
                <a:latin typeface="Aptos"/>
                <a:ea typeface="Calibri"/>
                <a:cs typeface="Calibri"/>
              </a:rPr>
              <a:t>Only earnings prior to FRA month count towards the limit</a:t>
            </a:r>
          </a:p>
        </p:txBody>
      </p:sp>
      <p:sp>
        <p:nvSpPr>
          <p:cNvPr id="5" name="TextBox 6">
            <a:extLst>
              <a:ext uri="{FF2B5EF4-FFF2-40B4-BE49-F238E27FC236}">
                <a16:creationId xmlns:a16="http://schemas.microsoft.com/office/drawing/2014/main" id="{9569F85D-36CF-7C56-5B78-995008B0BCD1}"/>
              </a:ext>
            </a:extLst>
          </p:cNvPr>
          <p:cNvSpPr txBox="1"/>
          <p:nvPr/>
        </p:nvSpPr>
        <p:spPr>
          <a:xfrm>
            <a:off x="516648" y="4943993"/>
            <a:ext cx="10322583" cy="830997"/>
          </a:xfrm>
          <a:prstGeom prst="rect">
            <a:avLst/>
          </a:prstGeom>
          <a:noFill/>
          <a:ln>
            <a:solidFill>
              <a:srgbClr val="4472C4"/>
            </a:solidFill>
          </a:ln>
        </p:spPr>
        <p:txBody>
          <a:bodyPr wrap="square" lIns="91440" tIns="45720" rIns="91440" bIns="45720"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285750" indent="-285750" defTabSz="914400">
              <a:buFont typeface="Wingdings" panose="05000000000000000000" pitchFamily="2" charset="2"/>
              <a:buChar char="v"/>
              <a:defRPr/>
            </a:pPr>
            <a:r>
              <a:rPr lang="en-US" b="1">
                <a:solidFill>
                  <a:schemeClr val="tx1">
                    <a:lumMod val="75000"/>
                  </a:schemeClr>
                </a:solidFill>
                <a:latin typeface="Aptos"/>
              </a:rPr>
              <a:t>Tax Consequence</a:t>
            </a:r>
            <a:endParaRPr lang="en-US" b="1">
              <a:solidFill>
                <a:schemeClr val="tx1">
                  <a:lumMod val="75000"/>
                </a:schemeClr>
              </a:solidFill>
              <a:latin typeface="Aptos"/>
              <a:ea typeface="Calibri"/>
              <a:cs typeface="Calibri"/>
            </a:endParaRPr>
          </a:p>
          <a:p>
            <a:pPr marL="894715" lvl="1" indent="-285750" defTabSz="914400">
              <a:buFont typeface="Courier New" panose="05000000000000000000" pitchFamily="2" charset="2"/>
              <a:buChar char="o"/>
              <a:defRPr/>
            </a:pPr>
            <a:r>
              <a:rPr lang="en-US">
                <a:solidFill>
                  <a:schemeClr val="tx1">
                    <a:lumMod val="75000"/>
                  </a:schemeClr>
                </a:solidFill>
                <a:latin typeface="Aptos"/>
                <a:ea typeface="Calibri"/>
                <a:cs typeface="Calibri"/>
              </a:rPr>
              <a:t>May increase amount of SS check that is taxable on April 15</a:t>
            </a:r>
          </a:p>
        </p:txBody>
      </p:sp>
      <p:sp>
        <p:nvSpPr>
          <p:cNvPr id="6" name="TextBox 3">
            <a:extLst>
              <a:ext uri="{FF2B5EF4-FFF2-40B4-BE49-F238E27FC236}">
                <a16:creationId xmlns:a16="http://schemas.microsoft.com/office/drawing/2014/main" id="{A59AE8FE-68F2-C67D-17DF-ACCCDC28F519}"/>
              </a:ext>
            </a:extLst>
          </p:cNvPr>
          <p:cNvSpPr txBox="1"/>
          <p:nvPr/>
        </p:nvSpPr>
        <p:spPr>
          <a:xfrm>
            <a:off x="1460576" y="1683547"/>
            <a:ext cx="9273674" cy="7940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lnSpc>
                <a:spcPct val="95000"/>
              </a:lnSpc>
            </a:pPr>
            <a:r>
              <a:rPr lang="en-US" b="1">
                <a:solidFill>
                  <a:srgbClr val="FF0000"/>
                </a:solidFill>
                <a:latin typeface="Aptos"/>
                <a:ea typeface="Calibri"/>
                <a:cs typeface="Calibri"/>
              </a:rPr>
              <a:t>Consider your future working plans when deciding</a:t>
            </a:r>
            <a:br>
              <a:rPr lang="en-US" b="1">
                <a:solidFill>
                  <a:srgbClr val="FF0000"/>
                </a:solidFill>
                <a:latin typeface="Aptos"/>
                <a:ea typeface="Calibri"/>
                <a:cs typeface="Calibri"/>
              </a:rPr>
            </a:br>
            <a:r>
              <a:rPr lang="en-US" b="1">
                <a:solidFill>
                  <a:srgbClr val="FF0000"/>
                </a:solidFill>
                <a:latin typeface="Aptos"/>
                <a:ea typeface="Calibri"/>
                <a:cs typeface="Calibri"/>
              </a:rPr>
              <a:t>the month to start your benefits!!</a:t>
            </a:r>
          </a:p>
        </p:txBody>
      </p:sp>
      <p:sp>
        <p:nvSpPr>
          <p:cNvPr id="11" name="TextBox 7">
            <a:extLst>
              <a:ext uri="{FF2B5EF4-FFF2-40B4-BE49-F238E27FC236}">
                <a16:creationId xmlns:a16="http://schemas.microsoft.com/office/drawing/2014/main" id="{7332B276-097C-8C2A-5BBE-7A57AE3B773C}"/>
              </a:ext>
            </a:extLst>
          </p:cNvPr>
          <p:cNvSpPr txBox="1"/>
          <p:nvPr/>
        </p:nvSpPr>
        <p:spPr>
          <a:xfrm>
            <a:off x="1011002" y="2600757"/>
            <a:ext cx="2034275" cy="560153"/>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95000"/>
              </a:lnSpc>
            </a:pPr>
            <a:r>
              <a:rPr lang="en-US" sz="3200" b="1"/>
              <a:t>Be Aware:</a:t>
            </a:r>
          </a:p>
        </p:txBody>
      </p:sp>
      <p:pic>
        <p:nvPicPr>
          <p:cNvPr id="12" name="Picture 11" descr="A person carrying a large stone on his back&#10;&#10;AI-generated content may be incorrect.">
            <a:extLst>
              <a:ext uri="{FF2B5EF4-FFF2-40B4-BE49-F238E27FC236}">
                <a16:creationId xmlns:a16="http://schemas.microsoft.com/office/drawing/2014/main" id="{3D15ECC6-43C1-F355-A794-77E2C69A9575}"/>
              </a:ext>
            </a:extLst>
          </p:cNvPr>
          <p:cNvPicPr>
            <a:picLocks noChangeAspect="1"/>
          </p:cNvPicPr>
          <p:nvPr/>
        </p:nvPicPr>
        <p:blipFill>
          <a:blip r:embed="rId3"/>
          <a:stretch>
            <a:fillRect/>
          </a:stretch>
        </p:blipFill>
        <p:spPr>
          <a:xfrm>
            <a:off x="7898991" y="875701"/>
            <a:ext cx="5478683" cy="5478683"/>
          </a:xfrm>
          <a:prstGeom prst="rect">
            <a:avLst/>
          </a:prstGeom>
        </p:spPr>
      </p:pic>
    </p:spTree>
    <p:extLst>
      <p:ext uri="{BB962C8B-B14F-4D97-AF65-F5344CB8AC3E}">
        <p14:creationId xmlns:p14="http://schemas.microsoft.com/office/powerpoint/2010/main" val="3393900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B79E-5BE5-ACF8-B7AF-744FEE905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5818F3-DDD9-E22B-7F5C-857AA5DD641A}"/>
              </a:ext>
            </a:extLst>
          </p:cNvPr>
          <p:cNvSpPr>
            <a:spLocks noGrp="1"/>
          </p:cNvSpPr>
          <p:nvPr>
            <p:ph type="title"/>
          </p:nvPr>
        </p:nvSpPr>
        <p:spPr>
          <a:xfrm>
            <a:off x="476849" y="-114120"/>
            <a:ext cx="10515600" cy="1325563"/>
          </a:xfrm>
        </p:spPr>
        <p:txBody>
          <a:bodyPr>
            <a:normAutofit/>
          </a:bodyPr>
          <a:lstStyle/>
          <a:p>
            <a:pPr algn="ctr"/>
            <a:r>
              <a:rPr lang="en-US" sz="2400" b="1">
                <a:latin typeface="Aptos"/>
              </a:rPr>
              <a:t>6. Is there a potential Social Security benefit payable to my spouse?</a:t>
            </a:r>
            <a:endParaRPr lang="en-US" sz="2400"/>
          </a:p>
        </p:txBody>
      </p:sp>
      <p:graphicFrame>
        <p:nvGraphicFramePr>
          <p:cNvPr id="5" name="Content Placeholder 4">
            <a:extLst>
              <a:ext uri="{FF2B5EF4-FFF2-40B4-BE49-F238E27FC236}">
                <a16:creationId xmlns:a16="http://schemas.microsoft.com/office/drawing/2014/main" id="{CC954C4C-9EE6-658F-9193-631BC2E04D0F}"/>
              </a:ext>
            </a:extLst>
          </p:cNvPr>
          <p:cNvGraphicFramePr>
            <a:graphicFrameLocks noGrp="1"/>
          </p:cNvGraphicFramePr>
          <p:nvPr>
            <p:ph idx="1"/>
            <p:extLst>
              <p:ext uri="{D42A27DB-BD31-4B8C-83A1-F6EECF244321}">
                <p14:modId xmlns:p14="http://schemas.microsoft.com/office/powerpoint/2010/main" val="2695123994"/>
              </p:ext>
            </p:extLst>
          </p:nvPr>
        </p:nvGraphicFramePr>
        <p:xfrm>
          <a:off x="486286" y="1398753"/>
          <a:ext cx="11219418" cy="4487107"/>
        </p:xfrm>
        <a:graphic>
          <a:graphicData uri="http://schemas.openxmlformats.org/drawingml/2006/table">
            <a:tbl>
              <a:tblPr bandRow="1">
                <a:tableStyleId>{5C22544A-7EE6-4342-B048-85BDC9FD1C3A}</a:tableStyleId>
              </a:tblPr>
              <a:tblGrid>
                <a:gridCol w="3191933">
                  <a:extLst>
                    <a:ext uri="{9D8B030D-6E8A-4147-A177-3AD203B41FA5}">
                      <a16:colId xmlns:a16="http://schemas.microsoft.com/office/drawing/2014/main" val="1964915501"/>
                    </a:ext>
                  </a:extLst>
                </a:gridCol>
                <a:gridCol w="8027485">
                  <a:extLst>
                    <a:ext uri="{9D8B030D-6E8A-4147-A177-3AD203B41FA5}">
                      <a16:colId xmlns:a16="http://schemas.microsoft.com/office/drawing/2014/main" val="390323004"/>
                    </a:ext>
                  </a:extLst>
                </a:gridCol>
              </a:tblGrid>
              <a:tr h="830354">
                <a:tc>
                  <a:txBody>
                    <a:bodyPr/>
                    <a:lstStyle/>
                    <a:p>
                      <a:pPr algn="l" fontAlgn="base">
                        <a:lnSpc>
                          <a:spcPct val="100000"/>
                        </a:lnSpc>
                      </a:pPr>
                      <a:r>
                        <a:rPr lang="en-US" sz="2400" b="1" i="0">
                          <a:solidFill>
                            <a:srgbClr val="FFFFFF"/>
                          </a:solidFill>
                          <a:effectLst/>
                          <a:latin typeface="Aptos"/>
                        </a:rPr>
                        <a:t>Status at Application</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1350"/>
                        </a:lnSpc>
                      </a:pPr>
                      <a:endParaRPr lang="en-US" sz="2400" b="0" i="0">
                        <a:solidFill>
                          <a:srgbClr val="000000"/>
                        </a:solidFill>
                        <a:effectLst/>
                        <a:latin typeface="Aptos"/>
                      </a:endParaRPr>
                    </a:p>
                    <a:p>
                      <a:pPr lvl="0" algn="l">
                        <a:lnSpc>
                          <a:spcPts val="1350"/>
                        </a:lnSpc>
                        <a:buNone/>
                      </a:pPr>
                      <a:r>
                        <a:rPr lang="en-US" sz="2400" b="0" i="0">
                          <a:solidFill>
                            <a:srgbClr val="000000"/>
                          </a:solidFill>
                          <a:effectLst/>
                          <a:latin typeface="Aptos"/>
                        </a:rPr>
                        <a:t>Still Married </a:t>
                      </a: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4240359247"/>
                  </a:ext>
                </a:extLst>
              </a:tr>
              <a:tr h="734544">
                <a:tc>
                  <a:txBody>
                    <a:bodyPr/>
                    <a:lstStyle/>
                    <a:p>
                      <a:pPr algn="l" fontAlgn="base">
                        <a:lnSpc>
                          <a:spcPts val="1350"/>
                        </a:lnSpc>
                      </a:pPr>
                      <a:r>
                        <a:rPr lang="en-US" sz="2400" b="1" i="0">
                          <a:solidFill>
                            <a:srgbClr val="FFFFFF"/>
                          </a:solidFill>
                          <a:effectLst/>
                          <a:latin typeface="Aptos"/>
                        </a:rPr>
                        <a:t>Marriage Length</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1350"/>
                        </a:lnSpc>
                      </a:pPr>
                      <a:endParaRPr lang="en-US" sz="2400" b="0" i="0">
                        <a:solidFill>
                          <a:srgbClr val="000000"/>
                        </a:solidFill>
                        <a:effectLst/>
                        <a:latin typeface="Aptos"/>
                      </a:endParaRPr>
                    </a:p>
                    <a:p>
                      <a:pPr lvl="0" algn="l">
                        <a:lnSpc>
                          <a:spcPts val="1350"/>
                        </a:lnSpc>
                        <a:buNone/>
                      </a:pPr>
                      <a:r>
                        <a:rPr lang="en-US" sz="2400" b="0" i="0">
                          <a:solidFill>
                            <a:srgbClr val="000000"/>
                          </a:solidFill>
                          <a:effectLst/>
                          <a:latin typeface="Aptos"/>
                        </a:rPr>
                        <a:t>1 year </a:t>
                      </a: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112363269"/>
                  </a:ext>
                </a:extLst>
              </a:tr>
              <a:tr h="734544">
                <a:tc>
                  <a:txBody>
                    <a:bodyPr/>
                    <a:lstStyle/>
                    <a:p>
                      <a:pPr algn="l" fontAlgn="base">
                        <a:lnSpc>
                          <a:spcPts val="1350"/>
                        </a:lnSpc>
                      </a:pPr>
                      <a:r>
                        <a:rPr lang="en-US" sz="2400" b="1" i="0">
                          <a:solidFill>
                            <a:srgbClr val="FFFFFF"/>
                          </a:solidFill>
                          <a:effectLst/>
                          <a:latin typeface="Aptos"/>
                        </a:rPr>
                        <a:t>Maximum Benefit</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algn="l" fontAlgn="base">
                        <a:lnSpc>
                          <a:spcPts val="1350"/>
                        </a:lnSpc>
                      </a:pPr>
                      <a:endParaRPr lang="en-US" sz="2400" b="0" i="0">
                        <a:solidFill>
                          <a:srgbClr val="000000"/>
                        </a:solidFill>
                        <a:effectLst/>
                        <a:latin typeface="Aptos"/>
                      </a:endParaRPr>
                    </a:p>
                    <a:p>
                      <a:pPr lvl="0" algn="l">
                        <a:lnSpc>
                          <a:spcPts val="1350"/>
                        </a:lnSpc>
                        <a:buNone/>
                      </a:pPr>
                      <a:r>
                        <a:rPr lang="en-US" sz="2400" b="0" i="0">
                          <a:solidFill>
                            <a:srgbClr val="000000"/>
                          </a:solidFill>
                          <a:effectLst/>
                          <a:latin typeface="Aptos"/>
                        </a:rPr>
                        <a:t>50% of PIA of worker providing benefit </a:t>
                      </a: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876034455"/>
                  </a:ext>
                </a:extLst>
              </a:tr>
              <a:tr h="1197627">
                <a:tc>
                  <a:txBody>
                    <a:bodyPr/>
                    <a:lstStyle/>
                    <a:p>
                      <a:pPr algn="l" fontAlgn="base">
                        <a:lnSpc>
                          <a:spcPts val="1350"/>
                        </a:lnSpc>
                      </a:pPr>
                      <a:r>
                        <a:rPr lang="en-US" sz="2400" b="1" i="0">
                          <a:solidFill>
                            <a:srgbClr val="FFFFFF"/>
                          </a:solidFill>
                          <a:effectLst/>
                          <a:latin typeface="Aptos"/>
                        </a:rPr>
                        <a:t>Reductions</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marL="342900" lvl="0" indent="0" algn="l" fontAlgn="base">
                        <a:lnSpc>
                          <a:spcPct val="100000"/>
                        </a:lnSpc>
                        <a:buFont typeface="Arial" panose="020B0604020202020204" pitchFamily="34" charset="0"/>
                        <a:buChar char="•"/>
                      </a:pPr>
                      <a:r>
                        <a:rPr lang="en-US" sz="2400" b="0" i="0">
                          <a:solidFill>
                            <a:srgbClr val="000000"/>
                          </a:solidFill>
                          <a:effectLst/>
                          <a:latin typeface="Aptos"/>
                        </a:rPr>
                        <a:t>Collecting prior to FRA </a:t>
                      </a:r>
                    </a:p>
                    <a:p>
                      <a:pPr marL="342900" lvl="0" indent="0" algn="l" fontAlgn="base">
                        <a:lnSpc>
                          <a:spcPct val="100000"/>
                        </a:lnSpc>
                        <a:buFont typeface="Arial" panose="020B0604020202020204" pitchFamily="34" charset="0"/>
                        <a:buChar char="•"/>
                      </a:pPr>
                      <a:r>
                        <a:rPr lang="en-US" sz="2400" b="0" i="0">
                          <a:solidFill>
                            <a:srgbClr val="000000"/>
                          </a:solidFill>
                          <a:effectLst/>
                          <a:latin typeface="Aptos"/>
                        </a:rPr>
                        <a:t>Continued Employment (earnings test) </a:t>
                      </a:r>
                    </a:p>
                    <a:p>
                      <a:pPr marL="342900" lvl="0" indent="0" algn="l" fontAlgn="base">
                        <a:lnSpc>
                          <a:spcPct val="100000"/>
                        </a:lnSpc>
                        <a:buFont typeface="Arial" panose="020B0604020202020204" pitchFamily="34" charset="0"/>
                        <a:buChar char="•"/>
                      </a:pPr>
                      <a:r>
                        <a:rPr lang="en-US" sz="2400" b="0" i="0">
                          <a:solidFill>
                            <a:srgbClr val="000000"/>
                          </a:solidFill>
                          <a:effectLst/>
                          <a:latin typeface="Aptos"/>
                        </a:rPr>
                        <a:t>Family Maximum </a:t>
                      </a: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1138678328"/>
                  </a:ext>
                </a:extLst>
              </a:tr>
              <a:tr h="990038">
                <a:tc>
                  <a:txBody>
                    <a:bodyPr/>
                    <a:lstStyle/>
                    <a:p>
                      <a:pPr algn="r" fontAlgn="base">
                        <a:lnSpc>
                          <a:spcPts val="1350"/>
                        </a:lnSpc>
                      </a:pPr>
                      <a:r>
                        <a:rPr lang="en-US" sz="2400" b="1" i="0">
                          <a:solidFill>
                            <a:srgbClr val="FFFFFF"/>
                          </a:solidFill>
                          <a:effectLst/>
                          <a:latin typeface="Aptos"/>
                        </a:rPr>
                        <a:t>Example:</a:t>
                      </a:r>
                      <a:r>
                        <a:rPr lang="en-US" sz="2400" b="0" i="0">
                          <a:solidFill>
                            <a:srgbClr val="FFFFFF"/>
                          </a:solidFill>
                          <a:effectLst/>
                          <a:latin typeface="Aptos"/>
                        </a:rPr>
                        <a:t> </a:t>
                      </a:r>
                      <a:endParaRPr lang="en-US" sz="2400" b="0" i="0">
                        <a:solidFill>
                          <a:srgbClr val="000000"/>
                        </a:solidFill>
                        <a:effectLst/>
                        <a:latin typeface="Aptos"/>
                      </a:endParaRPr>
                    </a:p>
                  </a:txBody>
                  <a:tcPr marL="66675" marR="666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215E99"/>
                    </a:solidFill>
                  </a:tcPr>
                </a:tc>
                <a:tc>
                  <a:txBody>
                    <a:bodyPr/>
                    <a:lstStyle/>
                    <a:p>
                      <a:pPr indent="0" algn="l" fontAlgn="base">
                        <a:lnSpc>
                          <a:spcPct val="100000"/>
                        </a:lnSpc>
                      </a:pPr>
                      <a:r>
                        <a:rPr lang="en-US" sz="2000" b="0" i="0">
                          <a:solidFill>
                            <a:srgbClr val="000000"/>
                          </a:solidFill>
                          <a:effectLst/>
                          <a:latin typeface="Aptos"/>
                        </a:rPr>
                        <a:t>FRA 66, Collect at 62—receive 35% of PIA of worker providing benefit </a:t>
                      </a:r>
                    </a:p>
                  </a:txBody>
                  <a:tcPr marL="66675" marR="666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C94D8"/>
                    </a:solidFill>
                  </a:tcPr>
                </a:tc>
                <a:extLst>
                  <a:ext uri="{0D108BD9-81ED-4DB2-BD59-A6C34878D82A}">
                    <a16:rowId xmlns:a16="http://schemas.microsoft.com/office/drawing/2014/main" val="3561762661"/>
                  </a:ext>
                </a:extLst>
              </a:tr>
            </a:tbl>
          </a:graphicData>
        </a:graphic>
      </p:graphicFrame>
      <p:grpSp>
        <p:nvGrpSpPr>
          <p:cNvPr id="7" name="Group 8">
            <a:extLst>
              <a:ext uri="{FF2B5EF4-FFF2-40B4-BE49-F238E27FC236}">
                <a16:creationId xmlns:a16="http://schemas.microsoft.com/office/drawing/2014/main" id="{81C31707-1AF7-22C8-B583-1A819403DFBE}"/>
              </a:ext>
            </a:extLst>
          </p:cNvPr>
          <p:cNvGrpSpPr/>
          <p:nvPr/>
        </p:nvGrpSpPr>
        <p:grpSpPr>
          <a:xfrm>
            <a:off x="0" y="6261928"/>
            <a:ext cx="12192000" cy="497171"/>
            <a:chOff x="0" y="0"/>
            <a:chExt cx="4816593" cy="234665"/>
          </a:xfrm>
        </p:grpSpPr>
        <p:sp>
          <p:nvSpPr>
            <p:cNvPr id="8" name="Freeform 9">
              <a:extLst>
                <a:ext uri="{FF2B5EF4-FFF2-40B4-BE49-F238E27FC236}">
                  <a16:creationId xmlns:a16="http://schemas.microsoft.com/office/drawing/2014/main" id="{C1FFA219-FE5A-44ED-3D79-E75F26A0A366}"/>
                </a:ext>
              </a:extLst>
            </p:cNvPr>
            <p:cNvSpPr/>
            <p:nvPr/>
          </p:nvSpPr>
          <p:spPr>
            <a:xfrm>
              <a:off x="0" y="0"/>
              <a:ext cx="4816592" cy="234665"/>
            </a:xfrm>
            <a:custGeom>
              <a:avLst/>
              <a:gdLst/>
              <a:ahLst/>
              <a:cxnLst/>
              <a:rect l="l" t="t" r="r" b="b"/>
              <a:pathLst>
                <a:path w="4816592" h="234665">
                  <a:moveTo>
                    <a:pt x="0" y="0"/>
                  </a:moveTo>
                  <a:lnTo>
                    <a:pt x="4816592" y="0"/>
                  </a:lnTo>
                  <a:lnTo>
                    <a:pt x="4816592" y="234665"/>
                  </a:lnTo>
                  <a:lnTo>
                    <a:pt x="0" y="234665"/>
                  </a:lnTo>
                  <a:close/>
                </a:path>
              </a:pathLst>
            </a:custGeom>
            <a:gradFill rotWithShape="1">
              <a:gsLst>
                <a:gs pos="0">
                  <a:srgbClr val="7BAED4">
                    <a:alpha val="100000"/>
                  </a:srgbClr>
                </a:gs>
                <a:gs pos="100000">
                  <a:srgbClr val="1459B6">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Box 10">
              <a:extLst>
                <a:ext uri="{FF2B5EF4-FFF2-40B4-BE49-F238E27FC236}">
                  <a16:creationId xmlns:a16="http://schemas.microsoft.com/office/drawing/2014/main" id="{101ADA96-02A5-8988-B613-A3D359864ED3}"/>
                </a:ext>
              </a:extLst>
            </p:cNvPr>
            <p:cNvSpPr txBox="1"/>
            <p:nvPr/>
          </p:nvSpPr>
          <p:spPr>
            <a:xfrm>
              <a:off x="0" y="-38100"/>
              <a:ext cx="4816593" cy="2727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0" name="TextBox 2">
            <a:extLst>
              <a:ext uri="{FF2B5EF4-FFF2-40B4-BE49-F238E27FC236}">
                <a16:creationId xmlns:a16="http://schemas.microsoft.com/office/drawing/2014/main" id="{7F848D5D-8321-F75E-6999-87A5E23D0678}"/>
              </a:ext>
            </a:extLst>
          </p:cNvPr>
          <p:cNvSpPr txBox="1"/>
          <p:nvPr/>
        </p:nvSpPr>
        <p:spPr>
          <a:xfrm>
            <a:off x="273580" y="6356624"/>
            <a:ext cx="11644830" cy="30777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a:ea typeface="Nourd"/>
                <a:cs typeface="Nourd"/>
                <a:sym typeface="Nourd"/>
              </a:rPr>
              <a:t>AMACFOUNDATION.ORG |  888.750.2622  |  SSADVISOR@AMACFOUNDATION.ORG</a:t>
            </a:r>
          </a:p>
        </p:txBody>
      </p:sp>
    </p:spTree>
    <p:extLst>
      <p:ext uri="{BB962C8B-B14F-4D97-AF65-F5344CB8AC3E}">
        <p14:creationId xmlns:p14="http://schemas.microsoft.com/office/powerpoint/2010/main" val="1782697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6CEFD0D21E87458E1BFD650437A896" ma:contentTypeVersion="15" ma:contentTypeDescription="Create a new document." ma:contentTypeScope="" ma:versionID="6536bf627f7a2eab27168b0ea88c391a">
  <xsd:schema xmlns:xsd="http://www.w3.org/2001/XMLSchema" xmlns:xs="http://www.w3.org/2001/XMLSchema" xmlns:p="http://schemas.microsoft.com/office/2006/metadata/properties" xmlns:ns2="06b57f25-4624-4ef8-bff6-03f6117b8df7" xmlns:ns3="16b51096-73b0-472c-9fba-d94836704694" targetNamespace="http://schemas.microsoft.com/office/2006/metadata/properties" ma:root="true" ma:fieldsID="2c443a02c1232d869a1e00a082d02295" ns2:_="" ns3:_="">
    <xsd:import namespace="06b57f25-4624-4ef8-bff6-03f6117b8df7"/>
    <xsd:import namespace="16b51096-73b0-472c-9fba-d9483670469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b57f25-4624-4ef8-bff6-03f6117b8d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40bce84-ab6a-4594-acc5-575ddd9457ee"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b51096-73b0-472c-9fba-d9483670469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b5c0c71-cc30-4085-8139-2c482a7b8e5b}" ma:internalName="TaxCatchAll" ma:showField="CatchAllData" ma:web="16b51096-73b0-472c-9fba-d9483670469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6b51096-73b0-472c-9fba-d94836704694" xsi:nil="true"/>
    <lcf76f155ced4ddcb4097134ff3c332f xmlns="06b57f25-4624-4ef8-bff6-03f6117b8d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16492F-2420-4D19-AE5A-A2C4FAADC53C}">
  <ds:schemaRefs>
    <ds:schemaRef ds:uri="06b57f25-4624-4ef8-bff6-03f6117b8df7"/>
    <ds:schemaRef ds:uri="16b51096-73b0-472c-9fba-d948367046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7CB1823-51E6-4FFF-813F-B63308E76288}">
  <ds:schemaRefs>
    <ds:schemaRef ds:uri="http://schemas.microsoft.com/sharepoint/v3/contenttype/forms"/>
  </ds:schemaRefs>
</ds:datastoreItem>
</file>

<file path=customXml/itemProps3.xml><?xml version="1.0" encoding="utf-8"?>
<ds:datastoreItem xmlns:ds="http://schemas.openxmlformats.org/officeDocument/2006/customXml" ds:itemID="{E6011CD7-D8DF-4828-96AE-BF699A7EDBDD}">
  <ds:schemaRefs>
    <ds:schemaRef ds:uri="http://purl.org/dc/dcmitype/"/>
    <ds:schemaRef ds:uri="http://purl.org/dc/elements/1.1/"/>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terms/"/>
    <ds:schemaRef ds:uri="http://schemas.openxmlformats.org/package/2006/metadata/core-properties"/>
    <ds:schemaRef ds:uri="16b51096-73b0-472c-9fba-d94836704694"/>
    <ds:schemaRef ds:uri="06b57f25-4624-4ef8-bff6-03f6117b8df7"/>
  </ds:schemaRefs>
</ds:datastoreItem>
</file>

<file path=docMetadata/LabelInfo.xml><?xml version="1.0" encoding="utf-8"?>
<clbl:labelList xmlns:clbl="http://schemas.microsoft.com/office/2020/mipLabelMetadata">
  <clbl:label id="{ad7b8fcb-1b4e-42e1-91c2-183ef322d867}" enabled="0" method="" siteId="{ad7b8fcb-1b4e-42e1-91c2-183ef322d867}"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4089</Words>
  <Application>Microsoft Office PowerPoint</Application>
  <PresentationFormat>Widescreen</PresentationFormat>
  <Paragraphs>356</Paragraphs>
  <Slides>17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Aptos</vt:lpstr>
      <vt:lpstr>Aptos Display</vt:lpstr>
      <vt:lpstr>Arial</vt:lpstr>
      <vt:lpstr>Arial,Sans-Serif</vt:lpstr>
      <vt:lpstr>Calibri</vt:lpstr>
      <vt:lpstr>Century Gothic</vt:lpstr>
      <vt:lpstr>Courier New</vt:lpstr>
      <vt:lpstr>Nourd</vt:lpstr>
      <vt:lpstr>Symbol</vt:lpstr>
      <vt:lpstr>Wingdings</vt:lpstr>
      <vt:lpstr>office theme</vt:lpstr>
      <vt:lpstr>PowerPoint Presentation</vt:lpstr>
      <vt:lpstr>1. What is my Social Security Full Retirement Age (FRA) and why is that important to know?</vt:lpstr>
      <vt:lpstr>2. How many quarters of covered FICA earnings do I need to be eligible for Social Security retirement benefits?</vt:lpstr>
      <vt:lpstr>3. How Is My Benefit Calculated?</vt:lpstr>
      <vt:lpstr>4. What is the impact of a Cost-of-Living Adjustment?</vt:lpstr>
      <vt:lpstr>Social Security Cost-of-Living</vt:lpstr>
      <vt:lpstr>RETIREMENT BENEFITS Collect Early??      Or Wait??</vt:lpstr>
      <vt:lpstr>To Work or Not to Work??</vt:lpstr>
      <vt:lpstr>6. Is there a potential Social Security benefit payable to my spouse?</vt:lpstr>
      <vt:lpstr>7. How might other pensions impact my Social Security benefit?</vt:lpstr>
      <vt:lpstr>8a.  Are Social Security survivor benefits payable to SPOUSES and children?</vt:lpstr>
      <vt:lpstr>8b.  Are Social Security survivor benefits payable to spouses and CHILDREN?</vt:lpstr>
      <vt:lpstr>9a. Can I claim Social Security benefits earned by my ex-spouse? Ex-Spouse Living</vt:lpstr>
      <vt:lpstr>9b. Can I claim Social Security benefits earned by my ex-spouse? Ex-Spouse Deceased </vt:lpstr>
      <vt:lpstr>10. Can I undo a Social Security benefit claiming decision?--Withdraw Application</vt:lpstr>
      <vt:lpstr>Contact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 Brush</dc:creator>
  <cp:lastModifiedBy>Deborah Dunlap</cp:lastModifiedBy>
  <cp:revision>5</cp:revision>
  <dcterms:created xsi:type="dcterms:W3CDTF">2025-02-11T15:24:28Z</dcterms:created>
  <dcterms:modified xsi:type="dcterms:W3CDTF">2025-12-09T14:35:42Z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0x010100616CEFD0D21E87458E1BFD650437A896</vt:lpwstr>
  </property>
  <property fmtid="{D5CDD505-2E9C-101B-9397-08002B2CF9AE}" pid="3" name="MediaServiceImageTags">
    <vt:lpwstr/>
  </property>
</Properties>
</file>