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74" r:id="rId2"/>
    <p:sldId id="375" r:id="rId3"/>
    <p:sldId id="376" r:id="rId4"/>
    <p:sldId id="377" r:id="rId5"/>
    <p:sldId id="378" r:id="rId6"/>
    <p:sldId id="379" r:id="rId7"/>
    <p:sldId id="381" r:id="rId8"/>
    <p:sldId id="382" r:id="rId9"/>
    <p:sldId id="415" r:id="rId10"/>
    <p:sldId id="385" r:id="rId11"/>
    <p:sldId id="386" r:id="rId12"/>
    <p:sldId id="387" r:id="rId13"/>
    <p:sldId id="388" r:id="rId14"/>
    <p:sldId id="399" r:id="rId15"/>
    <p:sldId id="402" r:id="rId16"/>
    <p:sldId id="389" r:id="rId17"/>
    <p:sldId id="390" r:id="rId18"/>
    <p:sldId id="391" r:id="rId19"/>
    <p:sldId id="392" r:id="rId20"/>
    <p:sldId id="404" r:id="rId21"/>
    <p:sldId id="393" r:id="rId22"/>
    <p:sldId id="394" r:id="rId23"/>
    <p:sldId id="395" r:id="rId24"/>
    <p:sldId id="396" r:id="rId25"/>
    <p:sldId id="397" r:id="rId26"/>
    <p:sldId id="398" r:id="rId27"/>
    <p:sldId id="400" r:id="rId28"/>
    <p:sldId id="401" r:id="rId29"/>
    <p:sldId id="403" r:id="rId30"/>
    <p:sldId id="405" r:id="rId31"/>
    <p:sldId id="406" r:id="rId32"/>
    <p:sldId id="414" r:id="rId33"/>
    <p:sldId id="408" r:id="rId34"/>
    <p:sldId id="409" r:id="rId35"/>
    <p:sldId id="410" r:id="rId36"/>
    <p:sldId id="411" r:id="rId37"/>
    <p:sldId id="417" r:id="rId38"/>
    <p:sldId id="416" r:id="rId39"/>
    <p:sldId id="418" r:id="rId40"/>
    <p:sldId id="412" r:id="rId41"/>
    <p:sldId id="413"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9B9B9"/>
    <a:srgbClr val="16F65B"/>
    <a:srgbClr val="16DE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94" autoAdjust="0"/>
    <p:restoredTop sz="94635" autoAdjust="0"/>
  </p:normalViewPr>
  <p:slideViewPr>
    <p:cSldViewPr>
      <p:cViewPr varScale="1">
        <p:scale>
          <a:sx n="79" d="100"/>
          <a:sy n="79" d="100"/>
        </p:scale>
        <p:origin x="1278"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88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d2216f2de63c66ec/Documents/AMAC%20Documents/AMAC%20Foundation/Quarterly%20SSAS%20volume%20-%202016%20-%20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d2216f2de63c66ec/Documents/AMAC%20Documents/Social%20Security%20Info/COLA%20-%2020%20Year%20History.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Russell\Documents\AMAC%20Documents\Social%20Security%20Info\Age%20Distribution%20Chart%20-%20SS%20Claiming%20Age.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Russell\Documents\AMAC%20Documents\Social%20Security%20Info\Benefits%20at%20Different%20Claim%20Age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Cumulative Quarterly Volume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Sheet1!$A$2:$A$25</c:f>
              <c:strCache>
                <c:ptCount val="24"/>
                <c:pt idx="0">
                  <c:v>2016 Q1</c:v>
                </c:pt>
                <c:pt idx="1">
                  <c:v>Q2</c:v>
                </c:pt>
                <c:pt idx="2">
                  <c:v>Q3</c:v>
                </c:pt>
                <c:pt idx="3">
                  <c:v>Q4</c:v>
                </c:pt>
                <c:pt idx="4">
                  <c:v>2017 Q1</c:v>
                </c:pt>
                <c:pt idx="5">
                  <c:v>Q2</c:v>
                </c:pt>
                <c:pt idx="6">
                  <c:v>Q3</c:v>
                </c:pt>
                <c:pt idx="7">
                  <c:v>Q4</c:v>
                </c:pt>
                <c:pt idx="8">
                  <c:v>2018 Q1</c:v>
                </c:pt>
                <c:pt idx="9">
                  <c:v>Q2</c:v>
                </c:pt>
                <c:pt idx="10">
                  <c:v>Q3</c:v>
                </c:pt>
                <c:pt idx="11">
                  <c:v>Q4</c:v>
                </c:pt>
                <c:pt idx="12">
                  <c:v>2019 Q1</c:v>
                </c:pt>
                <c:pt idx="13">
                  <c:v>Q2</c:v>
                </c:pt>
                <c:pt idx="14">
                  <c:v>Q3</c:v>
                </c:pt>
                <c:pt idx="15">
                  <c:v>Q4</c:v>
                </c:pt>
                <c:pt idx="16">
                  <c:v>2020 Q1</c:v>
                </c:pt>
                <c:pt idx="17">
                  <c:v>Q2</c:v>
                </c:pt>
                <c:pt idx="18">
                  <c:v>Q3</c:v>
                </c:pt>
                <c:pt idx="19">
                  <c:v>Q4</c:v>
                </c:pt>
                <c:pt idx="20">
                  <c:v>2021 Q1</c:v>
                </c:pt>
                <c:pt idx="21">
                  <c:v>Q2</c:v>
                </c:pt>
                <c:pt idx="22">
                  <c:v>Q3</c:v>
                </c:pt>
                <c:pt idx="23">
                  <c:v>Q4</c:v>
                </c:pt>
              </c:strCache>
            </c:strRef>
          </c:cat>
          <c:val>
            <c:numRef>
              <c:f>Sheet1!$B$2:$B$25</c:f>
              <c:numCache>
                <c:formatCode>General</c:formatCode>
                <c:ptCount val="24"/>
                <c:pt idx="0">
                  <c:v>82</c:v>
                </c:pt>
                <c:pt idx="1">
                  <c:v>156</c:v>
                </c:pt>
                <c:pt idx="2">
                  <c:v>219</c:v>
                </c:pt>
                <c:pt idx="3">
                  <c:v>377</c:v>
                </c:pt>
                <c:pt idx="4">
                  <c:v>505</c:v>
                </c:pt>
                <c:pt idx="5">
                  <c:v>657</c:v>
                </c:pt>
                <c:pt idx="6">
                  <c:v>954</c:v>
                </c:pt>
                <c:pt idx="7">
                  <c:v>1866</c:v>
                </c:pt>
                <c:pt idx="8">
                  <c:v>2615</c:v>
                </c:pt>
                <c:pt idx="9">
                  <c:v>3679</c:v>
                </c:pt>
                <c:pt idx="10">
                  <c:v>4495</c:v>
                </c:pt>
                <c:pt idx="11">
                  <c:v>5357</c:v>
                </c:pt>
                <c:pt idx="12">
                  <c:v>6169</c:v>
                </c:pt>
                <c:pt idx="13">
                  <c:v>6882</c:v>
                </c:pt>
                <c:pt idx="14">
                  <c:v>7665</c:v>
                </c:pt>
                <c:pt idx="15">
                  <c:v>8833</c:v>
                </c:pt>
                <c:pt idx="16">
                  <c:v>9990</c:v>
                </c:pt>
                <c:pt idx="17">
                  <c:v>11346</c:v>
                </c:pt>
                <c:pt idx="18">
                  <c:v>12501</c:v>
                </c:pt>
                <c:pt idx="19">
                  <c:v>13866</c:v>
                </c:pt>
                <c:pt idx="20">
                  <c:v>15691</c:v>
                </c:pt>
                <c:pt idx="21">
                  <c:v>17375</c:v>
                </c:pt>
                <c:pt idx="22">
                  <c:v>18990</c:v>
                </c:pt>
                <c:pt idx="23">
                  <c:v>20522</c:v>
                </c:pt>
              </c:numCache>
            </c:numRef>
          </c:val>
          <c:extLst>
            <c:ext xmlns:c16="http://schemas.microsoft.com/office/drawing/2014/chart" uri="{C3380CC4-5D6E-409C-BE32-E72D297353CC}">
              <c16:uniqueId val="{00000000-3723-411E-93FB-7C4AE5BE52BF}"/>
            </c:ext>
          </c:extLst>
        </c:ser>
        <c:ser>
          <c:idx val="1"/>
          <c:order val="1"/>
          <c:tx>
            <c:strRef>
              <c:f>Sheet1!$C$1</c:f>
              <c:strCache>
                <c:ptCount val="1"/>
                <c:pt idx="0">
                  <c:v>Column2</c:v>
                </c:pt>
              </c:strCache>
            </c:strRef>
          </c:tx>
          <c:spPr>
            <a:solidFill>
              <a:schemeClr val="accent2"/>
            </a:solidFill>
            <a:ln>
              <a:noFill/>
            </a:ln>
            <a:effectLst/>
          </c:spPr>
          <c:invertIfNegative val="0"/>
          <c:cat>
            <c:strRef>
              <c:f>Sheet1!$A$2:$A$25</c:f>
              <c:strCache>
                <c:ptCount val="24"/>
                <c:pt idx="0">
                  <c:v>2016 Q1</c:v>
                </c:pt>
                <c:pt idx="1">
                  <c:v>Q2</c:v>
                </c:pt>
                <c:pt idx="2">
                  <c:v>Q3</c:v>
                </c:pt>
                <c:pt idx="3">
                  <c:v>Q4</c:v>
                </c:pt>
                <c:pt idx="4">
                  <c:v>2017 Q1</c:v>
                </c:pt>
                <c:pt idx="5">
                  <c:v>Q2</c:v>
                </c:pt>
                <c:pt idx="6">
                  <c:v>Q3</c:v>
                </c:pt>
                <c:pt idx="7">
                  <c:v>Q4</c:v>
                </c:pt>
                <c:pt idx="8">
                  <c:v>2018 Q1</c:v>
                </c:pt>
                <c:pt idx="9">
                  <c:v>Q2</c:v>
                </c:pt>
                <c:pt idx="10">
                  <c:v>Q3</c:v>
                </c:pt>
                <c:pt idx="11">
                  <c:v>Q4</c:v>
                </c:pt>
                <c:pt idx="12">
                  <c:v>2019 Q1</c:v>
                </c:pt>
                <c:pt idx="13">
                  <c:v>Q2</c:v>
                </c:pt>
                <c:pt idx="14">
                  <c:v>Q3</c:v>
                </c:pt>
                <c:pt idx="15">
                  <c:v>Q4</c:v>
                </c:pt>
                <c:pt idx="16">
                  <c:v>2020 Q1</c:v>
                </c:pt>
                <c:pt idx="17">
                  <c:v>Q2</c:v>
                </c:pt>
                <c:pt idx="18">
                  <c:v>Q3</c:v>
                </c:pt>
                <c:pt idx="19">
                  <c:v>Q4</c:v>
                </c:pt>
                <c:pt idx="20">
                  <c:v>2021 Q1</c:v>
                </c:pt>
                <c:pt idx="21">
                  <c:v>Q2</c:v>
                </c:pt>
                <c:pt idx="22">
                  <c:v>Q3</c:v>
                </c:pt>
                <c:pt idx="23">
                  <c:v>Q4</c:v>
                </c:pt>
              </c:strCache>
            </c:strRef>
          </c:cat>
          <c:val>
            <c:numRef>
              <c:f>Sheet1!$C$2:$C$25</c:f>
              <c:numCache>
                <c:formatCode>General</c:formatCode>
                <c:ptCount val="24"/>
              </c:numCache>
            </c:numRef>
          </c:val>
          <c:extLst>
            <c:ext xmlns:c16="http://schemas.microsoft.com/office/drawing/2014/chart" uri="{C3380CC4-5D6E-409C-BE32-E72D297353CC}">
              <c16:uniqueId val="{00000001-3723-411E-93FB-7C4AE5BE52BF}"/>
            </c:ext>
          </c:extLst>
        </c:ser>
        <c:ser>
          <c:idx val="2"/>
          <c:order val="2"/>
          <c:tx>
            <c:strRef>
              <c:f>Sheet1!$D$1</c:f>
              <c:strCache>
                <c:ptCount val="1"/>
                <c:pt idx="0">
                  <c:v>Column1</c:v>
                </c:pt>
              </c:strCache>
            </c:strRef>
          </c:tx>
          <c:spPr>
            <a:solidFill>
              <a:schemeClr val="accent3"/>
            </a:solidFill>
            <a:ln>
              <a:noFill/>
            </a:ln>
            <a:effectLst/>
          </c:spPr>
          <c:invertIfNegative val="0"/>
          <c:cat>
            <c:strRef>
              <c:f>Sheet1!$A$2:$A$25</c:f>
              <c:strCache>
                <c:ptCount val="24"/>
                <c:pt idx="0">
                  <c:v>2016 Q1</c:v>
                </c:pt>
                <c:pt idx="1">
                  <c:v>Q2</c:v>
                </c:pt>
                <c:pt idx="2">
                  <c:v>Q3</c:v>
                </c:pt>
                <c:pt idx="3">
                  <c:v>Q4</c:v>
                </c:pt>
                <c:pt idx="4">
                  <c:v>2017 Q1</c:v>
                </c:pt>
                <c:pt idx="5">
                  <c:v>Q2</c:v>
                </c:pt>
                <c:pt idx="6">
                  <c:v>Q3</c:v>
                </c:pt>
                <c:pt idx="7">
                  <c:v>Q4</c:v>
                </c:pt>
                <c:pt idx="8">
                  <c:v>2018 Q1</c:v>
                </c:pt>
                <c:pt idx="9">
                  <c:v>Q2</c:v>
                </c:pt>
                <c:pt idx="10">
                  <c:v>Q3</c:v>
                </c:pt>
                <c:pt idx="11">
                  <c:v>Q4</c:v>
                </c:pt>
                <c:pt idx="12">
                  <c:v>2019 Q1</c:v>
                </c:pt>
                <c:pt idx="13">
                  <c:v>Q2</c:v>
                </c:pt>
                <c:pt idx="14">
                  <c:v>Q3</c:v>
                </c:pt>
                <c:pt idx="15">
                  <c:v>Q4</c:v>
                </c:pt>
                <c:pt idx="16">
                  <c:v>2020 Q1</c:v>
                </c:pt>
                <c:pt idx="17">
                  <c:v>Q2</c:v>
                </c:pt>
                <c:pt idx="18">
                  <c:v>Q3</c:v>
                </c:pt>
                <c:pt idx="19">
                  <c:v>Q4</c:v>
                </c:pt>
                <c:pt idx="20">
                  <c:v>2021 Q1</c:v>
                </c:pt>
                <c:pt idx="21">
                  <c:v>Q2</c:v>
                </c:pt>
                <c:pt idx="22">
                  <c:v>Q3</c:v>
                </c:pt>
                <c:pt idx="23">
                  <c:v>Q4</c:v>
                </c:pt>
              </c:strCache>
            </c:strRef>
          </c:cat>
          <c:val>
            <c:numRef>
              <c:f>Sheet1!$D$2:$D$25</c:f>
              <c:numCache>
                <c:formatCode>General</c:formatCode>
                <c:ptCount val="24"/>
              </c:numCache>
            </c:numRef>
          </c:val>
          <c:extLst>
            <c:ext xmlns:c16="http://schemas.microsoft.com/office/drawing/2014/chart" uri="{C3380CC4-5D6E-409C-BE32-E72D297353CC}">
              <c16:uniqueId val="{00000002-3723-411E-93FB-7C4AE5BE52BF}"/>
            </c:ext>
          </c:extLst>
        </c:ser>
        <c:dLbls>
          <c:showLegendKey val="0"/>
          <c:showVal val="0"/>
          <c:showCatName val="0"/>
          <c:showSerName val="0"/>
          <c:showPercent val="0"/>
          <c:showBubbleSize val="0"/>
        </c:dLbls>
        <c:gapWidth val="182"/>
        <c:axId val="699606095"/>
        <c:axId val="699604847"/>
      </c:barChart>
      <c:catAx>
        <c:axId val="69960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9604847"/>
        <c:crosses val="autoZero"/>
        <c:auto val="1"/>
        <c:lblAlgn val="ctr"/>
        <c:lblOffset val="100"/>
        <c:noMultiLvlLbl val="0"/>
      </c:catAx>
      <c:valAx>
        <c:axId val="6996048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96060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Activity By Quarter</a:t>
            </a:r>
          </a:p>
          <a:p>
            <a:pPr>
              <a:defRPr/>
            </a:pPr>
            <a:r>
              <a:rPr lang="en-US" dirty="0"/>
              <a:t>2016 - 2021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w="38100">
              <a:noFill/>
            </a:ln>
            <a:effectLst/>
          </c:spPr>
          <c:invertIfNegative val="0"/>
          <c:cat>
            <c:strRef>
              <c:f>Sheet1!$B$3:$B$26</c:f>
              <c:strCache>
                <c:ptCount val="24"/>
                <c:pt idx="0">
                  <c:v>1Q2016</c:v>
                </c:pt>
                <c:pt idx="1">
                  <c:v>2Q2016</c:v>
                </c:pt>
                <c:pt idx="2">
                  <c:v>3Q2016</c:v>
                </c:pt>
                <c:pt idx="3">
                  <c:v>4Q2016</c:v>
                </c:pt>
                <c:pt idx="4">
                  <c:v>1Q2017</c:v>
                </c:pt>
                <c:pt idx="5">
                  <c:v>2Q2017</c:v>
                </c:pt>
                <c:pt idx="6">
                  <c:v>3Q2017</c:v>
                </c:pt>
                <c:pt idx="7">
                  <c:v>4Q2017</c:v>
                </c:pt>
                <c:pt idx="8">
                  <c:v>1Q2018</c:v>
                </c:pt>
                <c:pt idx="9">
                  <c:v>2Q2018</c:v>
                </c:pt>
                <c:pt idx="10">
                  <c:v>3Q2018</c:v>
                </c:pt>
                <c:pt idx="11">
                  <c:v>4Q2018</c:v>
                </c:pt>
                <c:pt idx="12">
                  <c:v>1Q2019</c:v>
                </c:pt>
                <c:pt idx="13">
                  <c:v>2Q2019</c:v>
                </c:pt>
                <c:pt idx="14">
                  <c:v>3Q2019</c:v>
                </c:pt>
                <c:pt idx="15">
                  <c:v>4Q2019</c:v>
                </c:pt>
                <c:pt idx="16">
                  <c:v>1Q2020</c:v>
                </c:pt>
                <c:pt idx="17">
                  <c:v>2Q2020</c:v>
                </c:pt>
                <c:pt idx="18">
                  <c:v>3Q2020</c:v>
                </c:pt>
                <c:pt idx="19">
                  <c:v>4Q2020</c:v>
                </c:pt>
                <c:pt idx="20">
                  <c:v>1Q2021</c:v>
                </c:pt>
                <c:pt idx="21">
                  <c:v>2Q2021</c:v>
                </c:pt>
                <c:pt idx="22">
                  <c:v>3Q2021</c:v>
                </c:pt>
                <c:pt idx="23">
                  <c:v>4Q2021</c:v>
                </c:pt>
              </c:strCache>
            </c:strRef>
          </c:cat>
          <c:val>
            <c:numRef>
              <c:f>Sheet1!$C$3:$C$26</c:f>
              <c:numCache>
                <c:formatCode>General</c:formatCode>
                <c:ptCount val="24"/>
                <c:pt idx="0">
                  <c:v>85</c:v>
                </c:pt>
                <c:pt idx="1">
                  <c:v>74</c:v>
                </c:pt>
                <c:pt idx="2">
                  <c:v>63</c:v>
                </c:pt>
                <c:pt idx="3">
                  <c:v>79</c:v>
                </c:pt>
                <c:pt idx="4">
                  <c:v>128</c:v>
                </c:pt>
                <c:pt idx="5">
                  <c:v>162</c:v>
                </c:pt>
                <c:pt idx="6">
                  <c:v>292</c:v>
                </c:pt>
                <c:pt idx="7">
                  <c:v>907</c:v>
                </c:pt>
                <c:pt idx="8">
                  <c:v>749</c:v>
                </c:pt>
                <c:pt idx="9">
                  <c:v>1064</c:v>
                </c:pt>
                <c:pt idx="10">
                  <c:v>816</c:v>
                </c:pt>
                <c:pt idx="11">
                  <c:v>862</c:v>
                </c:pt>
                <c:pt idx="12">
                  <c:v>782</c:v>
                </c:pt>
                <c:pt idx="13">
                  <c:v>743</c:v>
                </c:pt>
                <c:pt idx="14">
                  <c:v>783</c:v>
                </c:pt>
                <c:pt idx="15">
                  <c:v>1168</c:v>
                </c:pt>
                <c:pt idx="16">
                  <c:v>1157</c:v>
                </c:pt>
                <c:pt idx="17">
                  <c:v>1356</c:v>
                </c:pt>
                <c:pt idx="18">
                  <c:v>1155</c:v>
                </c:pt>
                <c:pt idx="19">
                  <c:v>1365</c:v>
                </c:pt>
                <c:pt idx="20">
                  <c:v>1825</c:v>
                </c:pt>
                <c:pt idx="21">
                  <c:v>1684</c:v>
                </c:pt>
                <c:pt idx="22">
                  <c:v>1615</c:v>
                </c:pt>
                <c:pt idx="23">
                  <c:v>1532</c:v>
                </c:pt>
              </c:numCache>
            </c:numRef>
          </c:val>
          <c:extLst>
            <c:ext xmlns:c16="http://schemas.microsoft.com/office/drawing/2014/chart" uri="{C3380CC4-5D6E-409C-BE32-E72D297353CC}">
              <c16:uniqueId val="{00000000-CC93-4FDA-A96C-713709D0A1F1}"/>
            </c:ext>
          </c:extLst>
        </c:ser>
        <c:dLbls>
          <c:showLegendKey val="0"/>
          <c:showVal val="0"/>
          <c:showCatName val="0"/>
          <c:showSerName val="0"/>
          <c:showPercent val="0"/>
          <c:showBubbleSize val="0"/>
        </c:dLbls>
        <c:gapWidth val="219"/>
        <c:overlap val="-27"/>
        <c:axId val="32813551"/>
        <c:axId val="32812719"/>
      </c:barChart>
      <c:catAx>
        <c:axId val="32813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812719"/>
        <c:crosses val="autoZero"/>
        <c:auto val="1"/>
        <c:lblAlgn val="ctr"/>
        <c:lblOffset val="100"/>
        <c:noMultiLvlLbl val="0"/>
      </c:catAx>
      <c:valAx>
        <c:axId val="328127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8135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a:t>COLA History</a:t>
            </a: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numRef>
              <c:f>'[COLA - 20 Year History.xlsx]Sheet1'!$B$4:$B$26</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'[COLA - 20 Year History.xlsx]Sheet1'!$C$4:$C$26</c:f>
              <c:numCache>
                <c:formatCode>0.0%</c:formatCode>
                <c:ptCount val="23"/>
                <c:pt idx="0">
                  <c:v>2.5000000000000001E-2</c:v>
                </c:pt>
                <c:pt idx="1">
                  <c:v>3.5000000000000003E-2</c:v>
                </c:pt>
                <c:pt idx="2">
                  <c:v>2.5999999999999999E-2</c:v>
                </c:pt>
                <c:pt idx="3">
                  <c:v>1.4E-2</c:v>
                </c:pt>
                <c:pt idx="4">
                  <c:v>2.1000000000000001E-2</c:v>
                </c:pt>
                <c:pt idx="5">
                  <c:v>2.7E-2</c:v>
                </c:pt>
                <c:pt idx="6">
                  <c:v>4.1000000000000002E-2</c:v>
                </c:pt>
                <c:pt idx="7">
                  <c:v>3.3000000000000002E-2</c:v>
                </c:pt>
                <c:pt idx="8">
                  <c:v>2.3E-2</c:v>
                </c:pt>
                <c:pt idx="9">
                  <c:v>5.8000000000000003E-2</c:v>
                </c:pt>
                <c:pt idx="10">
                  <c:v>0</c:v>
                </c:pt>
                <c:pt idx="11">
                  <c:v>0</c:v>
                </c:pt>
                <c:pt idx="12">
                  <c:v>3.5999999999999997E-2</c:v>
                </c:pt>
                <c:pt idx="13">
                  <c:v>1.7000000000000001E-2</c:v>
                </c:pt>
                <c:pt idx="14">
                  <c:v>1.6E-2</c:v>
                </c:pt>
                <c:pt idx="15">
                  <c:v>1.7000000000000001E-2</c:v>
                </c:pt>
                <c:pt idx="16">
                  <c:v>0</c:v>
                </c:pt>
                <c:pt idx="17">
                  <c:v>3.0000000000000001E-3</c:v>
                </c:pt>
                <c:pt idx="18">
                  <c:v>0.02</c:v>
                </c:pt>
                <c:pt idx="19">
                  <c:v>2.8000000000000001E-2</c:v>
                </c:pt>
                <c:pt idx="20">
                  <c:v>1.6E-2</c:v>
                </c:pt>
                <c:pt idx="21">
                  <c:v>1.2999999999999999E-2</c:v>
                </c:pt>
                <c:pt idx="22">
                  <c:v>5.8999999999999997E-2</c:v>
                </c:pt>
              </c:numCache>
            </c:numRef>
          </c:val>
          <c:extLst>
            <c:ext xmlns:c16="http://schemas.microsoft.com/office/drawing/2014/chart" uri="{C3380CC4-5D6E-409C-BE32-E72D297353CC}">
              <c16:uniqueId val="{00000000-C40D-4368-A920-3921D448D649}"/>
            </c:ext>
          </c:extLst>
        </c:ser>
        <c:dLbls>
          <c:showLegendKey val="0"/>
          <c:showVal val="0"/>
          <c:showCatName val="0"/>
          <c:showSerName val="0"/>
          <c:showPercent val="0"/>
          <c:showBubbleSize val="0"/>
        </c:dLbls>
        <c:gapWidth val="164"/>
        <c:overlap val="-22"/>
        <c:axId val="1108050719"/>
        <c:axId val="1108048223"/>
      </c:barChart>
      <c:catAx>
        <c:axId val="1108050719"/>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8048223"/>
        <c:crosses val="autoZero"/>
        <c:auto val="1"/>
        <c:lblAlgn val="ctr"/>
        <c:lblOffset val="100"/>
        <c:noMultiLvlLbl val="0"/>
      </c:catAx>
      <c:valAx>
        <c:axId val="1108048223"/>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8050719"/>
        <c:crosses val="autoZero"/>
        <c:crossBetween val="between"/>
      </c:valAx>
      <c:spPr>
        <a:noFill/>
        <a:ln>
          <a:noFill/>
        </a:ln>
        <a:effectLst/>
      </c:spPr>
    </c:plotArea>
    <c:plotVisOnly val="1"/>
    <c:dispBlanksAs val="gap"/>
    <c:showDLblsOverMax val="0"/>
  </c:chart>
  <c:spPr>
    <a:noFill/>
    <a:ln w="38100">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dirty="0"/>
              <a:t>Claiming Age Distribution</a:t>
            </a:r>
            <a:r>
              <a:rPr lang="en-US" baseline="0" dirty="0"/>
              <a:t> </a:t>
            </a:r>
            <a:endParaRPr lang="en-US" dirty="0"/>
          </a:p>
        </c:rich>
      </c:tx>
      <c:layout>
        <c:manualLayout>
          <c:xMode val="edge"/>
          <c:yMode val="edge"/>
          <c:x val="0.31934033245844268"/>
          <c:y val="5.0925925925925923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Sheet1!$A$4</c:f>
              <c:strCache>
                <c:ptCount val="1"/>
                <c:pt idx="0">
                  <c:v>Men</c:v>
                </c:pt>
              </c:strCache>
            </c:strRef>
          </c:tx>
          <c:invertIfNegative val="0"/>
          <c:cat>
            <c:strRef>
              <c:f>Sheet1!$B$3:$G$3</c:f>
              <c:strCache>
                <c:ptCount val="6"/>
                <c:pt idx="0">
                  <c:v>62</c:v>
                </c:pt>
                <c:pt idx="1">
                  <c:v>63</c:v>
                </c:pt>
                <c:pt idx="2">
                  <c:v>64</c:v>
                </c:pt>
                <c:pt idx="3">
                  <c:v>FRA</c:v>
                </c:pt>
                <c:pt idx="4">
                  <c:v>FRA to 69</c:v>
                </c:pt>
                <c:pt idx="5">
                  <c:v>70+</c:v>
                </c:pt>
              </c:strCache>
            </c:strRef>
          </c:cat>
          <c:val>
            <c:numRef>
              <c:f>Sheet1!$B$4:$G$4</c:f>
              <c:numCache>
                <c:formatCode>0%</c:formatCode>
                <c:ptCount val="6"/>
                <c:pt idx="0">
                  <c:v>0.42</c:v>
                </c:pt>
                <c:pt idx="1">
                  <c:v>7.0000000000000007E-2</c:v>
                </c:pt>
                <c:pt idx="2">
                  <c:v>7.0000000000000007E-2</c:v>
                </c:pt>
                <c:pt idx="3">
                  <c:v>0.34</c:v>
                </c:pt>
                <c:pt idx="4">
                  <c:v>7.0000000000000007E-2</c:v>
                </c:pt>
                <c:pt idx="5">
                  <c:v>0.02</c:v>
                </c:pt>
              </c:numCache>
            </c:numRef>
          </c:val>
          <c:extLst>
            <c:ext xmlns:c16="http://schemas.microsoft.com/office/drawing/2014/chart" uri="{C3380CC4-5D6E-409C-BE32-E72D297353CC}">
              <c16:uniqueId val="{00000000-38C5-4CE6-89E4-025C3D4831F9}"/>
            </c:ext>
          </c:extLst>
        </c:ser>
        <c:ser>
          <c:idx val="1"/>
          <c:order val="1"/>
          <c:tx>
            <c:strRef>
              <c:f>Sheet1!$A$5</c:f>
              <c:strCache>
                <c:ptCount val="1"/>
                <c:pt idx="0">
                  <c:v>Women</c:v>
                </c:pt>
              </c:strCache>
            </c:strRef>
          </c:tx>
          <c:invertIfNegative val="0"/>
          <c:cat>
            <c:strRef>
              <c:f>Sheet1!$B$3:$G$3</c:f>
              <c:strCache>
                <c:ptCount val="6"/>
                <c:pt idx="0">
                  <c:v>62</c:v>
                </c:pt>
                <c:pt idx="1">
                  <c:v>63</c:v>
                </c:pt>
                <c:pt idx="2">
                  <c:v>64</c:v>
                </c:pt>
                <c:pt idx="3">
                  <c:v>FRA</c:v>
                </c:pt>
                <c:pt idx="4">
                  <c:v>FRA to 69</c:v>
                </c:pt>
                <c:pt idx="5">
                  <c:v>70+</c:v>
                </c:pt>
              </c:strCache>
            </c:strRef>
          </c:cat>
          <c:val>
            <c:numRef>
              <c:f>Sheet1!$B$5:$G$5</c:f>
              <c:numCache>
                <c:formatCode>0%</c:formatCode>
                <c:ptCount val="6"/>
                <c:pt idx="0">
                  <c:v>0.48</c:v>
                </c:pt>
                <c:pt idx="1">
                  <c:v>0.08</c:v>
                </c:pt>
                <c:pt idx="2">
                  <c:v>0.08</c:v>
                </c:pt>
                <c:pt idx="3">
                  <c:v>0.27</c:v>
                </c:pt>
                <c:pt idx="4">
                  <c:v>0.06</c:v>
                </c:pt>
                <c:pt idx="5">
                  <c:v>0.04</c:v>
                </c:pt>
              </c:numCache>
            </c:numRef>
          </c:val>
          <c:extLst>
            <c:ext xmlns:c16="http://schemas.microsoft.com/office/drawing/2014/chart" uri="{C3380CC4-5D6E-409C-BE32-E72D297353CC}">
              <c16:uniqueId val="{00000001-38C5-4CE6-89E4-025C3D4831F9}"/>
            </c:ext>
          </c:extLst>
        </c:ser>
        <c:dLbls>
          <c:showLegendKey val="0"/>
          <c:showVal val="0"/>
          <c:showCatName val="0"/>
          <c:showSerName val="0"/>
          <c:showPercent val="0"/>
          <c:showBubbleSize val="0"/>
        </c:dLbls>
        <c:gapWidth val="150"/>
        <c:shape val="box"/>
        <c:axId val="316990192"/>
        <c:axId val="316990584"/>
        <c:axId val="0"/>
      </c:bar3DChart>
      <c:catAx>
        <c:axId val="316990192"/>
        <c:scaling>
          <c:orientation val="minMax"/>
        </c:scaling>
        <c:delete val="0"/>
        <c:axPos val="b"/>
        <c:numFmt formatCode="General" sourceLinked="0"/>
        <c:majorTickMark val="none"/>
        <c:minorTickMark val="none"/>
        <c:tickLblPos val="nextTo"/>
        <c:crossAx val="316990584"/>
        <c:crosses val="autoZero"/>
        <c:auto val="1"/>
        <c:lblAlgn val="ctr"/>
        <c:lblOffset val="100"/>
        <c:noMultiLvlLbl val="0"/>
      </c:catAx>
      <c:valAx>
        <c:axId val="316990584"/>
        <c:scaling>
          <c:orientation val="minMax"/>
        </c:scaling>
        <c:delete val="0"/>
        <c:axPos val="l"/>
        <c:majorGridlines/>
        <c:title>
          <c:tx>
            <c:rich>
              <a:bodyPr/>
              <a:lstStyle/>
              <a:p>
                <a:pPr>
                  <a:defRPr/>
                </a:pPr>
                <a:r>
                  <a:rPr lang="en-US"/>
                  <a:t>% of SS</a:t>
                </a:r>
                <a:r>
                  <a:rPr lang="en-US" baseline="0"/>
                  <a:t> Recipients</a:t>
                </a:r>
                <a:endParaRPr lang="en-US"/>
              </a:p>
            </c:rich>
          </c:tx>
          <c:overlay val="0"/>
        </c:title>
        <c:numFmt formatCode="0%" sourceLinked="1"/>
        <c:majorTickMark val="none"/>
        <c:minorTickMark val="none"/>
        <c:tickLblPos val="nextTo"/>
        <c:crossAx val="316990192"/>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050" b="1"/>
              <a:t>Benefits at Different Claim Ages</a:t>
            </a:r>
          </a:p>
          <a:p>
            <a:pPr>
              <a:defRPr b="1"/>
            </a:pPr>
            <a:r>
              <a:rPr lang="en-US" sz="1050" b="1"/>
              <a:t>(PIA = $2000)</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688955547223263"/>
          <c:y val="0.19442882109728027"/>
          <c:w val="0.85459192600924883"/>
          <c:h val="0.60054378393505325"/>
        </c:manualLayout>
      </c:layout>
      <c:barChart>
        <c:barDir val="col"/>
        <c:grouping val="clustered"/>
        <c:varyColors val="0"/>
        <c:ser>
          <c:idx val="0"/>
          <c:order val="0"/>
          <c:tx>
            <c:strRef>
              <c:f>Sheet1!$A$4</c:f>
              <c:strCache>
                <c:ptCount val="1"/>
                <c:pt idx="0">
                  <c:v>FRA 66</c:v>
                </c:pt>
              </c:strCache>
            </c:strRef>
          </c:tx>
          <c:spPr>
            <a:solidFill>
              <a:schemeClr val="accent1"/>
            </a:solidFill>
            <a:ln>
              <a:noFill/>
            </a:ln>
            <a:effectLst/>
          </c:spPr>
          <c:invertIfNegative val="0"/>
          <c:cat>
            <c:numRef>
              <c:f>Sheet1!$B$3:$J$3</c:f>
              <c:numCache>
                <c:formatCode>General</c:formatCode>
                <c:ptCount val="9"/>
                <c:pt idx="0">
                  <c:v>62</c:v>
                </c:pt>
                <c:pt idx="1">
                  <c:v>63</c:v>
                </c:pt>
                <c:pt idx="2">
                  <c:v>64</c:v>
                </c:pt>
                <c:pt idx="3">
                  <c:v>65</c:v>
                </c:pt>
                <c:pt idx="4">
                  <c:v>66</c:v>
                </c:pt>
                <c:pt idx="5">
                  <c:v>67</c:v>
                </c:pt>
                <c:pt idx="6">
                  <c:v>68</c:v>
                </c:pt>
                <c:pt idx="7">
                  <c:v>69</c:v>
                </c:pt>
                <c:pt idx="8">
                  <c:v>70</c:v>
                </c:pt>
              </c:numCache>
            </c:numRef>
          </c:cat>
          <c:val>
            <c:numRef>
              <c:f>Sheet1!$B$4:$J$4</c:f>
              <c:numCache>
                <c:formatCode>_("$"* #,##0_);_("$"* \(#,##0\);_("$"* "-"??_);_(@_)</c:formatCode>
                <c:ptCount val="9"/>
                <c:pt idx="0">
                  <c:v>1549</c:v>
                </c:pt>
                <c:pt idx="1">
                  <c:v>1624</c:v>
                </c:pt>
                <c:pt idx="2">
                  <c:v>1741</c:v>
                </c:pt>
                <c:pt idx="3">
                  <c:v>1866</c:v>
                </c:pt>
                <c:pt idx="4">
                  <c:v>2000</c:v>
                </c:pt>
                <c:pt idx="5">
                  <c:v>2160</c:v>
                </c:pt>
                <c:pt idx="6">
                  <c:v>2332</c:v>
                </c:pt>
                <c:pt idx="7">
                  <c:v>2519</c:v>
                </c:pt>
                <c:pt idx="8">
                  <c:v>2721</c:v>
                </c:pt>
              </c:numCache>
            </c:numRef>
          </c:val>
          <c:extLst>
            <c:ext xmlns:c16="http://schemas.microsoft.com/office/drawing/2014/chart" uri="{C3380CC4-5D6E-409C-BE32-E72D297353CC}">
              <c16:uniqueId val="{00000000-BF8E-43EB-8503-67ED6476BC32}"/>
            </c:ext>
          </c:extLst>
        </c:ser>
        <c:ser>
          <c:idx val="1"/>
          <c:order val="1"/>
          <c:tx>
            <c:strRef>
              <c:f>Sheet1!$A$5</c:f>
              <c:strCache>
                <c:ptCount val="1"/>
                <c:pt idx="0">
                  <c:v>FRA 67</c:v>
                </c:pt>
              </c:strCache>
            </c:strRef>
          </c:tx>
          <c:spPr>
            <a:solidFill>
              <a:schemeClr val="accent2"/>
            </a:solidFill>
            <a:ln>
              <a:noFill/>
            </a:ln>
            <a:effectLst/>
          </c:spPr>
          <c:invertIfNegative val="0"/>
          <c:cat>
            <c:numRef>
              <c:f>Sheet1!$B$3:$J$3</c:f>
              <c:numCache>
                <c:formatCode>General</c:formatCode>
                <c:ptCount val="9"/>
                <c:pt idx="0">
                  <c:v>62</c:v>
                </c:pt>
                <c:pt idx="1">
                  <c:v>63</c:v>
                </c:pt>
                <c:pt idx="2">
                  <c:v>64</c:v>
                </c:pt>
                <c:pt idx="3">
                  <c:v>65</c:v>
                </c:pt>
                <c:pt idx="4">
                  <c:v>66</c:v>
                </c:pt>
                <c:pt idx="5">
                  <c:v>67</c:v>
                </c:pt>
                <c:pt idx="6">
                  <c:v>68</c:v>
                </c:pt>
                <c:pt idx="7">
                  <c:v>69</c:v>
                </c:pt>
                <c:pt idx="8">
                  <c:v>70</c:v>
                </c:pt>
              </c:numCache>
            </c:numRef>
          </c:cat>
          <c:val>
            <c:numRef>
              <c:f>Sheet1!$B$5:$J$5</c:f>
              <c:numCache>
                <c:formatCode>_("$"* #,##0_);_("$"* \(#,##0\);_("$"* "-"??_);_(@_)</c:formatCode>
                <c:ptCount val="9"/>
                <c:pt idx="0">
                  <c:v>1466</c:v>
                </c:pt>
                <c:pt idx="1">
                  <c:v>1543</c:v>
                </c:pt>
                <c:pt idx="2">
                  <c:v>1624</c:v>
                </c:pt>
                <c:pt idx="3">
                  <c:v>1741</c:v>
                </c:pt>
                <c:pt idx="4">
                  <c:v>1866</c:v>
                </c:pt>
                <c:pt idx="5">
                  <c:v>2000</c:v>
                </c:pt>
                <c:pt idx="6">
                  <c:v>2160</c:v>
                </c:pt>
                <c:pt idx="7">
                  <c:v>2332</c:v>
                </c:pt>
                <c:pt idx="8">
                  <c:v>2519</c:v>
                </c:pt>
              </c:numCache>
            </c:numRef>
          </c:val>
          <c:extLst>
            <c:ext xmlns:c16="http://schemas.microsoft.com/office/drawing/2014/chart" uri="{C3380CC4-5D6E-409C-BE32-E72D297353CC}">
              <c16:uniqueId val="{00000001-BF8E-43EB-8503-67ED6476BC32}"/>
            </c:ext>
          </c:extLst>
        </c:ser>
        <c:dLbls>
          <c:showLegendKey val="0"/>
          <c:showVal val="0"/>
          <c:showCatName val="0"/>
          <c:showSerName val="0"/>
          <c:showPercent val="0"/>
          <c:showBubbleSize val="0"/>
        </c:dLbls>
        <c:gapWidth val="219"/>
        <c:overlap val="-27"/>
        <c:axId val="412975960"/>
        <c:axId val="412978584"/>
      </c:barChart>
      <c:catAx>
        <c:axId val="412975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978584"/>
        <c:crosses val="autoZero"/>
        <c:auto val="1"/>
        <c:lblAlgn val="ctr"/>
        <c:lblOffset val="100"/>
        <c:noMultiLvlLbl val="0"/>
      </c:catAx>
      <c:valAx>
        <c:axId val="41297858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975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0.50278</cdr:x>
      <cdr:y>0.32755</cdr:y>
    </cdr:from>
    <cdr:to>
      <cdr:x>0.8882</cdr:x>
      <cdr:y>0.44214</cdr:y>
    </cdr:to>
    <cdr:sp macro="" textlink="">
      <cdr:nvSpPr>
        <cdr:cNvPr id="2" name="TextBox 1">
          <a:extLst xmlns:a="http://schemas.openxmlformats.org/drawingml/2006/main">
            <a:ext uri="{FF2B5EF4-FFF2-40B4-BE49-F238E27FC236}">
              <a16:creationId xmlns:a16="http://schemas.microsoft.com/office/drawing/2014/main" id="{EEBEE74A-BC39-4FAA-A22A-8385B244D7A7}"/>
            </a:ext>
          </a:extLst>
        </cdr:cNvPr>
        <cdr:cNvSpPr txBox="1"/>
      </cdr:nvSpPr>
      <cdr:spPr>
        <a:xfrm xmlns:a="http://schemas.openxmlformats.org/drawingml/2006/main">
          <a:off x="2298700" y="898525"/>
          <a:ext cx="1762140" cy="31434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Twenty year average = 2.2%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258" cy="465292"/>
          </a:xfrm>
          <a:prstGeom prst="rect">
            <a:avLst/>
          </a:prstGeom>
        </p:spPr>
        <p:txBody>
          <a:bodyPr vert="horz" lIns="90416" tIns="45208" rIns="90416" bIns="45208" rtlCol="0"/>
          <a:lstStyle>
            <a:lvl1pPr algn="l">
              <a:defRPr sz="1200"/>
            </a:lvl1pPr>
          </a:lstStyle>
          <a:p>
            <a:endParaRPr lang="en-US"/>
          </a:p>
        </p:txBody>
      </p:sp>
      <p:sp>
        <p:nvSpPr>
          <p:cNvPr id="3" name="Date Placeholder 2"/>
          <p:cNvSpPr>
            <a:spLocks noGrp="1"/>
          </p:cNvSpPr>
          <p:nvPr>
            <p:ph type="dt" sz="quarter" idx="1"/>
          </p:nvPr>
        </p:nvSpPr>
        <p:spPr>
          <a:xfrm>
            <a:off x="3970576" y="1"/>
            <a:ext cx="3038258" cy="465292"/>
          </a:xfrm>
          <a:prstGeom prst="rect">
            <a:avLst/>
          </a:prstGeom>
        </p:spPr>
        <p:txBody>
          <a:bodyPr vert="horz" lIns="90416" tIns="45208" rIns="90416" bIns="45208" rtlCol="0"/>
          <a:lstStyle>
            <a:lvl1pPr algn="r">
              <a:defRPr sz="1200"/>
            </a:lvl1pPr>
          </a:lstStyle>
          <a:p>
            <a:fld id="{46BC7981-D20B-4FC3-BD76-B2DB36A6CEC6}" type="datetimeFigureOut">
              <a:rPr lang="en-US" smtClean="0"/>
              <a:t>2/24/2022</a:t>
            </a:fld>
            <a:endParaRPr lang="en-US"/>
          </a:p>
        </p:txBody>
      </p:sp>
      <p:sp>
        <p:nvSpPr>
          <p:cNvPr id="4" name="Footer Placeholder 3"/>
          <p:cNvSpPr>
            <a:spLocks noGrp="1"/>
          </p:cNvSpPr>
          <p:nvPr>
            <p:ph type="ftr" sz="quarter" idx="2"/>
          </p:nvPr>
        </p:nvSpPr>
        <p:spPr>
          <a:xfrm>
            <a:off x="1" y="8831108"/>
            <a:ext cx="3038258" cy="465292"/>
          </a:xfrm>
          <a:prstGeom prst="rect">
            <a:avLst/>
          </a:prstGeom>
        </p:spPr>
        <p:txBody>
          <a:bodyPr vert="horz" lIns="90416" tIns="45208" rIns="90416" bIns="45208" rtlCol="0" anchor="b"/>
          <a:lstStyle>
            <a:lvl1pPr algn="l">
              <a:defRPr sz="1200"/>
            </a:lvl1pPr>
          </a:lstStyle>
          <a:p>
            <a:endParaRPr lang="en-US"/>
          </a:p>
        </p:txBody>
      </p:sp>
      <p:sp>
        <p:nvSpPr>
          <p:cNvPr id="5" name="Slide Number Placeholder 4"/>
          <p:cNvSpPr>
            <a:spLocks noGrp="1"/>
          </p:cNvSpPr>
          <p:nvPr>
            <p:ph type="sldNum" sz="quarter" idx="3"/>
          </p:nvPr>
        </p:nvSpPr>
        <p:spPr>
          <a:xfrm>
            <a:off x="3970576" y="8831108"/>
            <a:ext cx="3038258" cy="465292"/>
          </a:xfrm>
          <a:prstGeom prst="rect">
            <a:avLst/>
          </a:prstGeom>
        </p:spPr>
        <p:txBody>
          <a:bodyPr vert="horz" lIns="90416" tIns="45208" rIns="90416" bIns="45208" rtlCol="0" anchor="b"/>
          <a:lstStyle>
            <a:lvl1pPr algn="r">
              <a:defRPr sz="1200"/>
            </a:lvl1pPr>
          </a:lstStyle>
          <a:p>
            <a:fld id="{8205244D-42A6-40AD-9BB4-8AD6056E4488}" type="slidenum">
              <a:rPr lang="en-US" smtClean="0"/>
              <a:t>‹#›</a:t>
            </a:fld>
            <a:endParaRPr lang="en-US"/>
          </a:p>
        </p:txBody>
      </p:sp>
    </p:spTree>
    <p:extLst>
      <p:ext uri="{BB962C8B-B14F-4D97-AF65-F5344CB8AC3E}">
        <p14:creationId xmlns:p14="http://schemas.microsoft.com/office/powerpoint/2010/main" val="2999454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258" cy="465292"/>
          </a:xfrm>
          <a:prstGeom prst="rect">
            <a:avLst/>
          </a:prstGeom>
        </p:spPr>
        <p:txBody>
          <a:bodyPr vert="horz" lIns="90416" tIns="45208" rIns="90416" bIns="45208" rtlCol="0"/>
          <a:lstStyle>
            <a:lvl1pPr algn="l">
              <a:defRPr sz="1200"/>
            </a:lvl1pPr>
          </a:lstStyle>
          <a:p>
            <a:endParaRPr lang="en-US"/>
          </a:p>
        </p:txBody>
      </p:sp>
      <p:sp>
        <p:nvSpPr>
          <p:cNvPr id="3" name="Date Placeholder 2"/>
          <p:cNvSpPr>
            <a:spLocks noGrp="1"/>
          </p:cNvSpPr>
          <p:nvPr>
            <p:ph type="dt" idx="1"/>
          </p:nvPr>
        </p:nvSpPr>
        <p:spPr>
          <a:xfrm>
            <a:off x="3970576" y="1"/>
            <a:ext cx="3038258" cy="465292"/>
          </a:xfrm>
          <a:prstGeom prst="rect">
            <a:avLst/>
          </a:prstGeom>
        </p:spPr>
        <p:txBody>
          <a:bodyPr vert="horz" lIns="90416" tIns="45208" rIns="90416" bIns="45208" rtlCol="0"/>
          <a:lstStyle>
            <a:lvl1pPr algn="r">
              <a:defRPr sz="1200"/>
            </a:lvl1pPr>
          </a:lstStyle>
          <a:p>
            <a:fld id="{3F5B735E-CC30-404D-846A-CBE40EB70AEB}" type="datetimeFigureOut">
              <a:rPr lang="en-US" smtClean="0"/>
              <a:t>2/24/2022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0416" tIns="45208" rIns="90416" bIns="45208" rtlCol="0" anchor="ctr"/>
          <a:lstStyle/>
          <a:p>
            <a:endParaRPr lang="en-US"/>
          </a:p>
        </p:txBody>
      </p:sp>
      <p:sp>
        <p:nvSpPr>
          <p:cNvPr id="5" name="Notes Placeholder 4"/>
          <p:cNvSpPr>
            <a:spLocks noGrp="1"/>
          </p:cNvSpPr>
          <p:nvPr>
            <p:ph type="body" sz="quarter" idx="3"/>
          </p:nvPr>
        </p:nvSpPr>
        <p:spPr>
          <a:xfrm>
            <a:off x="700413" y="4473717"/>
            <a:ext cx="5609574" cy="3661028"/>
          </a:xfrm>
          <a:prstGeom prst="rect">
            <a:avLst/>
          </a:prstGeom>
        </p:spPr>
        <p:txBody>
          <a:bodyPr vert="horz" lIns="90416" tIns="45208" rIns="90416" bIns="452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1108"/>
            <a:ext cx="3038258" cy="465292"/>
          </a:xfrm>
          <a:prstGeom prst="rect">
            <a:avLst/>
          </a:prstGeom>
        </p:spPr>
        <p:txBody>
          <a:bodyPr vert="horz" lIns="90416" tIns="45208" rIns="90416" bIns="45208" rtlCol="0" anchor="b"/>
          <a:lstStyle>
            <a:lvl1pPr algn="l">
              <a:defRPr sz="1200"/>
            </a:lvl1pPr>
          </a:lstStyle>
          <a:p>
            <a:endParaRPr lang="en-US"/>
          </a:p>
        </p:txBody>
      </p:sp>
      <p:sp>
        <p:nvSpPr>
          <p:cNvPr id="7" name="Slide Number Placeholder 6"/>
          <p:cNvSpPr>
            <a:spLocks noGrp="1"/>
          </p:cNvSpPr>
          <p:nvPr>
            <p:ph type="sldNum" sz="quarter" idx="5"/>
          </p:nvPr>
        </p:nvSpPr>
        <p:spPr>
          <a:xfrm>
            <a:off x="3970576" y="8831108"/>
            <a:ext cx="3038258" cy="465292"/>
          </a:xfrm>
          <a:prstGeom prst="rect">
            <a:avLst/>
          </a:prstGeom>
        </p:spPr>
        <p:txBody>
          <a:bodyPr vert="horz" lIns="90416" tIns="45208" rIns="90416" bIns="45208" rtlCol="0" anchor="b"/>
          <a:lstStyle>
            <a:lvl1pPr algn="r">
              <a:defRPr sz="1200"/>
            </a:lvl1pPr>
          </a:lstStyle>
          <a:p>
            <a:fld id="{1CC9CD88-C534-4D34-8AB5-49C58291A937}" type="slidenum">
              <a:rPr lang="en-US" smtClean="0"/>
              <a:t>‹#›</a:t>
            </a:fld>
            <a:endParaRPr lang="en-US"/>
          </a:p>
        </p:txBody>
      </p:sp>
    </p:spTree>
    <p:extLst>
      <p:ext uri="{BB962C8B-B14F-4D97-AF65-F5344CB8AC3E}">
        <p14:creationId xmlns:p14="http://schemas.microsoft.com/office/powerpoint/2010/main" val="656158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9CD88-C534-4D34-8AB5-49C58291A937}" type="slidenum">
              <a:rPr lang="en-US" smtClean="0"/>
              <a:t>9</a:t>
            </a:fld>
            <a:endParaRPr lang="en-US"/>
          </a:p>
        </p:txBody>
      </p:sp>
    </p:spTree>
    <p:extLst>
      <p:ext uri="{BB962C8B-B14F-4D97-AF65-F5344CB8AC3E}">
        <p14:creationId xmlns:p14="http://schemas.microsoft.com/office/powerpoint/2010/main" val="3904785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A621E2-B855-49FF-B055-178686DB7321}" type="datetime1">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E3E37-93E4-4E40-B02C-C0CAD8C0DC3D}" type="slidenum">
              <a:rPr lang="en-US" smtClean="0"/>
              <a:t>‹#›</a:t>
            </a:fld>
            <a:endParaRPr lang="en-US"/>
          </a:p>
        </p:txBody>
      </p:sp>
    </p:spTree>
    <p:extLst>
      <p:ext uri="{BB962C8B-B14F-4D97-AF65-F5344CB8AC3E}">
        <p14:creationId xmlns:p14="http://schemas.microsoft.com/office/powerpoint/2010/main" val="263240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608A02-CF02-49A9-8AF8-B18B30B6A9FC}" type="datetime1">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E3E37-93E4-4E40-B02C-C0CAD8C0DC3D}" type="slidenum">
              <a:rPr lang="en-US" smtClean="0"/>
              <a:t>‹#›</a:t>
            </a:fld>
            <a:endParaRPr lang="en-US"/>
          </a:p>
        </p:txBody>
      </p:sp>
    </p:spTree>
    <p:extLst>
      <p:ext uri="{BB962C8B-B14F-4D97-AF65-F5344CB8AC3E}">
        <p14:creationId xmlns:p14="http://schemas.microsoft.com/office/powerpoint/2010/main" val="3320003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489C16-D4C0-4407-842E-C08A08E89074}" type="datetime1">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E3E37-93E4-4E40-B02C-C0CAD8C0DC3D}" type="slidenum">
              <a:rPr lang="en-US" smtClean="0"/>
              <a:t>‹#›</a:t>
            </a:fld>
            <a:endParaRPr lang="en-US"/>
          </a:p>
        </p:txBody>
      </p:sp>
    </p:spTree>
    <p:extLst>
      <p:ext uri="{BB962C8B-B14F-4D97-AF65-F5344CB8AC3E}">
        <p14:creationId xmlns:p14="http://schemas.microsoft.com/office/powerpoint/2010/main" val="7901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510BA2-9E13-48E4-B8A8-291E5656DDBF}" type="datetime1">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E3E37-93E4-4E40-B02C-C0CAD8C0DC3D}" type="slidenum">
              <a:rPr lang="en-US" smtClean="0"/>
              <a:t>‹#›</a:t>
            </a:fld>
            <a:endParaRPr lang="en-US"/>
          </a:p>
        </p:txBody>
      </p:sp>
    </p:spTree>
    <p:extLst>
      <p:ext uri="{BB962C8B-B14F-4D97-AF65-F5344CB8AC3E}">
        <p14:creationId xmlns:p14="http://schemas.microsoft.com/office/powerpoint/2010/main" val="323547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1581FC-7E71-4CCD-9708-A0323BF73C94}" type="datetime1">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E3E37-93E4-4E40-B02C-C0CAD8C0DC3D}" type="slidenum">
              <a:rPr lang="en-US" smtClean="0"/>
              <a:t>‹#›</a:t>
            </a:fld>
            <a:endParaRPr lang="en-US"/>
          </a:p>
        </p:txBody>
      </p:sp>
    </p:spTree>
    <p:extLst>
      <p:ext uri="{BB962C8B-B14F-4D97-AF65-F5344CB8AC3E}">
        <p14:creationId xmlns:p14="http://schemas.microsoft.com/office/powerpoint/2010/main" val="2845637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D0EDF6-05E8-4552-B7D1-20D75823BD9B}" type="datetime1">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E3E37-93E4-4E40-B02C-C0CAD8C0DC3D}" type="slidenum">
              <a:rPr lang="en-US" smtClean="0"/>
              <a:t>‹#›</a:t>
            </a:fld>
            <a:endParaRPr lang="en-US"/>
          </a:p>
        </p:txBody>
      </p:sp>
    </p:spTree>
    <p:extLst>
      <p:ext uri="{BB962C8B-B14F-4D97-AF65-F5344CB8AC3E}">
        <p14:creationId xmlns:p14="http://schemas.microsoft.com/office/powerpoint/2010/main" val="206517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0FAF58-5D00-48C3-8320-B18F3332F6C2}" type="datetime1">
              <a:rPr lang="en-US" smtClean="0"/>
              <a:t>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BE3E37-93E4-4E40-B02C-C0CAD8C0DC3D}" type="slidenum">
              <a:rPr lang="en-US" smtClean="0"/>
              <a:t>‹#›</a:t>
            </a:fld>
            <a:endParaRPr lang="en-US"/>
          </a:p>
        </p:txBody>
      </p:sp>
    </p:spTree>
    <p:extLst>
      <p:ext uri="{BB962C8B-B14F-4D97-AF65-F5344CB8AC3E}">
        <p14:creationId xmlns:p14="http://schemas.microsoft.com/office/powerpoint/2010/main" val="2326370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4D2A20-87A6-4EA6-A4FC-CD1907B7BDDB}" type="datetime1">
              <a:rPr lang="en-US" smtClean="0"/>
              <a:t>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BE3E37-93E4-4E40-B02C-C0CAD8C0DC3D}" type="slidenum">
              <a:rPr lang="en-US" smtClean="0"/>
              <a:t>‹#›</a:t>
            </a:fld>
            <a:endParaRPr lang="en-US"/>
          </a:p>
        </p:txBody>
      </p:sp>
    </p:spTree>
    <p:extLst>
      <p:ext uri="{BB962C8B-B14F-4D97-AF65-F5344CB8AC3E}">
        <p14:creationId xmlns:p14="http://schemas.microsoft.com/office/powerpoint/2010/main" val="3555437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25769-8A29-46AB-8BCB-8991BE147FDC}" type="datetime1">
              <a:rPr lang="en-US" smtClean="0"/>
              <a:t>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BE3E37-93E4-4E40-B02C-C0CAD8C0DC3D}" type="slidenum">
              <a:rPr lang="en-US" smtClean="0"/>
              <a:t>‹#›</a:t>
            </a:fld>
            <a:endParaRPr lang="en-US"/>
          </a:p>
        </p:txBody>
      </p:sp>
    </p:spTree>
    <p:extLst>
      <p:ext uri="{BB962C8B-B14F-4D97-AF65-F5344CB8AC3E}">
        <p14:creationId xmlns:p14="http://schemas.microsoft.com/office/powerpoint/2010/main" val="1596082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040522-8146-4AA4-B587-8E67FA4876C4}" type="datetime1">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E3E37-93E4-4E40-B02C-C0CAD8C0DC3D}" type="slidenum">
              <a:rPr lang="en-US" smtClean="0"/>
              <a:t>‹#›</a:t>
            </a:fld>
            <a:endParaRPr lang="en-US"/>
          </a:p>
        </p:txBody>
      </p:sp>
    </p:spTree>
    <p:extLst>
      <p:ext uri="{BB962C8B-B14F-4D97-AF65-F5344CB8AC3E}">
        <p14:creationId xmlns:p14="http://schemas.microsoft.com/office/powerpoint/2010/main" val="3299983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D299BA-061C-41C9-B00F-2FA9AE14B309}" type="datetime1">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E3E37-93E4-4E40-B02C-C0CAD8C0DC3D}" type="slidenum">
              <a:rPr lang="en-US" smtClean="0"/>
              <a:t>‹#›</a:t>
            </a:fld>
            <a:endParaRPr lang="en-US"/>
          </a:p>
        </p:txBody>
      </p:sp>
    </p:spTree>
    <p:extLst>
      <p:ext uri="{BB962C8B-B14F-4D97-AF65-F5344CB8AC3E}">
        <p14:creationId xmlns:p14="http://schemas.microsoft.com/office/powerpoint/2010/main" val="4184872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22BAA-14F9-45D9-94C6-75AE1A80936B}" type="datetime1">
              <a:rPr lang="en-US" smtClean="0"/>
              <a:t>2/24/2022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E3E37-93E4-4E40-B02C-C0CAD8C0DC3D}" type="slidenum">
              <a:rPr lang="en-US" smtClean="0"/>
              <a:t>‹#›</a:t>
            </a:fld>
            <a:endParaRPr lang="en-US"/>
          </a:p>
        </p:txBody>
      </p:sp>
    </p:spTree>
    <p:extLst>
      <p:ext uri="{BB962C8B-B14F-4D97-AF65-F5344CB8AC3E}">
        <p14:creationId xmlns:p14="http://schemas.microsoft.com/office/powerpoint/2010/main" val="3992865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ssa.gov/oact/quickcalc/spouse.html"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hyperlink" Target="http://www.medicarereport.com.org/" TargetMode="External"/><Relationship Id="rId4" Type="http://schemas.openxmlformats.org/officeDocument/2006/relationships/hyperlink" Target="http://www.socialsecurityreport.org/"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www.amacfoundation.org/Events"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mailto:SSAdvisor@amacfoundation.or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p:txBody>
          <a:bodyPr/>
          <a:lstStyle/>
          <a:p>
            <a:fld id="{33BE3E37-93E4-4E40-B02C-C0CAD8C0DC3D}" type="slidenum">
              <a:rPr lang="en-US" smtClean="0"/>
              <a:t>1</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0"/>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9600" i="1" dirty="0">
              <a:solidFill>
                <a:schemeClr val="tx2">
                  <a:lumMod val="75000"/>
                </a:schemeClr>
              </a:solidFill>
              <a:latin typeface="Arabic Typesetting" panose="03020402040406030203" pitchFamily="66" charset="-78"/>
              <a:cs typeface="Arabic Typesetting" panose="03020402040406030203" pitchFamily="66" charset="-78"/>
            </a:endParaRPr>
          </a:p>
          <a:p>
            <a:r>
              <a:rPr lang="en-US" sz="7200" i="1" dirty="0">
                <a:solidFill>
                  <a:schemeClr val="tx2">
                    <a:lumMod val="75000"/>
                  </a:schemeClr>
                </a:solidFill>
                <a:latin typeface="Arabic Typesetting" panose="03020402040406030203" pitchFamily="66" charset="-78"/>
                <a:cs typeface="Arabic Typesetting" panose="03020402040406030203" pitchFamily="66" charset="-78"/>
              </a:rPr>
              <a:t>Social Security Update - 2022</a:t>
            </a:r>
            <a:br>
              <a:rPr lang="en-US" sz="9600" i="1" dirty="0">
                <a:solidFill>
                  <a:schemeClr val="tx2">
                    <a:lumMod val="75000"/>
                  </a:schemeClr>
                </a:solidFill>
                <a:latin typeface="Arabic Typesetting" panose="03020402040406030203" pitchFamily="66" charset="-78"/>
                <a:cs typeface="Arabic Typesetting" panose="03020402040406030203" pitchFamily="66" charset="-78"/>
              </a:rPr>
            </a:br>
            <a:r>
              <a:rPr lang="en-US" sz="7200" i="1" dirty="0">
                <a:solidFill>
                  <a:schemeClr val="tx2">
                    <a:lumMod val="75000"/>
                  </a:schemeClr>
                </a:solidFill>
                <a:latin typeface="Arabic Typesetting" panose="03020402040406030203" pitchFamily="66" charset="-78"/>
                <a:cs typeface="Arabic Typesetting" panose="03020402040406030203" pitchFamily="66" charset="-78"/>
              </a:rPr>
              <a:t>Presented by</a:t>
            </a:r>
          </a:p>
          <a:p>
            <a:endParaRPr lang="en-US" sz="8000" i="1" dirty="0">
              <a:solidFill>
                <a:schemeClr val="tx2">
                  <a:lumMod val="75000"/>
                </a:schemeClr>
              </a:solidFill>
              <a:latin typeface="Arabic Typesetting" panose="03020402040406030203" pitchFamily="66" charset="-78"/>
              <a:cs typeface="Arabic Typesetting" panose="03020402040406030203" pitchFamily="66" charset="-78"/>
            </a:endParaRPr>
          </a:p>
        </p:txBody>
      </p:sp>
      <p:pic>
        <p:nvPicPr>
          <p:cNvPr id="4" name="Picture 2" descr="G:\Current Working Files\Current Working Files\Current Working 01-24-2017\Foundation Files - 01-24-2017\logo\AMAC-foundation-logo.png">
            <a:extLst>
              <a:ext uri="{FF2B5EF4-FFF2-40B4-BE49-F238E27FC236}">
                <a16:creationId xmlns:a16="http://schemas.microsoft.com/office/drawing/2014/main" id="{5A65C9D5-E413-4C05-B3DD-4CB91894CE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4362" y="4060825"/>
            <a:ext cx="4295276"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572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10</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0"/>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CAFF545-6901-496A-BF8E-3125001614B9}"/>
              </a:ext>
            </a:extLst>
          </p:cNvPr>
          <p:cNvSpPr txBox="1"/>
          <p:nvPr/>
        </p:nvSpPr>
        <p:spPr>
          <a:xfrm>
            <a:off x="914400" y="1184172"/>
            <a:ext cx="7467600" cy="5050742"/>
          </a:xfrm>
          <a:prstGeom prst="rect">
            <a:avLst/>
          </a:prstGeom>
          <a:noFill/>
        </p:spPr>
        <p:txBody>
          <a:bodyPr wrap="square" rtlCol="0">
            <a:spAutoFit/>
          </a:bodyPr>
          <a:lstStyle/>
          <a:p>
            <a:pPr algn="ctr"/>
            <a:r>
              <a:rPr lang="en-US" sz="2800" dirty="0"/>
              <a:t>Here’s what we plan to cover today …</a:t>
            </a:r>
          </a:p>
          <a:p>
            <a:pPr marL="285750" lvl="0" indent="-285750">
              <a:lnSpc>
                <a:spcPct val="150000"/>
              </a:lnSpc>
              <a:buFont typeface="Arial" panose="020B0604020202020204" pitchFamily="34" charset="0"/>
              <a:buChar char="•"/>
            </a:pPr>
            <a:r>
              <a:rPr lang="en-US" sz="1600" dirty="0"/>
              <a:t>What’s New for 2022</a:t>
            </a:r>
          </a:p>
          <a:p>
            <a:pPr marL="285750" lvl="0" indent="-285750">
              <a:lnSpc>
                <a:spcPct val="150000"/>
              </a:lnSpc>
              <a:buFont typeface="Arial" panose="020B0604020202020204" pitchFamily="34" charset="0"/>
              <a:buChar char="•"/>
            </a:pPr>
            <a:r>
              <a:rPr lang="en-US" sz="1600" dirty="0"/>
              <a:t>The Basics (Eligibility, Calculation of benefits, Retirement Age)</a:t>
            </a:r>
          </a:p>
          <a:p>
            <a:pPr marL="285750" indent="-285750">
              <a:lnSpc>
                <a:spcPct val="150000"/>
              </a:lnSpc>
              <a:buFont typeface="Arial" panose="020B0604020202020204" pitchFamily="34" charset="0"/>
              <a:buChar char="•"/>
            </a:pPr>
            <a:r>
              <a:rPr lang="en-US" sz="1600" dirty="0"/>
              <a:t>When to file (Early, FRA, DRCs, Breaking Even)</a:t>
            </a:r>
          </a:p>
          <a:p>
            <a:pPr marL="285750" indent="-285750">
              <a:lnSpc>
                <a:spcPct val="150000"/>
              </a:lnSpc>
              <a:buFont typeface="Arial" panose="020B0604020202020204" pitchFamily="34" charset="0"/>
              <a:buChar char="•"/>
            </a:pPr>
            <a:r>
              <a:rPr lang="en-US" sz="1600" dirty="0"/>
              <a:t>Taxation of Benefits  </a:t>
            </a:r>
          </a:p>
          <a:p>
            <a:pPr marL="285750" indent="-285750">
              <a:lnSpc>
                <a:spcPct val="150000"/>
              </a:lnSpc>
              <a:buFont typeface="Arial" panose="020B0604020202020204" pitchFamily="34" charset="0"/>
              <a:buChar char="•"/>
            </a:pPr>
            <a:r>
              <a:rPr lang="en-US" sz="1600" dirty="0"/>
              <a:t>Disability Basics (Eligibility, Working while on Disability, Transition to FRA)</a:t>
            </a:r>
          </a:p>
          <a:p>
            <a:pPr marL="285750" indent="-285750">
              <a:lnSpc>
                <a:spcPct val="150000"/>
              </a:lnSpc>
              <a:buFont typeface="Arial" panose="020B0604020202020204" pitchFamily="34" charset="0"/>
              <a:buChar char="•"/>
            </a:pPr>
            <a:r>
              <a:rPr lang="en-US" sz="1600" dirty="0"/>
              <a:t>Spousal Benefits (Married Couples, Divorced Spouses)</a:t>
            </a:r>
          </a:p>
          <a:p>
            <a:pPr marL="285750" indent="-285750">
              <a:lnSpc>
                <a:spcPct val="150000"/>
              </a:lnSpc>
              <a:buFont typeface="Arial" panose="020B0604020202020204" pitchFamily="34" charset="0"/>
              <a:buChar char="•"/>
            </a:pPr>
            <a:r>
              <a:rPr lang="en-US" sz="1600" dirty="0"/>
              <a:t>Surviving Spouse Benefits (Married Spouses and Ex-spouses)</a:t>
            </a:r>
          </a:p>
          <a:p>
            <a:pPr marL="285750" indent="-285750">
              <a:lnSpc>
                <a:spcPct val="150000"/>
              </a:lnSpc>
              <a:buFont typeface="Arial" panose="020B0604020202020204" pitchFamily="34" charset="0"/>
              <a:buChar char="•"/>
            </a:pPr>
            <a:r>
              <a:rPr lang="en-US" sz="1600" dirty="0"/>
              <a:t>Working after filing (The Earnings Test)</a:t>
            </a:r>
          </a:p>
          <a:p>
            <a:pPr marL="285750" indent="-285750">
              <a:lnSpc>
                <a:spcPct val="150000"/>
              </a:lnSpc>
              <a:buFont typeface="Arial" panose="020B0604020202020204" pitchFamily="34" charset="0"/>
              <a:buChar char="•"/>
            </a:pPr>
            <a:r>
              <a:rPr lang="en-US" sz="1600" dirty="0"/>
              <a:t>Cost of Living Adjustments (COLA)</a:t>
            </a:r>
          </a:p>
          <a:p>
            <a:pPr marL="285750" lvl="0" indent="-285750">
              <a:lnSpc>
                <a:spcPct val="150000"/>
              </a:lnSpc>
              <a:buFont typeface="Arial" panose="020B0604020202020204" pitchFamily="34" charset="0"/>
              <a:buChar char="•"/>
            </a:pPr>
            <a:r>
              <a:rPr lang="en-US" sz="1600" dirty="0"/>
              <a:t>Windfall Elimination Provision/Government Pension Offset (Who’s affected, Impact on Benefits)</a:t>
            </a:r>
          </a:p>
          <a:p>
            <a:pPr marL="285750" lvl="0" indent="-285750">
              <a:lnSpc>
                <a:spcPct val="150000"/>
              </a:lnSpc>
              <a:buFont typeface="Arial" panose="020B0604020202020204" pitchFamily="34" charset="0"/>
              <a:buChar char="•"/>
            </a:pPr>
            <a:r>
              <a:rPr lang="en-US" sz="1600" dirty="0"/>
              <a:t>Medicare Basics</a:t>
            </a:r>
          </a:p>
        </p:txBody>
      </p:sp>
      <p:sp>
        <p:nvSpPr>
          <p:cNvPr id="5" name="TextBox 4">
            <a:extLst>
              <a:ext uri="{FF2B5EF4-FFF2-40B4-BE49-F238E27FC236}">
                <a16:creationId xmlns:a16="http://schemas.microsoft.com/office/drawing/2014/main" id="{1C04606F-78B7-4528-9444-639FBFA3F8DC}"/>
              </a:ext>
            </a:extLst>
          </p:cNvPr>
          <p:cNvSpPr txBox="1"/>
          <p:nvPr/>
        </p:nvSpPr>
        <p:spPr>
          <a:xfrm>
            <a:off x="990600" y="228600"/>
            <a:ext cx="5661743" cy="461665"/>
          </a:xfrm>
          <a:prstGeom prst="rect">
            <a:avLst/>
          </a:prstGeom>
          <a:noFill/>
        </p:spPr>
        <p:txBody>
          <a:bodyPr wrap="none" rtlCol="0">
            <a:spAutoFit/>
          </a:bodyPr>
          <a:lstStyle/>
          <a:p>
            <a:r>
              <a:rPr lang="en-US" sz="2400" dirty="0"/>
              <a:t>You’ve Got Questions?  We’ve Got Answers!</a:t>
            </a:r>
          </a:p>
        </p:txBody>
      </p:sp>
    </p:spTree>
    <p:extLst>
      <p:ext uri="{BB962C8B-B14F-4D97-AF65-F5344CB8AC3E}">
        <p14:creationId xmlns:p14="http://schemas.microsoft.com/office/powerpoint/2010/main" val="3304940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11</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2263"/>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7F64430-3947-4D10-ADAF-FC039FC9AB3B}"/>
              </a:ext>
            </a:extLst>
          </p:cNvPr>
          <p:cNvSpPr txBox="1"/>
          <p:nvPr/>
        </p:nvSpPr>
        <p:spPr>
          <a:xfrm>
            <a:off x="838200" y="1153418"/>
            <a:ext cx="7467600" cy="36009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2022 Cost of Living Increase - 5.9%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National Average Wage Index determines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following increases (or decreases)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1200150" marR="0" lvl="2"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5" name="Table 12">
            <a:extLst>
              <a:ext uri="{FF2B5EF4-FFF2-40B4-BE49-F238E27FC236}">
                <a16:creationId xmlns:a16="http://schemas.microsoft.com/office/drawing/2014/main" id="{D8E64FD8-DE74-4ADE-8D48-C214092C3957}"/>
              </a:ext>
            </a:extLst>
          </p:cNvPr>
          <p:cNvGraphicFramePr>
            <a:graphicFrameLocks noGrp="1"/>
          </p:cNvGraphicFramePr>
          <p:nvPr>
            <p:extLst>
              <p:ext uri="{D42A27DB-BD31-4B8C-83A1-F6EECF244321}">
                <p14:modId xmlns:p14="http://schemas.microsoft.com/office/powerpoint/2010/main" val="1014791999"/>
              </p:ext>
            </p:extLst>
          </p:nvPr>
        </p:nvGraphicFramePr>
        <p:xfrm>
          <a:off x="1219200" y="2895600"/>
          <a:ext cx="6858001" cy="2769870"/>
        </p:xfrm>
        <a:graphic>
          <a:graphicData uri="http://schemas.openxmlformats.org/drawingml/2006/table">
            <a:tbl>
              <a:tblPr firstRow="1" bandRow="1">
                <a:tableStyleId>{5C22544A-7EE6-4342-B048-85BDC9FD1C3A}</a:tableStyleId>
              </a:tblPr>
              <a:tblGrid>
                <a:gridCol w="2864224">
                  <a:extLst>
                    <a:ext uri="{9D8B030D-6E8A-4147-A177-3AD203B41FA5}">
                      <a16:colId xmlns:a16="http://schemas.microsoft.com/office/drawing/2014/main" val="3690121601"/>
                    </a:ext>
                  </a:extLst>
                </a:gridCol>
                <a:gridCol w="1815353">
                  <a:extLst>
                    <a:ext uri="{9D8B030D-6E8A-4147-A177-3AD203B41FA5}">
                      <a16:colId xmlns:a16="http://schemas.microsoft.com/office/drawing/2014/main" val="2409962794"/>
                    </a:ext>
                  </a:extLst>
                </a:gridCol>
                <a:gridCol w="2178424">
                  <a:extLst>
                    <a:ext uri="{9D8B030D-6E8A-4147-A177-3AD203B41FA5}">
                      <a16:colId xmlns:a16="http://schemas.microsoft.com/office/drawing/2014/main" val="3113257074"/>
                    </a:ext>
                  </a:extLst>
                </a:gridCol>
              </a:tblGrid>
              <a:tr h="377190">
                <a:tc>
                  <a:txBody>
                    <a:bodyPr/>
                    <a:lstStyle/>
                    <a:p>
                      <a:endParaRPr lang="en-US" dirty="0"/>
                    </a:p>
                  </a:txBody>
                  <a:tcPr/>
                </a:tc>
                <a:tc>
                  <a:txBody>
                    <a:bodyPr/>
                    <a:lstStyle/>
                    <a:p>
                      <a:pPr algn="ctr"/>
                      <a:r>
                        <a:rPr lang="en-US" dirty="0"/>
                        <a:t>2021</a:t>
                      </a:r>
                    </a:p>
                  </a:txBody>
                  <a:tcPr/>
                </a:tc>
                <a:tc>
                  <a:txBody>
                    <a:bodyPr/>
                    <a:lstStyle/>
                    <a:p>
                      <a:pPr algn="ctr"/>
                      <a:r>
                        <a:rPr lang="en-US" dirty="0"/>
                        <a:t>2022</a:t>
                      </a:r>
                    </a:p>
                  </a:txBody>
                  <a:tcPr/>
                </a:tc>
                <a:extLst>
                  <a:ext uri="{0D108BD9-81ED-4DB2-BD59-A6C34878D82A}">
                    <a16:rowId xmlns:a16="http://schemas.microsoft.com/office/drawing/2014/main" val="1974961047"/>
                  </a:ext>
                </a:extLst>
              </a:tr>
              <a:tr h="370840">
                <a:tc>
                  <a:txBody>
                    <a:bodyPr/>
                    <a:lstStyle/>
                    <a:p>
                      <a:r>
                        <a:rPr lang="en-US" dirty="0"/>
                        <a:t>Maximum Taxable Earnings</a:t>
                      </a:r>
                    </a:p>
                  </a:txBody>
                  <a:tcPr/>
                </a:tc>
                <a:tc>
                  <a:txBody>
                    <a:bodyPr/>
                    <a:lstStyle/>
                    <a:p>
                      <a:pPr algn="ctr"/>
                      <a:r>
                        <a:rPr lang="en-US" dirty="0"/>
                        <a:t>$142,800</a:t>
                      </a:r>
                    </a:p>
                  </a:txBody>
                  <a:tcPr/>
                </a:tc>
                <a:tc>
                  <a:txBody>
                    <a:bodyPr/>
                    <a:lstStyle/>
                    <a:p>
                      <a:pPr algn="ctr"/>
                      <a:r>
                        <a:rPr lang="en-US" dirty="0"/>
                        <a:t>$147,000</a:t>
                      </a:r>
                    </a:p>
                  </a:txBody>
                  <a:tcPr/>
                </a:tc>
                <a:extLst>
                  <a:ext uri="{0D108BD9-81ED-4DB2-BD59-A6C34878D82A}">
                    <a16:rowId xmlns:a16="http://schemas.microsoft.com/office/drawing/2014/main" val="87103530"/>
                  </a:ext>
                </a:extLst>
              </a:tr>
              <a:tr h="370840">
                <a:tc>
                  <a:txBody>
                    <a:bodyPr/>
                    <a:lstStyle/>
                    <a:p>
                      <a:r>
                        <a:rPr lang="en-US" dirty="0"/>
                        <a:t>Maximum SS Benefit @ 70</a:t>
                      </a:r>
                    </a:p>
                  </a:txBody>
                  <a:tcPr/>
                </a:tc>
                <a:tc>
                  <a:txBody>
                    <a:bodyPr/>
                    <a:lstStyle/>
                    <a:p>
                      <a:pPr algn="ctr"/>
                      <a:r>
                        <a:rPr lang="en-US" dirty="0"/>
                        <a:t>$3,895</a:t>
                      </a:r>
                    </a:p>
                  </a:txBody>
                  <a:tcPr/>
                </a:tc>
                <a:tc>
                  <a:txBody>
                    <a:bodyPr/>
                    <a:lstStyle/>
                    <a:p>
                      <a:pPr algn="ctr"/>
                      <a:r>
                        <a:rPr lang="en-US" dirty="0"/>
                        <a:t>$4,124</a:t>
                      </a:r>
                    </a:p>
                  </a:txBody>
                  <a:tcPr/>
                </a:tc>
                <a:extLst>
                  <a:ext uri="{0D108BD9-81ED-4DB2-BD59-A6C34878D82A}">
                    <a16:rowId xmlns:a16="http://schemas.microsoft.com/office/drawing/2014/main" val="28530809"/>
                  </a:ext>
                </a:extLst>
              </a:tr>
              <a:tr h="370840">
                <a:tc>
                  <a:txBody>
                    <a:bodyPr/>
                    <a:lstStyle/>
                    <a:p>
                      <a:r>
                        <a:rPr lang="en-US" dirty="0"/>
                        <a:t>Quarter of Coverage</a:t>
                      </a:r>
                    </a:p>
                  </a:txBody>
                  <a:tcPr/>
                </a:tc>
                <a:tc>
                  <a:txBody>
                    <a:bodyPr/>
                    <a:lstStyle/>
                    <a:p>
                      <a:pPr algn="ctr"/>
                      <a:r>
                        <a:rPr lang="en-US" dirty="0"/>
                        <a:t>$1,470</a:t>
                      </a:r>
                    </a:p>
                  </a:txBody>
                  <a:tcPr/>
                </a:tc>
                <a:tc>
                  <a:txBody>
                    <a:bodyPr/>
                    <a:lstStyle/>
                    <a:p>
                      <a:pPr algn="ctr"/>
                      <a:r>
                        <a:rPr lang="en-US" dirty="0"/>
                        <a:t>$1,510</a:t>
                      </a:r>
                    </a:p>
                  </a:txBody>
                  <a:tcPr/>
                </a:tc>
                <a:extLst>
                  <a:ext uri="{0D108BD9-81ED-4DB2-BD59-A6C34878D82A}">
                    <a16:rowId xmlns:a16="http://schemas.microsoft.com/office/drawing/2014/main" val="2977737087"/>
                  </a:ext>
                </a:extLst>
              </a:tr>
              <a:tr h="370840">
                <a:tc>
                  <a:txBody>
                    <a:bodyPr/>
                    <a:lstStyle/>
                    <a:p>
                      <a:r>
                        <a:rPr lang="en-US" dirty="0"/>
                        <a:t>Earnings Test – under FRA</a:t>
                      </a:r>
                    </a:p>
                  </a:txBody>
                  <a:tcPr/>
                </a:tc>
                <a:tc>
                  <a:txBody>
                    <a:bodyPr/>
                    <a:lstStyle/>
                    <a:p>
                      <a:pPr algn="ctr"/>
                      <a:r>
                        <a:rPr lang="en-US" dirty="0"/>
                        <a:t>$18,960/year</a:t>
                      </a:r>
                    </a:p>
                    <a:p>
                      <a:pPr algn="ctr"/>
                      <a:r>
                        <a:rPr lang="en-US" dirty="0"/>
                        <a:t>($1,580/month)</a:t>
                      </a:r>
                    </a:p>
                  </a:txBody>
                  <a:tcPr/>
                </a:tc>
                <a:tc>
                  <a:txBody>
                    <a:bodyPr/>
                    <a:lstStyle/>
                    <a:p>
                      <a:pPr algn="ctr"/>
                      <a:r>
                        <a:rPr lang="en-US" dirty="0"/>
                        <a:t>$19,560/year</a:t>
                      </a:r>
                    </a:p>
                    <a:p>
                      <a:pPr algn="ctr"/>
                      <a:r>
                        <a:rPr lang="en-US" dirty="0"/>
                        <a:t>($1,630/month)</a:t>
                      </a:r>
                    </a:p>
                  </a:txBody>
                  <a:tcPr/>
                </a:tc>
                <a:extLst>
                  <a:ext uri="{0D108BD9-81ED-4DB2-BD59-A6C34878D82A}">
                    <a16:rowId xmlns:a16="http://schemas.microsoft.com/office/drawing/2014/main" val="2716944302"/>
                  </a:ext>
                </a:extLst>
              </a:tr>
              <a:tr h="370840">
                <a:tc>
                  <a:txBody>
                    <a:bodyPr/>
                    <a:lstStyle/>
                    <a:p>
                      <a:r>
                        <a:rPr lang="en-US" dirty="0"/>
                        <a:t>Earnings Test – Year of FRA</a:t>
                      </a:r>
                    </a:p>
                  </a:txBody>
                  <a:tcPr/>
                </a:tc>
                <a:tc>
                  <a:txBody>
                    <a:bodyPr/>
                    <a:lstStyle/>
                    <a:p>
                      <a:pPr algn="ctr"/>
                      <a:r>
                        <a:rPr lang="en-US" dirty="0"/>
                        <a:t>$50,520/year</a:t>
                      </a:r>
                    </a:p>
                    <a:p>
                      <a:pPr algn="ctr"/>
                      <a:r>
                        <a:rPr lang="en-US" dirty="0"/>
                        <a:t>($4,210/month)</a:t>
                      </a:r>
                    </a:p>
                  </a:txBody>
                  <a:tcPr/>
                </a:tc>
                <a:tc>
                  <a:txBody>
                    <a:bodyPr/>
                    <a:lstStyle/>
                    <a:p>
                      <a:pPr algn="ctr"/>
                      <a:r>
                        <a:rPr lang="en-US" dirty="0"/>
                        <a:t>$51,960/year</a:t>
                      </a:r>
                    </a:p>
                    <a:p>
                      <a:pPr algn="ctr"/>
                      <a:r>
                        <a:rPr lang="en-US" dirty="0"/>
                        <a:t>($4,330/month)</a:t>
                      </a:r>
                    </a:p>
                  </a:txBody>
                  <a:tcPr/>
                </a:tc>
                <a:extLst>
                  <a:ext uri="{0D108BD9-81ED-4DB2-BD59-A6C34878D82A}">
                    <a16:rowId xmlns:a16="http://schemas.microsoft.com/office/drawing/2014/main" val="796824884"/>
                  </a:ext>
                </a:extLst>
              </a:tr>
            </a:tbl>
          </a:graphicData>
        </a:graphic>
      </p:graphicFrame>
      <p:sp>
        <p:nvSpPr>
          <p:cNvPr id="6" name="TextBox 5">
            <a:extLst>
              <a:ext uri="{FF2B5EF4-FFF2-40B4-BE49-F238E27FC236}">
                <a16:creationId xmlns:a16="http://schemas.microsoft.com/office/drawing/2014/main" id="{36DF62EE-39E5-44B6-9BD7-0F3D66FF43DA}"/>
              </a:ext>
            </a:extLst>
          </p:cNvPr>
          <p:cNvSpPr txBox="1"/>
          <p:nvPr/>
        </p:nvSpPr>
        <p:spPr>
          <a:xfrm>
            <a:off x="2514600" y="170150"/>
            <a:ext cx="3083729" cy="584775"/>
          </a:xfrm>
          <a:prstGeom prst="rect">
            <a:avLst/>
          </a:prstGeom>
          <a:noFill/>
        </p:spPr>
        <p:txBody>
          <a:bodyPr wrap="none" rtlCol="0">
            <a:spAutoFit/>
          </a:bodyPr>
          <a:lstStyle/>
          <a:p>
            <a:r>
              <a:rPr lang="en-US" sz="3200" dirty="0"/>
              <a:t>Changes for 2022</a:t>
            </a:r>
          </a:p>
        </p:txBody>
      </p:sp>
    </p:spTree>
    <p:extLst>
      <p:ext uri="{BB962C8B-B14F-4D97-AF65-F5344CB8AC3E}">
        <p14:creationId xmlns:p14="http://schemas.microsoft.com/office/powerpoint/2010/main" val="1351124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12</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2263"/>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8CD2079-FBA4-4F0B-956A-CE5D33572E5E}"/>
              </a:ext>
            </a:extLst>
          </p:cNvPr>
          <p:cNvSpPr txBox="1"/>
          <p:nvPr/>
        </p:nvSpPr>
        <p:spPr>
          <a:xfrm>
            <a:off x="1828800" y="228600"/>
            <a:ext cx="4935967" cy="523220"/>
          </a:xfrm>
          <a:prstGeom prst="rect">
            <a:avLst/>
          </a:prstGeom>
          <a:noFill/>
        </p:spPr>
        <p:txBody>
          <a:bodyPr wrap="none" rtlCol="0">
            <a:spAutoFit/>
          </a:bodyPr>
          <a:lstStyle/>
          <a:p>
            <a:r>
              <a:rPr lang="en-US" sz="2800" dirty="0"/>
              <a:t>Who Can Collect Social Security?</a:t>
            </a:r>
          </a:p>
        </p:txBody>
      </p:sp>
      <p:sp>
        <p:nvSpPr>
          <p:cNvPr id="5" name="TextBox 4">
            <a:extLst>
              <a:ext uri="{FF2B5EF4-FFF2-40B4-BE49-F238E27FC236}">
                <a16:creationId xmlns:a16="http://schemas.microsoft.com/office/drawing/2014/main" id="{4220BF44-F3BA-4C54-A75F-00FBE4FF1956}"/>
              </a:ext>
            </a:extLst>
          </p:cNvPr>
          <p:cNvSpPr txBox="1"/>
          <p:nvPr/>
        </p:nvSpPr>
        <p:spPr>
          <a:xfrm>
            <a:off x="990599" y="1571633"/>
            <a:ext cx="4142865"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Retirees  (workers at least 62 years old)</a:t>
            </a:r>
          </a:p>
        </p:txBody>
      </p:sp>
      <p:sp>
        <p:nvSpPr>
          <p:cNvPr id="6" name="TextBox 5">
            <a:extLst>
              <a:ext uri="{FF2B5EF4-FFF2-40B4-BE49-F238E27FC236}">
                <a16:creationId xmlns:a16="http://schemas.microsoft.com/office/drawing/2014/main" id="{F2989E38-0E4A-45FD-8C89-2E93CDF01C78}"/>
              </a:ext>
            </a:extLst>
          </p:cNvPr>
          <p:cNvSpPr txBox="1"/>
          <p:nvPr/>
        </p:nvSpPr>
        <p:spPr>
          <a:xfrm>
            <a:off x="1371600" y="1908699"/>
            <a:ext cx="6925742"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Must have at least 40 quarter credits (10 years) of work to be eligible</a:t>
            </a:r>
          </a:p>
        </p:txBody>
      </p:sp>
      <p:sp>
        <p:nvSpPr>
          <p:cNvPr id="7" name="TextBox 6">
            <a:extLst>
              <a:ext uri="{FF2B5EF4-FFF2-40B4-BE49-F238E27FC236}">
                <a16:creationId xmlns:a16="http://schemas.microsoft.com/office/drawing/2014/main" id="{33838D92-2AC1-4930-A6C0-0BC12467D2FA}"/>
              </a:ext>
            </a:extLst>
          </p:cNvPr>
          <p:cNvSpPr txBox="1"/>
          <p:nvPr/>
        </p:nvSpPr>
        <p:spPr>
          <a:xfrm>
            <a:off x="1371600" y="2145268"/>
            <a:ext cx="7056355"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“Quarter credit” = $1,510 per quarter.  $6,040/year = 4 quarter credits</a:t>
            </a:r>
          </a:p>
        </p:txBody>
      </p:sp>
      <p:sp>
        <p:nvSpPr>
          <p:cNvPr id="8" name="TextBox 7">
            <a:extLst>
              <a:ext uri="{FF2B5EF4-FFF2-40B4-BE49-F238E27FC236}">
                <a16:creationId xmlns:a16="http://schemas.microsoft.com/office/drawing/2014/main" id="{0168B3C2-E18A-4746-AC62-B22E25140252}"/>
              </a:ext>
            </a:extLst>
          </p:cNvPr>
          <p:cNvSpPr txBox="1"/>
          <p:nvPr/>
        </p:nvSpPr>
        <p:spPr>
          <a:xfrm>
            <a:off x="990600" y="2667000"/>
            <a:ext cx="4054187"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Spouses of Living Retirees (at least 62)</a:t>
            </a:r>
          </a:p>
        </p:txBody>
      </p:sp>
      <p:sp>
        <p:nvSpPr>
          <p:cNvPr id="9" name="TextBox 8">
            <a:extLst>
              <a:ext uri="{FF2B5EF4-FFF2-40B4-BE49-F238E27FC236}">
                <a16:creationId xmlns:a16="http://schemas.microsoft.com/office/drawing/2014/main" id="{6393C7D0-930B-4E52-B978-408A56124F65}"/>
              </a:ext>
            </a:extLst>
          </p:cNvPr>
          <p:cNvSpPr txBox="1"/>
          <p:nvPr/>
        </p:nvSpPr>
        <p:spPr>
          <a:xfrm>
            <a:off x="1371600" y="2971800"/>
            <a:ext cx="2006960"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Current Spouses</a:t>
            </a:r>
          </a:p>
        </p:txBody>
      </p:sp>
      <p:sp>
        <p:nvSpPr>
          <p:cNvPr id="10" name="TextBox 9">
            <a:extLst>
              <a:ext uri="{FF2B5EF4-FFF2-40B4-BE49-F238E27FC236}">
                <a16:creationId xmlns:a16="http://schemas.microsoft.com/office/drawing/2014/main" id="{827E857B-D483-41EB-A201-AFB7B6BB4250}"/>
              </a:ext>
            </a:extLst>
          </p:cNvPr>
          <p:cNvSpPr txBox="1"/>
          <p:nvPr/>
        </p:nvSpPr>
        <p:spPr>
          <a:xfrm>
            <a:off x="1371600" y="3200400"/>
            <a:ext cx="3470437"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Ex-Spouses (if married 10 years)</a:t>
            </a:r>
          </a:p>
        </p:txBody>
      </p:sp>
      <p:sp>
        <p:nvSpPr>
          <p:cNvPr id="11" name="TextBox 10">
            <a:extLst>
              <a:ext uri="{FF2B5EF4-FFF2-40B4-BE49-F238E27FC236}">
                <a16:creationId xmlns:a16="http://schemas.microsoft.com/office/drawing/2014/main" id="{53E5FB21-39A6-440D-B493-5B04F78C0581}"/>
              </a:ext>
            </a:extLst>
          </p:cNvPr>
          <p:cNvSpPr txBox="1"/>
          <p:nvPr/>
        </p:nvSpPr>
        <p:spPr>
          <a:xfrm>
            <a:off x="990600" y="3657600"/>
            <a:ext cx="6029920"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Survivors of Deceased Retirees (at least 60 (50 if disabled))</a:t>
            </a:r>
          </a:p>
        </p:txBody>
      </p:sp>
      <p:sp>
        <p:nvSpPr>
          <p:cNvPr id="12" name="TextBox 11">
            <a:extLst>
              <a:ext uri="{FF2B5EF4-FFF2-40B4-BE49-F238E27FC236}">
                <a16:creationId xmlns:a16="http://schemas.microsoft.com/office/drawing/2014/main" id="{60594A7C-C13D-4410-9397-0E625BF851FA}"/>
              </a:ext>
            </a:extLst>
          </p:cNvPr>
          <p:cNvSpPr txBox="1"/>
          <p:nvPr/>
        </p:nvSpPr>
        <p:spPr>
          <a:xfrm>
            <a:off x="1371600" y="3886200"/>
            <a:ext cx="2859501"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Current, and ex-Spouses  </a:t>
            </a:r>
          </a:p>
        </p:txBody>
      </p:sp>
      <p:sp>
        <p:nvSpPr>
          <p:cNvPr id="13" name="TextBox 12">
            <a:extLst>
              <a:ext uri="{FF2B5EF4-FFF2-40B4-BE49-F238E27FC236}">
                <a16:creationId xmlns:a16="http://schemas.microsoft.com/office/drawing/2014/main" id="{B4EC0EC3-CC8C-461F-AAE4-74F51B3F5435}"/>
              </a:ext>
            </a:extLst>
          </p:cNvPr>
          <p:cNvSpPr txBox="1"/>
          <p:nvPr/>
        </p:nvSpPr>
        <p:spPr>
          <a:xfrm>
            <a:off x="1371600" y="4157600"/>
            <a:ext cx="5845190"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Dependent Children under 18 (or 19 if still in high school)</a:t>
            </a:r>
          </a:p>
        </p:txBody>
      </p:sp>
      <p:sp>
        <p:nvSpPr>
          <p:cNvPr id="14" name="TextBox 13">
            <a:extLst>
              <a:ext uri="{FF2B5EF4-FFF2-40B4-BE49-F238E27FC236}">
                <a16:creationId xmlns:a16="http://schemas.microsoft.com/office/drawing/2014/main" id="{26395FF6-EE37-4AA3-8E23-20A840AD931C}"/>
              </a:ext>
            </a:extLst>
          </p:cNvPr>
          <p:cNvSpPr txBox="1"/>
          <p:nvPr/>
        </p:nvSpPr>
        <p:spPr>
          <a:xfrm>
            <a:off x="1371600" y="4419600"/>
            <a:ext cx="2280432"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Dependent Parents</a:t>
            </a:r>
          </a:p>
        </p:txBody>
      </p:sp>
      <p:sp>
        <p:nvSpPr>
          <p:cNvPr id="15" name="TextBox 14">
            <a:extLst>
              <a:ext uri="{FF2B5EF4-FFF2-40B4-BE49-F238E27FC236}">
                <a16:creationId xmlns:a16="http://schemas.microsoft.com/office/drawing/2014/main" id="{B0D7BD94-79F4-4F3F-888B-2814A2E2A729}"/>
              </a:ext>
            </a:extLst>
          </p:cNvPr>
          <p:cNvSpPr txBox="1"/>
          <p:nvPr/>
        </p:nvSpPr>
        <p:spPr>
          <a:xfrm>
            <a:off x="990600" y="4876800"/>
            <a:ext cx="1281120"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Disabled</a:t>
            </a:r>
          </a:p>
        </p:txBody>
      </p:sp>
      <p:sp>
        <p:nvSpPr>
          <p:cNvPr id="16" name="TextBox 15">
            <a:extLst>
              <a:ext uri="{FF2B5EF4-FFF2-40B4-BE49-F238E27FC236}">
                <a16:creationId xmlns:a16="http://schemas.microsoft.com/office/drawing/2014/main" id="{E53CE58A-37EF-40FE-AEFE-83C536920767}"/>
              </a:ext>
            </a:extLst>
          </p:cNvPr>
          <p:cNvSpPr txBox="1"/>
          <p:nvPr/>
        </p:nvSpPr>
        <p:spPr>
          <a:xfrm>
            <a:off x="1371600" y="5169932"/>
            <a:ext cx="7112140"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Disabled workers with enough quarter credits </a:t>
            </a:r>
            <a:r>
              <a:rPr kumimoji="0" lang="en-US" sz="1400" b="0" i="0" u="none" strike="noStrike" kern="1200" cap="none" spc="0" normalizeH="0" baseline="0" noProof="0" dirty="0">
                <a:ln>
                  <a:noFill/>
                </a:ln>
                <a:solidFill>
                  <a:prstClr val="black"/>
                </a:solidFill>
                <a:effectLst/>
                <a:uLnTx/>
                <a:uFillTx/>
                <a:latin typeface="Calibri"/>
                <a:ea typeface="+mn-ea"/>
                <a:cs typeface="+mn-cs"/>
              </a:rPr>
              <a:t>(varies with age when disabled)</a:t>
            </a:r>
          </a:p>
        </p:txBody>
      </p:sp>
      <p:sp>
        <p:nvSpPr>
          <p:cNvPr id="17" name="TextBox 16">
            <a:extLst>
              <a:ext uri="{FF2B5EF4-FFF2-40B4-BE49-F238E27FC236}">
                <a16:creationId xmlns:a16="http://schemas.microsoft.com/office/drawing/2014/main" id="{A7CF8C13-B9DE-410C-BE81-EFEBD7943D39}"/>
              </a:ext>
            </a:extLst>
          </p:cNvPr>
          <p:cNvSpPr txBox="1"/>
          <p:nvPr/>
        </p:nvSpPr>
        <p:spPr>
          <a:xfrm>
            <a:off x="1371600" y="5410200"/>
            <a:ext cx="528362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Disabled adult child if disability started before 22.</a:t>
            </a:r>
          </a:p>
        </p:txBody>
      </p:sp>
    </p:spTree>
    <p:extLst>
      <p:ext uri="{BB962C8B-B14F-4D97-AF65-F5344CB8AC3E}">
        <p14:creationId xmlns:p14="http://schemas.microsoft.com/office/powerpoint/2010/main" val="989321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13</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36214"/>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997E862-DBC6-405C-B2C0-BD01C306BE6D}"/>
              </a:ext>
            </a:extLst>
          </p:cNvPr>
          <p:cNvSpPr txBox="1"/>
          <p:nvPr/>
        </p:nvSpPr>
        <p:spPr>
          <a:xfrm>
            <a:off x="1981200" y="152400"/>
            <a:ext cx="4614853" cy="523220"/>
          </a:xfrm>
          <a:prstGeom prst="rect">
            <a:avLst/>
          </a:prstGeom>
          <a:noFill/>
        </p:spPr>
        <p:txBody>
          <a:bodyPr wrap="none" rtlCol="0">
            <a:spAutoFit/>
          </a:bodyPr>
          <a:lstStyle/>
          <a:p>
            <a:r>
              <a:rPr lang="en-US" sz="2800" dirty="0"/>
              <a:t>How Is My Benefit Calculated?</a:t>
            </a:r>
          </a:p>
        </p:txBody>
      </p:sp>
      <p:graphicFrame>
        <p:nvGraphicFramePr>
          <p:cNvPr id="6" name="Table 5">
            <a:extLst>
              <a:ext uri="{FF2B5EF4-FFF2-40B4-BE49-F238E27FC236}">
                <a16:creationId xmlns:a16="http://schemas.microsoft.com/office/drawing/2014/main" id="{BC16FFE7-8985-4E4B-A3D1-58BA196ACE57}"/>
              </a:ext>
            </a:extLst>
          </p:cNvPr>
          <p:cNvGraphicFramePr>
            <a:graphicFrameLocks noGrp="1"/>
          </p:cNvGraphicFramePr>
          <p:nvPr>
            <p:extLst>
              <p:ext uri="{D42A27DB-BD31-4B8C-83A1-F6EECF244321}">
                <p14:modId xmlns:p14="http://schemas.microsoft.com/office/powerpoint/2010/main" val="656581285"/>
              </p:ext>
            </p:extLst>
          </p:nvPr>
        </p:nvGraphicFramePr>
        <p:xfrm>
          <a:off x="2664656" y="4634006"/>
          <a:ext cx="4195045" cy="1516380"/>
        </p:xfrm>
        <a:graphic>
          <a:graphicData uri="http://schemas.openxmlformats.org/drawingml/2006/table">
            <a:tbl>
              <a:tblPr firstRow="1" lastRow="1" bandRow="1">
                <a:tableStyleId>{5C22544A-7EE6-4342-B048-85BDC9FD1C3A}</a:tableStyleId>
              </a:tblPr>
              <a:tblGrid>
                <a:gridCol w="850875">
                  <a:extLst>
                    <a:ext uri="{9D8B030D-6E8A-4147-A177-3AD203B41FA5}">
                      <a16:colId xmlns:a16="http://schemas.microsoft.com/office/drawing/2014/main" val="3975390532"/>
                    </a:ext>
                  </a:extLst>
                </a:gridCol>
                <a:gridCol w="1798121">
                  <a:extLst>
                    <a:ext uri="{9D8B030D-6E8A-4147-A177-3AD203B41FA5}">
                      <a16:colId xmlns:a16="http://schemas.microsoft.com/office/drawing/2014/main" val="1174345263"/>
                    </a:ext>
                  </a:extLst>
                </a:gridCol>
                <a:gridCol w="716479">
                  <a:extLst>
                    <a:ext uri="{9D8B030D-6E8A-4147-A177-3AD203B41FA5}">
                      <a16:colId xmlns:a16="http://schemas.microsoft.com/office/drawing/2014/main" val="589444554"/>
                    </a:ext>
                  </a:extLst>
                </a:gridCol>
                <a:gridCol w="829570">
                  <a:extLst>
                    <a:ext uri="{9D8B030D-6E8A-4147-A177-3AD203B41FA5}">
                      <a16:colId xmlns:a16="http://schemas.microsoft.com/office/drawing/2014/main" val="3530873042"/>
                    </a:ext>
                  </a:extLst>
                </a:gridCol>
              </a:tblGrid>
              <a:tr h="278130">
                <a:tc>
                  <a:txBody>
                    <a:bodyPr/>
                    <a:lstStyle/>
                    <a:p>
                      <a:pPr algn="ctr"/>
                      <a:r>
                        <a:rPr lang="en-US" sz="1100"/>
                        <a:t>Segments</a:t>
                      </a:r>
                      <a:endParaRPr lang="en-US" sz="1100" dirty="0"/>
                    </a:p>
                  </a:txBody>
                  <a:tcPr marL="68580" marR="68580" marT="34290" marB="34290"/>
                </a:tc>
                <a:tc>
                  <a:txBody>
                    <a:bodyPr/>
                    <a:lstStyle/>
                    <a:p>
                      <a:pPr algn="ctr"/>
                      <a:r>
                        <a:rPr lang="en-US" sz="1100" dirty="0"/>
                        <a:t>Applied to</a:t>
                      </a:r>
                    </a:p>
                  </a:txBody>
                  <a:tcPr marL="68580" marR="68580" marT="34290" marB="34290"/>
                </a:tc>
                <a:tc>
                  <a:txBody>
                    <a:bodyPr/>
                    <a:lstStyle/>
                    <a:p>
                      <a:r>
                        <a:rPr lang="en-US" sz="1100" dirty="0"/>
                        <a:t>Multiplier</a:t>
                      </a:r>
                    </a:p>
                  </a:txBody>
                  <a:tcPr marL="68580" marR="68580" marT="34290" marB="34290"/>
                </a:tc>
                <a:tc>
                  <a:txBody>
                    <a:bodyPr/>
                    <a:lstStyle/>
                    <a:p>
                      <a:r>
                        <a:rPr lang="en-US" sz="1100" dirty="0"/>
                        <a:t>PIA Portion</a:t>
                      </a:r>
                    </a:p>
                  </a:txBody>
                  <a:tcPr marL="68580" marR="68580" marT="34290" marB="34290"/>
                </a:tc>
                <a:extLst>
                  <a:ext uri="{0D108BD9-81ED-4DB2-BD59-A6C34878D82A}">
                    <a16:rowId xmlns:a16="http://schemas.microsoft.com/office/drawing/2014/main" val="3788082433"/>
                  </a:ext>
                </a:extLst>
              </a:tr>
              <a:tr h="278130">
                <a:tc>
                  <a:txBody>
                    <a:bodyPr/>
                    <a:lstStyle/>
                    <a:p>
                      <a:pPr algn="ctr"/>
                      <a:r>
                        <a:rPr lang="en-US" sz="1100" dirty="0"/>
                        <a:t>First</a:t>
                      </a:r>
                    </a:p>
                  </a:txBody>
                  <a:tcPr marL="68580" marR="68580" marT="34290" marB="34290"/>
                </a:tc>
                <a:tc>
                  <a:txBody>
                    <a:bodyPr/>
                    <a:lstStyle/>
                    <a:p>
                      <a:pPr algn="ctr"/>
                      <a:r>
                        <a:rPr lang="en-US" sz="1100" dirty="0"/>
                        <a:t>$0 to $1024 of AIME</a:t>
                      </a:r>
                    </a:p>
                  </a:txBody>
                  <a:tcPr marL="68580" marR="68580" marT="34290" marB="34290"/>
                </a:tc>
                <a:tc>
                  <a:txBody>
                    <a:bodyPr/>
                    <a:lstStyle/>
                    <a:p>
                      <a:pPr algn="ctr"/>
                      <a:r>
                        <a:rPr lang="en-US" sz="1100" dirty="0"/>
                        <a:t>90%</a:t>
                      </a:r>
                    </a:p>
                  </a:txBody>
                  <a:tcPr marL="68580" marR="68580" marT="34290" marB="34290"/>
                </a:tc>
                <a:tc>
                  <a:txBody>
                    <a:bodyPr/>
                    <a:lstStyle/>
                    <a:p>
                      <a:pPr algn="r"/>
                      <a:r>
                        <a:rPr lang="en-US" sz="1100" dirty="0"/>
                        <a:t>$921.60</a:t>
                      </a:r>
                    </a:p>
                  </a:txBody>
                  <a:tcPr marL="68580" marR="68580" marT="34290" marB="34290"/>
                </a:tc>
                <a:extLst>
                  <a:ext uri="{0D108BD9-81ED-4DB2-BD59-A6C34878D82A}">
                    <a16:rowId xmlns:a16="http://schemas.microsoft.com/office/drawing/2014/main" val="53379077"/>
                  </a:ext>
                </a:extLst>
              </a:tr>
              <a:tr h="278130">
                <a:tc>
                  <a:txBody>
                    <a:bodyPr/>
                    <a:lstStyle/>
                    <a:p>
                      <a:pPr algn="ctr"/>
                      <a:r>
                        <a:rPr lang="en-US" sz="1100" dirty="0"/>
                        <a:t>Second</a:t>
                      </a:r>
                    </a:p>
                  </a:txBody>
                  <a:tcPr marL="68580" marR="68580" marT="34290" marB="34290"/>
                </a:tc>
                <a:tc>
                  <a:txBody>
                    <a:bodyPr/>
                    <a:lstStyle/>
                    <a:p>
                      <a:pPr algn="ctr"/>
                      <a:r>
                        <a:rPr lang="en-US" sz="1100" dirty="0"/>
                        <a:t>$1025 to $6172 of AIME</a:t>
                      </a:r>
                    </a:p>
                  </a:txBody>
                  <a:tcPr marL="68580" marR="68580" marT="34290" marB="34290"/>
                </a:tc>
                <a:tc>
                  <a:txBody>
                    <a:bodyPr/>
                    <a:lstStyle/>
                    <a:p>
                      <a:pPr algn="ctr"/>
                      <a:r>
                        <a:rPr lang="en-US" sz="1100" dirty="0"/>
                        <a:t>32%</a:t>
                      </a:r>
                    </a:p>
                  </a:txBody>
                  <a:tcPr marL="68580" marR="68580" marT="34290" marB="34290"/>
                </a:tc>
                <a:tc>
                  <a:txBody>
                    <a:bodyPr/>
                    <a:lstStyle/>
                    <a:p>
                      <a:pPr algn="r"/>
                      <a:r>
                        <a:rPr lang="en-US" sz="1100" dirty="0"/>
                        <a:t>$1,647.36</a:t>
                      </a:r>
                    </a:p>
                  </a:txBody>
                  <a:tcPr marL="68580" marR="68580" marT="34290" marB="34290"/>
                </a:tc>
                <a:extLst>
                  <a:ext uri="{0D108BD9-81ED-4DB2-BD59-A6C34878D82A}">
                    <a16:rowId xmlns:a16="http://schemas.microsoft.com/office/drawing/2014/main" val="338310493"/>
                  </a:ext>
                </a:extLst>
              </a:tr>
              <a:tr h="278130">
                <a:tc>
                  <a:txBody>
                    <a:bodyPr/>
                    <a:lstStyle/>
                    <a:p>
                      <a:pPr algn="ctr"/>
                      <a:r>
                        <a:rPr lang="en-US" sz="1100" dirty="0"/>
                        <a:t>Third</a:t>
                      </a:r>
                    </a:p>
                  </a:txBody>
                  <a:tcPr marL="68580" marR="68580" marT="34290" marB="34290"/>
                </a:tc>
                <a:tc>
                  <a:txBody>
                    <a:bodyPr/>
                    <a:lstStyle/>
                    <a:p>
                      <a:pPr algn="ctr"/>
                      <a:r>
                        <a:rPr lang="en-US" sz="1100" dirty="0"/>
                        <a:t>Over $6172</a:t>
                      </a:r>
                    </a:p>
                  </a:txBody>
                  <a:tcPr marL="68580" marR="68580" marT="34290" marB="34290"/>
                </a:tc>
                <a:tc>
                  <a:txBody>
                    <a:bodyPr/>
                    <a:lstStyle/>
                    <a:p>
                      <a:pPr algn="ctr"/>
                      <a:r>
                        <a:rPr lang="en-US" sz="1100" dirty="0"/>
                        <a:t>15%</a:t>
                      </a:r>
                    </a:p>
                  </a:txBody>
                  <a:tcPr marL="68580" marR="68580" marT="34290" marB="34290"/>
                </a:tc>
                <a:tc>
                  <a:txBody>
                    <a:bodyPr/>
                    <a:lstStyle/>
                    <a:p>
                      <a:pPr algn="r"/>
                      <a:r>
                        <a:rPr lang="en-US" sz="1100" dirty="0"/>
                        <a:t>$4.20</a:t>
                      </a:r>
                    </a:p>
                  </a:txBody>
                  <a:tcPr marL="68580" marR="68580" marT="34290" marB="34290"/>
                </a:tc>
                <a:extLst>
                  <a:ext uri="{0D108BD9-81ED-4DB2-BD59-A6C34878D82A}">
                    <a16:rowId xmlns:a16="http://schemas.microsoft.com/office/drawing/2014/main" val="810930641"/>
                  </a:ext>
                </a:extLst>
              </a:tr>
              <a:tr h="278130">
                <a:tc gridSpan="3">
                  <a:txBody>
                    <a:bodyPr/>
                    <a:lstStyle/>
                    <a:p>
                      <a:pPr algn="ctr"/>
                      <a:r>
                        <a:rPr lang="en-US" sz="1100" dirty="0"/>
                        <a:t>Calculated Primary Insurance Amount (PIA)</a:t>
                      </a:r>
                    </a:p>
                  </a:txBody>
                  <a:tcPr marL="68580" marR="68580" marT="34290" marB="34290"/>
                </a:tc>
                <a:tc hMerge="1">
                  <a:txBody>
                    <a:bodyPr/>
                    <a:lstStyle/>
                    <a:p>
                      <a:pPr algn="ctr"/>
                      <a:endParaRPr lang="en-US" sz="1400" dirty="0"/>
                    </a:p>
                  </a:txBody>
                  <a:tcPr/>
                </a:tc>
                <a:tc hMerge="1">
                  <a:txBody>
                    <a:bodyPr/>
                    <a:lstStyle/>
                    <a:p>
                      <a:pPr algn="ctr"/>
                      <a:endParaRPr lang="en-US" sz="1400" dirty="0"/>
                    </a:p>
                  </a:txBody>
                  <a:tcPr/>
                </a:tc>
                <a:tc>
                  <a:txBody>
                    <a:bodyPr/>
                    <a:lstStyle/>
                    <a:p>
                      <a:pPr algn="r"/>
                      <a:r>
                        <a:rPr lang="en-US" sz="1100" dirty="0"/>
                        <a:t>$2,573</a:t>
                      </a:r>
                    </a:p>
                  </a:txBody>
                  <a:tcPr marL="68580" marR="68580" marT="34290" marB="34290"/>
                </a:tc>
                <a:extLst>
                  <a:ext uri="{0D108BD9-81ED-4DB2-BD59-A6C34878D82A}">
                    <a16:rowId xmlns:a16="http://schemas.microsoft.com/office/drawing/2014/main" val="398115967"/>
                  </a:ext>
                </a:extLst>
              </a:tr>
            </a:tbl>
          </a:graphicData>
        </a:graphic>
      </p:graphicFrame>
      <p:pic>
        <p:nvPicPr>
          <p:cNvPr id="7" name="Picture 6">
            <a:extLst>
              <a:ext uri="{FF2B5EF4-FFF2-40B4-BE49-F238E27FC236}">
                <a16:creationId xmlns:a16="http://schemas.microsoft.com/office/drawing/2014/main" id="{763A2E33-03F0-470A-B85B-0D5DF557F508}"/>
              </a:ext>
            </a:extLst>
          </p:cNvPr>
          <p:cNvPicPr>
            <a:picLocks noChangeAspect="1"/>
          </p:cNvPicPr>
          <p:nvPr/>
        </p:nvPicPr>
        <p:blipFill>
          <a:blip r:embed="rId3"/>
          <a:stretch>
            <a:fillRect/>
          </a:stretch>
        </p:blipFill>
        <p:spPr>
          <a:xfrm>
            <a:off x="3209851" y="6238259"/>
            <a:ext cx="3104657" cy="283489"/>
          </a:xfrm>
          <a:prstGeom prst="rect">
            <a:avLst/>
          </a:prstGeom>
        </p:spPr>
      </p:pic>
      <p:sp>
        <p:nvSpPr>
          <p:cNvPr id="8" name="TextBox 7">
            <a:extLst>
              <a:ext uri="{FF2B5EF4-FFF2-40B4-BE49-F238E27FC236}">
                <a16:creationId xmlns:a16="http://schemas.microsoft.com/office/drawing/2014/main" id="{A6C3F419-9C3F-4731-8A6C-0E2CC5DBFE05}"/>
              </a:ext>
            </a:extLst>
          </p:cNvPr>
          <p:cNvSpPr txBox="1"/>
          <p:nvPr/>
        </p:nvSpPr>
        <p:spPr>
          <a:xfrm>
            <a:off x="1371600" y="1371600"/>
            <a:ext cx="6000750" cy="2575064"/>
          </a:xfrm>
          <a:prstGeom prst="rect">
            <a:avLst/>
          </a:prstGeom>
          <a:noFill/>
        </p:spPr>
        <p:txBody>
          <a:bodyPr wrap="square" rtlCol="0">
            <a:spAutoFit/>
          </a:bodyPr>
          <a:lstStyle/>
          <a:p>
            <a:pPr marL="214313" indent="-214313">
              <a:spcBef>
                <a:spcPts val="450"/>
              </a:spcBef>
              <a:spcAft>
                <a:spcPts val="450"/>
              </a:spcAft>
              <a:buFont typeface="Wingdings" panose="05000000000000000000" pitchFamily="2" charset="2"/>
              <a:buChar char="v"/>
            </a:pPr>
            <a:r>
              <a:rPr lang="en-US" sz="1600" dirty="0"/>
              <a:t>Social Security has your lifetime earnings record (from IRS)</a:t>
            </a:r>
          </a:p>
          <a:p>
            <a:pPr marL="214313" indent="-214313">
              <a:spcBef>
                <a:spcPts val="450"/>
              </a:spcBef>
              <a:spcAft>
                <a:spcPts val="450"/>
              </a:spcAft>
              <a:buFont typeface="Wingdings" panose="05000000000000000000" pitchFamily="2" charset="2"/>
              <a:buChar char="v"/>
            </a:pPr>
            <a:r>
              <a:rPr lang="en-US" sz="1600" dirty="0"/>
              <a:t>Annual earnings are adjusted for inflation</a:t>
            </a:r>
          </a:p>
          <a:p>
            <a:pPr marL="214313" indent="-214313">
              <a:spcBef>
                <a:spcPts val="450"/>
              </a:spcBef>
              <a:spcAft>
                <a:spcPts val="450"/>
              </a:spcAft>
              <a:buFont typeface="Wingdings" panose="05000000000000000000" pitchFamily="2" charset="2"/>
              <a:buChar char="v"/>
            </a:pPr>
            <a:r>
              <a:rPr lang="en-US" sz="1600" dirty="0"/>
              <a:t>35 highest earning years (to annual max) are selected and totaled</a:t>
            </a:r>
          </a:p>
          <a:p>
            <a:pPr marL="214313" indent="-214313">
              <a:spcBef>
                <a:spcPts val="450"/>
              </a:spcBef>
              <a:spcAft>
                <a:spcPts val="450"/>
              </a:spcAft>
              <a:buFont typeface="Wingdings" panose="05000000000000000000" pitchFamily="2" charset="2"/>
              <a:buChar char="v"/>
            </a:pPr>
            <a:r>
              <a:rPr lang="en-US" sz="1600" dirty="0"/>
              <a:t>Divided by 420 to arrive at your “</a:t>
            </a:r>
            <a:r>
              <a:rPr lang="en-US" sz="1600" b="1" u="sng" dirty="0"/>
              <a:t>A</a:t>
            </a:r>
            <a:r>
              <a:rPr lang="en-US" sz="1600" dirty="0"/>
              <a:t>verage </a:t>
            </a:r>
            <a:r>
              <a:rPr lang="en-US" sz="1600" b="1" u="sng" dirty="0"/>
              <a:t>I</a:t>
            </a:r>
            <a:r>
              <a:rPr lang="en-US" sz="1600" dirty="0"/>
              <a:t>ndexed </a:t>
            </a:r>
            <a:r>
              <a:rPr lang="en-US" sz="1600" b="1" u="sng" dirty="0"/>
              <a:t>M</a:t>
            </a:r>
            <a:r>
              <a:rPr lang="en-US" sz="1600" dirty="0"/>
              <a:t>onthly </a:t>
            </a:r>
            <a:r>
              <a:rPr lang="en-US" sz="1600" b="1" u="sng" dirty="0"/>
              <a:t>E</a:t>
            </a:r>
            <a:r>
              <a:rPr lang="en-US" sz="1600" dirty="0"/>
              <a:t>arnings” (AIME)</a:t>
            </a:r>
          </a:p>
          <a:p>
            <a:pPr marL="214313" indent="-214313">
              <a:spcBef>
                <a:spcPts val="450"/>
              </a:spcBef>
              <a:spcAft>
                <a:spcPts val="450"/>
              </a:spcAft>
              <a:buFont typeface="Wingdings" panose="05000000000000000000" pitchFamily="2" charset="2"/>
              <a:buChar char="v"/>
            </a:pPr>
            <a:r>
              <a:rPr lang="en-US" sz="1600" dirty="0"/>
              <a:t>AIME is then divided into three segments</a:t>
            </a:r>
            <a:r>
              <a:rPr lang="en-US" sz="1600" dirty="0">
                <a:solidFill>
                  <a:prstClr val="black"/>
                </a:solidFill>
              </a:rPr>
              <a:t> used to compute your benefit at your Full Retirement Age (also known as your </a:t>
            </a:r>
            <a:r>
              <a:rPr lang="en-US" sz="1600" u="sng" dirty="0">
                <a:solidFill>
                  <a:prstClr val="black"/>
                </a:solidFill>
              </a:rPr>
              <a:t>P</a:t>
            </a:r>
            <a:r>
              <a:rPr lang="en-US" sz="1600" dirty="0">
                <a:solidFill>
                  <a:prstClr val="black"/>
                </a:solidFill>
              </a:rPr>
              <a:t>rimary </a:t>
            </a:r>
            <a:r>
              <a:rPr lang="en-US" sz="1600" u="sng" dirty="0">
                <a:solidFill>
                  <a:prstClr val="black"/>
                </a:solidFill>
              </a:rPr>
              <a:t>I</a:t>
            </a:r>
            <a:r>
              <a:rPr lang="en-US" sz="1600" dirty="0">
                <a:solidFill>
                  <a:prstClr val="black"/>
                </a:solidFill>
              </a:rPr>
              <a:t>nsurance </a:t>
            </a:r>
            <a:r>
              <a:rPr lang="en-US" sz="1600" u="sng" dirty="0">
                <a:solidFill>
                  <a:prstClr val="black"/>
                </a:solidFill>
              </a:rPr>
              <a:t>A</a:t>
            </a:r>
            <a:r>
              <a:rPr lang="en-US" sz="1600" dirty="0">
                <a:solidFill>
                  <a:prstClr val="black"/>
                </a:solidFill>
              </a:rPr>
              <a:t>mount or “PIA”)</a:t>
            </a:r>
            <a:endParaRPr lang="en-US" sz="1600" dirty="0"/>
          </a:p>
        </p:txBody>
      </p:sp>
      <p:sp>
        <p:nvSpPr>
          <p:cNvPr id="9" name="TextBox 8">
            <a:extLst>
              <a:ext uri="{FF2B5EF4-FFF2-40B4-BE49-F238E27FC236}">
                <a16:creationId xmlns:a16="http://schemas.microsoft.com/office/drawing/2014/main" id="{1C8F4AA6-9E81-4F4C-AAA4-54F7D8850C96}"/>
              </a:ext>
            </a:extLst>
          </p:cNvPr>
          <p:cNvSpPr txBox="1"/>
          <p:nvPr/>
        </p:nvSpPr>
        <p:spPr>
          <a:xfrm>
            <a:off x="2667001" y="4038302"/>
            <a:ext cx="4311308" cy="507831"/>
          </a:xfrm>
          <a:prstGeom prst="rect">
            <a:avLst/>
          </a:prstGeom>
          <a:noFill/>
        </p:spPr>
        <p:txBody>
          <a:bodyPr wrap="none" rtlCol="0">
            <a:spAutoFit/>
          </a:bodyPr>
          <a:lstStyle/>
          <a:p>
            <a:pPr algn="ctr"/>
            <a:r>
              <a:rPr lang="en-US" sz="1350" i="1" dirty="0">
                <a:solidFill>
                  <a:schemeClr val="accent1"/>
                </a:solidFill>
              </a:rPr>
              <a:t>Here is the benefit computation for someone who becomes</a:t>
            </a:r>
          </a:p>
          <a:p>
            <a:pPr algn="ctr"/>
            <a:r>
              <a:rPr lang="en-US" sz="1350" i="1" dirty="0">
                <a:solidFill>
                  <a:schemeClr val="accent1"/>
                </a:solidFill>
              </a:rPr>
              <a:t>eligible for SS in 2021, with an AIME of $6,200</a:t>
            </a:r>
          </a:p>
        </p:txBody>
      </p:sp>
      <p:cxnSp>
        <p:nvCxnSpPr>
          <p:cNvPr id="11" name="Straight Arrow Connector 10">
            <a:extLst>
              <a:ext uri="{FF2B5EF4-FFF2-40B4-BE49-F238E27FC236}">
                <a16:creationId xmlns:a16="http://schemas.microsoft.com/office/drawing/2014/main" id="{F968BD5F-97F8-493F-988A-856DB15FA9FB}"/>
              </a:ext>
            </a:extLst>
          </p:cNvPr>
          <p:cNvCxnSpPr>
            <a:cxnSpLocks/>
          </p:cNvCxnSpPr>
          <p:nvPr/>
        </p:nvCxnSpPr>
        <p:spPr>
          <a:xfrm flipH="1">
            <a:off x="6859701" y="6019800"/>
            <a:ext cx="988900"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BC628566-B854-4DEC-A580-B411499A432B}"/>
              </a:ext>
            </a:extLst>
          </p:cNvPr>
          <p:cNvSpPr txBox="1"/>
          <p:nvPr/>
        </p:nvSpPr>
        <p:spPr>
          <a:xfrm>
            <a:off x="7848601" y="5877028"/>
            <a:ext cx="987771" cy="261610"/>
          </a:xfrm>
          <a:prstGeom prst="rect">
            <a:avLst/>
          </a:prstGeom>
          <a:noFill/>
        </p:spPr>
        <p:txBody>
          <a:bodyPr wrap="none" rtlCol="0">
            <a:spAutoFit/>
          </a:bodyPr>
          <a:lstStyle/>
          <a:p>
            <a:r>
              <a:rPr lang="en-US" sz="1100" dirty="0"/>
              <a:t>≈40% of AIME</a:t>
            </a:r>
          </a:p>
        </p:txBody>
      </p:sp>
    </p:spTree>
    <p:extLst>
      <p:ext uri="{BB962C8B-B14F-4D97-AF65-F5344CB8AC3E}">
        <p14:creationId xmlns:p14="http://schemas.microsoft.com/office/powerpoint/2010/main" val="4072502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14</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2263"/>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8CD2079-FBA4-4F0B-956A-CE5D33572E5E}"/>
              </a:ext>
            </a:extLst>
          </p:cNvPr>
          <p:cNvSpPr txBox="1"/>
          <p:nvPr/>
        </p:nvSpPr>
        <p:spPr>
          <a:xfrm>
            <a:off x="1009551" y="228600"/>
            <a:ext cx="6022804" cy="523220"/>
          </a:xfrm>
          <a:prstGeom prst="rect">
            <a:avLst/>
          </a:prstGeom>
          <a:noFill/>
        </p:spPr>
        <p:txBody>
          <a:bodyPr wrap="none" rtlCol="0">
            <a:spAutoFit/>
          </a:bodyPr>
          <a:lstStyle/>
          <a:p>
            <a:pPr algn="ctr"/>
            <a:r>
              <a:rPr lang="en-US" sz="2800" dirty="0">
                <a:latin typeface="Comic Sans MS" panose="030F0702030302020204" pitchFamily="66" charset="0"/>
              </a:rPr>
              <a:t>Cost-of-Living-Adjustment (COLA)</a:t>
            </a:r>
          </a:p>
        </p:txBody>
      </p:sp>
      <p:sp>
        <p:nvSpPr>
          <p:cNvPr id="5" name="TextBox 4">
            <a:extLst>
              <a:ext uri="{FF2B5EF4-FFF2-40B4-BE49-F238E27FC236}">
                <a16:creationId xmlns:a16="http://schemas.microsoft.com/office/drawing/2014/main" id="{B52365BB-C722-406E-95A7-E4E0BE9ECA58}"/>
              </a:ext>
            </a:extLst>
          </p:cNvPr>
          <p:cNvSpPr txBox="1"/>
          <p:nvPr/>
        </p:nvSpPr>
        <p:spPr>
          <a:xfrm>
            <a:off x="477823" y="1676400"/>
            <a:ext cx="8188354" cy="3785652"/>
          </a:xfrm>
          <a:prstGeom prst="rect">
            <a:avLst/>
          </a:prstGeom>
          <a:noFill/>
        </p:spPr>
        <p:txBody>
          <a:bodyPr wrap="square" rtlCol="0">
            <a:spAutoFit/>
          </a:bodyPr>
          <a:lstStyle/>
          <a:p>
            <a:pPr marL="285750" indent="-285750">
              <a:buFont typeface="Wingdings" panose="05000000000000000000" pitchFamily="2" charset="2"/>
              <a:buChar char="v"/>
            </a:pPr>
            <a:r>
              <a:rPr lang="en-US" sz="2000" dirty="0"/>
              <a:t>How COLA is Determined</a:t>
            </a:r>
          </a:p>
          <a:p>
            <a:pPr marL="800100" lvl="1" indent="-342900">
              <a:buFont typeface="Wingdings" panose="05000000000000000000" pitchFamily="2" charset="2"/>
              <a:buChar char="ü"/>
            </a:pPr>
            <a:r>
              <a:rPr lang="en-US" sz="2000" dirty="0"/>
              <a:t>Consumer Price Index for Urban Wage Earners and Clerical Workers, or “CPI-W”</a:t>
            </a:r>
          </a:p>
          <a:p>
            <a:pPr marL="800100" lvl="1" indent="-342900">
              <a:buFont typeface="Wingdings" panose="05000000000000000000" pitchFamily="2" charset="2"/>
              <a:buChar char="ü"/>
            </a:pPr>
            <a:r>
              <a:rPr lang="en-US" sz="2000" dirty="0"/>
              <a:t>Average change over time in the spending patterns of workers employed in clerical or wage-paying jobs </a:t>
            </a:r>
          </a:p>
          <a:p>
            <a:pPr marL="800100" lvl="1" indent="-342900">
              <a:buFont typeface="Wingdings" panose="05000000000000000000" pitchFamily="2" charset="2"/>
              <a:buChar char="ü"/>
            </a:pPr>
            <a:r>
              <a:rPr lang="en-US" sz="2000" dirty="0"/>
              <a:t>Based on workers who have been employed for at least 70 percent of the year.</a:t>
            </a:r>
          </a:p>
          <a:p>
            <a:pPr marL="800100" lvl="1" indent="-342900">
              <a:buFont typeface="Wingdings" panose="05000000000000000000" pitchFamily="2" charset="2"/>
              <a:buChar char="ü"/>
            </a:pPr>
            <a:r>
              <a:rPr lang="en-US" sz="2000" dirty="0"/>
              <a:t>CPI-W is measured monthly, but </a:t>
            </a:r>
            <a:r>
              <a:rPr lang="en-US" sz="2000" u="sng" dirty="0"/>
              <a:t>only the third quarter counts</a:t>
            </a:r>
          </a:p>
          <a:p>
            <a:pPr marL="1257300" lvl="2" indent="-342900">
              <a:buFont typeface="Wingdings" panose="05000000000000000000" pitchFamily="2" charset="2"/>
              <a:buChar char="q"/>
            </a:pPr>
            <a:r>
              <a:rPr lang="en-US" sz="2000" dirty="0"/>
              <a:t>CPI-W for July-September of current year is compared to previous year</a:t>
            </a:r>
          </a:p>
          <a:p>
            <a:pPr marL="1257300" lvl="2" indent="-342900">
              <a:buFont typeface="Wingdings" panose="05000000000000000000" pitchFamily="2" charset="2"/>
              <a:buChar char="q"/>
            </a:pPr>
            <a:r>
              <a:rPr lang="en-US" sz="2000" dirty="0"/>
              <a:t>If higher, the result is next year’s COLA</a:t>
            </a:r>
          </a:p>
          <a:p>
            <a:pPr marL="1257300" lvl="2" indent="-342900">
              <a:buFont typeface="Wingdings" panose="05000000000000000000" pitchFamily="2" charset="2"/>
              <a:buChar char="q"/>
            </a:pPr>
            <a:r>
              <a:rPr lang="en-US" sz="2000" dirty="0"/>
              <a:t>If lower, COLA set at 0%  </a:t>
            </a:r>
            <a:endParaRPr lang="en-US" dirty="0"/>
          </a:p>
        </p:txBody>
      </p:sp>
    </p:spTree>
    <p:extLst>
      <p:ext uri="{BB962C8B-B14F-4D97-AF65-F5344CB8AC3E}">
        <p14:creationId xmlns:p14="http://schemas.microsoft.com/office/powerpoint/2010/main" val="3681569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15</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2263"/>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8CD2079-FBA4-4F0B-956A-CE5D33572E5E}"/>
              </a:ext>
            </a:extLst>
          </p:cNvPr>
          <p:cNvSpPr txBox="1"/>
          <p:nvPr/>
        </p:nvSpPr>
        <p:spPr>
          <a:xfrm>
            <a:off x="1855797" y="19616"/>
            <a:ext cx="4689104" cy="954107"/>
          </a:xfrm>
          <a:prstGeom prst="rect">
            <a:avLst/>
          </a:prstGeom>
          <a:noFill/>
        </p:spPr>
        <p:txBody>
          <a:bodyPr wrap="none" rtlCol="0">
            <a:spAutoFit/>
          </a:bodyPr>
          <a:lstStyle/>
          <a:p>
            <a:pPr algn="ctr"/>
            <a:r>
              <a:rPr lang="en-US" sz="2800" dirty="0">
                <a:latin typeface="Comic Sans MS" panose="030F0702030302020204" pitchFamily="66" charset="0"/>
              </a:rPr>
              <a:t>Cost-of-Living-Adjustment</a:t>
            </a:r>
          </a:p>
          <a:p>
            <a:pPr algn="ctr"/>
            <a:r>
              <a:rPr lang="en-US" sz="2800" dirty="0">
                <a:latin typeface="Comic Sans MS" panose="030F0702030302020204" pitchFamily="66" charset="0"/>
              </a:rPr>
              <a:t>2022 COLA – 5.9%  </a:t>
            </a:r>
            <a:r>
              <a:rPr lang="en-US" sz="2800" dirty="0">
                <a:solidFill>
                  <a:srgbClr val="FF0000"/>
                </a:solidFill>
                <a:latin typeface="Comic Sans MS" panose="030F0702030302020204" pitchFamily="66" charset="0"/>
              </a:rPr>
              <a:t> </a:t>
            </a:r>
            <a:endParaRPr lang="en-US" sz="2800" dirty="0"/>
          </a:p>
        </p:txBody>
      </p:sp>
      <p:sp>
        <p:nvSpPr>
          <p:cNvPr id="5" name="TextBox 4">
            <a:extLst>
              <a:ext uri="{FF2B5EF4-FFF2-40B4-BE49-F238E27FC236}">
                <a16:creationId xmlns:a16="http://schemas.microsoft.com/office/drawing/2014/main" id="{A942F29F-1BA1-4ED1-8704-337298590EC1}"/>
              </a:ext>
            </a:extLst>
          </p:cNvPr>
          <p:cNvSpPr txBox="1"/>
          <p:nvPr/>
        </p:nvSpPr>
        <p:spPr>
          <a:xfrm>
            <a:off x="2400300" y="1371600"/>
            <a:ext cx="4343400" cy="369332"/>
          </a:xfrm>
          <a:prstGeom prst="rect">
            <a:avLst/>
          </a:prstGeom>
          <a:solidFill>
            <a:schemeClr val="accent3">
              <a:lumMod val="20000"/>
              <a:lumOff val="80000"/>
            </a:schemeClr>
          </a:solidFill>
        </p:spPr>
        <p:txBody>
          <a:bodyPr wrap="square" rtlCol="0">
            <a:spAutoFit/>
          </a:bodyPr>
          <a:lstStyle/>
          <a:p>
            <a:r>
              <a:rPr lang="en-US" dirty="0"/>
              <a:t>Social Security COLA History – 2000 - 2022</a:t>
            </a:r>
          </a:p>
        </p:txBody>
      </p:sp>
      <p:sp>
        <p:nvSpPr>
          <p:cNvPr id="6" name="TextBox 5">
            <a:extLst>
              <a:ext uri="{FF2B5EF4-FFF2-40B4-BE49-F238E27FC236}">
                <a16:creationId xmlns:a16="http://schemas.microsoft.com/office/drawing/2014/main" id="{2F3B2EAD-D313-4A5C-B5EF-09DF85B9F1D5}"/>
              </a:ext>
            </a:extLst>
          </p:cNvPr>
          <p:cNvSpPr txBox="1"/>
          <p:nvPr/>
        </p:nvSpPr>
        <p:spPr>
          <a:xfrm>
            <a:off x="1624303" y="5609250"/>
            <a:ext cx="5700600" cy="369332"/>
          </a:xfrm>
          <a:prstGeom prst="rect">
            <a:avLst/>
          </a:prstGeom>
          <a:noFill/>
        </p:spPr>
        <p:txBody>
          <a:bodyPr wrap="none" rtlCol="0">
            <a:spAutoFit/>
          </a:bodyPr>
          <a:lstStyle/>
          <a:p>
            <a:r>
              <a:rPr lang="en-US" b="1" i="1" dirty="0">
                <a:solidFill>
                  <a:schemeClr val="tx2">
                    <a:lumMod val="60000"/>
                    <a:lumOff val="40000"/>
                  </a:schemeClr>
                </a:solidFill>
              </a:rPr>
              <a:t>2022 COLA Reflects Past (2021) Higher Prices Already Paid</a:t>
            </a:r>
          </a:p>
        </p:txBody>
      </p:sp>
      <p:graphicFrame>
        <p:nvGraphicFramePr>
          <p:cNvPr id="7" name="Chart 6">
            <a:extLst>
              <a:ext uri="{FF2B5EF4-FFF2-40B4-BE49-F238E27FC236}">
                <a16:creationId xmlns:a16="http://schemas.microsoft.com/office/drawing/2014/main" id="{4CADAE50-5C2D-4489-9B60-0250B6FBE85F}"/>
              </a:ext>
            </a:extLst>
          </p:cNvPr>
          <p:cNvGraphicFramePr>
            <a:graphicFrameLocks/>
          </p:cNvGraphicFramePr>
          <p:nvPr/>
        </p:nvGraphicFramePr>
        <p:xfrm>
          <a:off x="1883321" y="2007360"/>
          <a:ext cx="5182563" cy="3276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09758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16</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2263"/>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8CD2079-FBA4-4F0B-956A-CE5D33572E5E}"/>
              </a:ext>
            </a:extLst>
          </p:cNvPr>
          <p:cNvSpPr txBox="1"/>
          <p:nvPr/>
        </p:nvSpPr>
        <p:spPr>
          <a:xfrm>
            <a:off x="838200" y="136525"/>
            <a:ext cx="6646243" cy="584775"/>
          </a:xfrm>
          <a:prstGeom prst="rect">
            <a:avLst/>
          </a:prstGeom>
          <a:noFill/>
        </p:spPr>
        <p:txBody>
          <a:bodyPr wrap="none" rtlCol="0">
            <a:spAutoFit/>
          </a:bodyPr>
          <a:lstStyle/>
          <a:p>
            <a:r>
              <a:rPr lang="en-US" sz="3200" dirty="0"/>
              <a:t>What Is My Full Retirement Age (FRA)?</a:t>
            </a:r>
          </a:p>
        </p:txBody>
      </p:sp>
      <p:sp>
        <p:nvSpPr>
          <p:cNvPr id="5" name="TextBox 4">
            <a:extLst>
              <a:ext uri="{FF2B5EF4-FFF2-40B4-BE49-F238E27FC236}">
                <a16:creationId xmlns:a16="http://schemas.microsoft.com/office/drawing/2014/main" id="{FB22319D-028B-4EEA-BD5B-B7FB0572F324}"/>
              </a:ext>
            </a:extLst>
          </p:cNvPr>
          <p:cNvSpPr txBox="1"/>
          <p:nvPr/>
        </p:nvSpPr>
        <p:spPr>
          <a:xfrm>
            <a:off x="1714501" y="3135251"/>
            <a:ext cx="4329903" cy="369332"/>
          </a:xfrm>
          <a:prstGeom prst="rect">
            <a:avLst/>
          </a:prstGeom>
          <a:noFill/>
        </p:spPr>
        <p:txBody>
          <a:bodyPr wrap="none" rtlCol="0">
            <a:spAutoFit/>
          </a:bodyPr>
          <a:lstStyle/>
          <a:p>
            <a:pPr marL="214313" indent="-214313">
              <a:buFont typeface="Courier New" panose="02070309020205020404" pitchFamily="49" charset="0"/>
              <a:buChar char="o"/>
            </a:pPr>
            <a:r>
              <a:rPr lang="en-US" dirty="0"/>
              <a:t>1938 to 1942:  	65 + 2 months each year</a:t>
            </a:r>
          </a:p>
        </p:txBody>
      </p:sp>
      <p:sp>
        <p:nvSpPr>
          <p:cNvPr id="6" name="TextBox 5">
            <a:extLst>
              <a:ext uri="{FF2B5EF4-FFF2-40B4-BE49-F238E27FC236}">
                <a16:creationId xmlns:a16="http://schemas.microsoft.com/office/drawing/2014/main" id="{FED11341-EA45-496D-8882-D1558B57FACF}"/>
              </a:ext>
            </a:extLst>
          </p:cNvPr>
          <p:cNvSpPr txBox="1"/>
          <p:nvPr/>
        </p:nvSpPr>
        <p:spPr>
          <a:xfrm>
            <a:off x="1714501" y="2754266"/>
            <a:ext cx="2239716" cy="338554"/>
          </a:xfrm>
          <a:prstGeom prst="rect">
            <a:avLst/>
          </a:prstGeom>
          <a:noFill/>
        </p:spPr>
        <p:txBody>
          <a:bodyPr wrap="none" rtlCol="0">
            <a:spAutoFit/>
          </a:bodyPr>
          <a:lstStyle/>
          <a:p>
            <a:pPr marL="214313" indent="-214313">
              <a:buFont typeface="Courier New" panose="02070309020205020404" pitchFamily="49" charset="0"/>
              <a:buChar char="o"/>
            </a:pPr>
            <a:r>
              <a:rPr lang="en-US" sz="1600" dirty="0"/>
              <a:t>Before 1938:  	65</a:t>
            </a:r>
          </a:p>
        </p:txBody>
      </p:sp>
      <p:sp>
        <p:nvSpPr>
          <p:cNvPr id="7" name="TextBox 6">
            <a:extLst>
              <a:ext uri="{FF2B5EF4-FFF2-40B4-BE49-F238E27FC236}">
                <a16:creationId xmlns:a16="http://schemas.microsoft.com/office/drawing/2014/main" id="{BA586713-ED4D-43D8-A70C-6C6A89387C35}"/>
              </a:ext>
            </a:extLst>
          </p:cNvPr>
          <p:cNvSpPr txBox="1"/>
          <p:nvPr/>
        </p:nvSpPr>
        <p:spPr>
          <a:xfrm>
            <a:off x="1338920" y="2289509"/>
            <a:ext cx="4454425" cy="369332"/>
          </a:xfrm>
          <a:prstGeom prst="rect">
            <a:avLst/>
          </a:prstGeom>
          <a:noFill/>
        </p:spPr>
        <p:txBody>
          <a:bodyPr wrap="none" rtlCol="0">
            <a:spAutoFit/>
          </a:bodyPr>
          <a:lstStyle/>
          <a:p>
            <a:pPr marL="214313" indent="-214313">
              <a:buFont typeface="Wingdings" panose="05000000000000000000" pitchFamily="2" charset="2"/>
              <a:buChar char="v"/>
            </a:pPr>
            <a:r>
              <a:rPr lang="en-US" dirty="0"/>
              <a:t>Your FRA depends on when you were born:</a:t>
            </a:r>
          </a:p>
        </p:txBody>
      </p:sp>
      <p:sp>
        <p:nvSpPr>
          <p:cNvPr id="8" name="TextBox 7">
            <a:extLst>
              <a:ext uri="{FF2B5EF4-FFF2-40B4-BE49-F238E27FC236}">
                <a16:creationId xmlns:a16="http://schemas.microsoft.com/office/drawing/2014/main" id="{3C2EDD35-28B8-4AA7-A1BA-2C48C73575E1}"/>
              </a:ext>
            </a:extLst>
          </p:cNvPr>
          <p:cNvSpPr txBox="1"/>
          <p:nvPr/>
        </p:nvSpPr>
        <p:spPr>
          <a:xfrm>
            <a:off x="1698454" y="3534544"/>
            <a:ext cx="6843092" cy="369332"/>
          </a:xfrm>
          <a:prstGeom prst="rect">
            <a:avLst/>
          </a:prstGeom>
          <a:noFill/>
        </p:spPr>
        <p:txBody>
          <a:bodyPr wrap="none" rtlCol="0">
            <a:spAutoFit/>
          </a:bodyPr>
          <a:lstStyle/>
          <a:p>
            <a:pPr marL="214313" indent="-214313">
              <a:buFont typeface="Wingdings" panose="05000000000000000000" pitchFamily="2" charset="2"/>
              <a:buChar char="v"/>
            </a:pPr>
            <a:r>
              <a:rPr lang="en-US" dirty="0"/>
              <a:t>“Full Retirement Age” for people retiring today is between 66 and 67</a:t>
            </a:r>
          </a:p>
        </p:txBody>
      </p:sp>
      <p:sp>
        <p:nvSpPr>
          <p:cNvPr id="9" name="TextBox 8">
            <a:extLst>
              <a:ext uri="{FF2B5EF4-FFF2-40B4-BE49-F238E27FC236}">
                <a16:creationId xmlns:a16="http://schemas.microsoft.com/office/drawing/2014/main" id="{A6FD48F9-5B7D-4E52-AF75-A08503227F03}"/>
              </a:ext>
            </a:extLst>
          </p:cNvPr>
          <p:cNvSpPr txBox="1"/>
          <p:nvPr/>
        </p:nvSpPr>
        <p:spPr>
          <a:xfrm>
            <a:off x="1273014" y="1437162"/>
            <a:ext cx="6675841" cy="646331"/>
          </a:xfrm>
          <a:prstGeom prst="rect">
            <a:avLst/>
          </a:prstGeom>
          <a:noFill/>
        </p:spPr>
        <p:txBody>
          <a:bodyPr wrap="square" rtlCol="0">
            <a:spAutoFit/>
          </a:bodyPr>
          <a:lstStyle/>
          <a:p>
            <a:pPr marL="214313" indent="-214313">
              <a:buFont typeface="Wingdings" panose="05000000000000000000" pitchFamily="2" charset="2"/>
              <a:buChar char="v"/>
            </a:pPr>
            <a:r>
              <a:rPr lang="en-US" dirty="0"/>
              <a:t>Your “full retirement age” is when you can collect 100% of what you’ve earned by working over your lifetime</a:t>
            </a:r>
          </a:p>
        </p:txBody>
      </p:sp>
      <p:sp>
        <p:nvSpPr>
          <p:cNvPr id="10" name="TextBox 9">
            <a:extLst>
              <a:ext uri="{FF2B5EF4-FFF2-40B4-BE49-F238E27FC236}">
                <a16:creationId xmlns:a16="http://schemas.microsoft.com/office/drawing/2014/main" id="{C131865F-7F4B-45CC-973F-95AD7D001CA6}"/>
              </a:ext>
            </a:extLst>
          </p:cNvPr>
          <p:cNvSpPr txBox="1"/>
          <p:nvPr/>
        </p:nvSpPr>
        <p:spPr>
          <a:xfrm>
            <a:off x="1727396" y="5484632"/>
            <a:ext cx="6843092" cy="646331"/>
          </a:xfrm>
          <a:prstGeom prst="rect">
            <a:avLst/>
          </a:prstGeom>
          <a:noFill/>
        </p:spPr>
        <p:txBody>
          <a:bodyPr wrap="square" rtlCol="0">
            <a:spAutoFit/>
          </a:bodyPr>
          <a:lstStyle/>
          <a:p>
            <a:pPr marL="214313" indent="-214313">
              <a:buFont typeface="Wingdings" panose="05000000000000000000" pitchFamily="2" charset="2"/>
              <a:buChar char="v"/>
            </a:pPr>
            <a:r>
              <a:rPr lang="en-US" dirty="0"/>
              <a:t> Raising the FRA in the future is possible, but wouldn’t affect today’s retirees </a:t>
            </a:r>
          </a:p>
        </p:txBody>
      </p:sp>
      <p:pic>
        <p:nvPicPr>
          <p:cNvPr id="11" name="Picture 10">
            <a:extLst>
              <a:ext uri="{FF2B5EF4-FFF2-40B4-BE49-F238E27FC236}">
                <a16:creationId xmlns:a16="http://schemas.microsoft.com/office/drawing/2014/main" id="{D6FDEBCC-3881-46CA-97B2-EB09E081646A}"/>
              </a:ext>
            </a:extLst>
          </p:cNvPr>
          <p:cNvPicPr>
            <a:picLocks noChangeAspect="1"/>
          </p:cNvPicPr>
          <p:nvPr/>
        </p:nvPicPr>
        <p:blipFill>
          <a:blip r:embed="rId3"/>
          <a:stretch>
            <a:fillRect/>
          </a:stretch>
        </p:blipFill>
        <p:spPr>
          <a:xfrm>
            <a:off x="2834359" y="4006479"/>
            <a:ext cx="3191704" cy="1375550"/>
          </a:xfrm>
          <a:prstGeom prst="rect">
            <a:avLst/>
          </a:prstGeom>
        </p:spPr>
      </p:pic>
    </p:spTree>
    <p:extLst>
      <p:ext uri="{BB962C8B-B14F-4D97-AF65-F5344CB8AC3E}">
        <p14:creationId xmlns:p14="http://schemas.microsoft.com/office/powerpoint/2010/main" val="2604359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17</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2263"/>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8CD2079-FBA4-4F0B-956A-CE5D33572E5E}"/>
              </a:ext>
            </a:extLst>
          </p:cNvPr>
          <p:cNvSpPr txBox="1"/>
          <p:nvPr/>
        </p:nvSpPr>
        <p:spPr>
          <a:xfrm>
            <a:off x="914400" y="147842"/>
            <a:ext cx="6391109" cy="584775"/>
          </a:xfrm>
          <a:prstGeom prst="rect">
            <a:avLst/>
          </a:prstGeom>
          <a:noFill/>
        </p:spPr>
        <p:txBody>
          <a:bodyPr wrap="none" rtlCol="0">
            <a:spAutoFit/>
          </a:bodyPr>
          <a:lstStyle/>
          <a:p>
            <a:r>
              <a:rPr lang="en-US" sz="3200" dirty="0"/>
              <a:t>At What Age Should I Claim Benefits?</a:t>
            </a:r>
          </a:p>
        </p:txBody>
      </p:sp>
      <p:graphicFrame>
        <p:nvGraphicFramePr>
          <p:cNvPr id="5" name="Chart 4">
            <a:extLst>
              <a:ext uri="{FF2B5EF4-FFF2-40B4-BE49-F238E27FC236}">
                <a16:creationId xmlns:a16="http://schemas.microsoft.com/office/drawing/2014/main" id="{8089A1BE-A0C5-41C6-9408-22622E958FDF}"/>
              </a:ext>
            </a:extLst>
          </p:cNvPr>
          <p:cNvGraphicFramePr>
            <a:graphicFrameLocks/>
          </p:cNvGraphicFramePr>
          <p:nvPr>
            <p:extLst>
              <p:ext uri="{D42A27DB-BD31-4B8C-83A1-F6EECF244321}">
                <p14:modId xmlns:p14="http://schemas.microsoft.com/office/powerpoint/2010/main" val="4037374970"/>
              </p:ext>
            </p:extLst>
          </p:nvPr>
        </p:nvGraphicFramePr>
        <p:xfrm>
          <a:off x="1828800" y="1293675"/>
          <a:ext cx="5791200" cy="248311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67B0B18-A806-4E5E-9D6C-C5ED9D6D1528}"/>
              </a:ext>
            </a:extLst>
          </p:cNvPr>
          <p:cNvSpPr txBox="1"/>
          <p:nvPr/>
        </p:nvSpPr>
        <p:spPr>
          <a:xfrm>
            <a:off x="1688708" y="3940263"/>
            <a:ext cx="5989906" cy="369332"/>
          </a:xfrm>
          <a:prstGeom prst="rect">
            <a:avLst/>
          </a:prstGeom>
          <a:noFill/>
        </p:spPr>
        <p:txBody>
          <a:bodyPr wrap="square" rtlCol="0">
            <a:spAutoFit/>
          </a:bodyPr>
          <a:lstStyle/>
          <a:p>
            <a:pPr marL="214313" indent="-214313">
              <a:buFont typeface="Wingdings" panose="05000000000000000000" pitchFamily="2" charset="2"/>
              <a:buChar char="v"/>
            </a:pPr>
            <a:r>
              <a:rPr lang="en-US" dirty="0"/>
              <a:t>There is no one “best age” to retire; everyone is different</a:t>
            </a:r>
          </a:p>
        </p:txBody>
      </p:sp>
      <p:sp>
        <p:nvSpPr>
          <p:cNvPr id="7" name="TextBox 6">
            <a:extLst>
              <a:ext uri="{FF2B5EF4-FFF2-40B4-BE49-F238E27FC236}">
                <a16:creationId xmlns:a16="http://schemas.microsoft.com/office/drawing/2014/main" id="{A23E6B67-5346-4306-B197-232DC7FBD402}"/>
              </a:ext>
            </a:extLst>
          </p:cNvPr>
          <p:cNvSpPr txBox="1"/>
          <p:nvPr/>
        </p:nvSpPr>
        <p:spPr>
          <a:xfrm>
            <a:off x="1688708" y="4497124"/>
            <a:ext cx="6693292" cy="369332"/>
          </a:xfrm>
          <a:prstGeom prst="rect">
            <a:avLst/>
          </a:prstGeom>
          <a:noFill/>
        </p:spPr>
        <p:txBody>
          <a:bodyPr wrap="square" rtlCol="0">
            <a:spAutoFit/>
          </a:bodyPr>
          <a:lstStyle/>
          <a:p>
            <a:pPr marL="214313" indent="-214313">
              <a:buFont typeface="Wingdings" panose="05000000000000000000" pitchFamily="2" charset="2"/>
              <a:buChar char="v"/>
            </a:pPr>
            <a:r>
              <a:rPr lang="en-US" dirty="0"/>
              <a:t>Answer to the question “When should I apply?” is “It depends”</a:t>
            </a:r>
          </a:p>
        </p:txBody>
      </p:sp>
      <p:sp>
        <p:nvSpPr>
          <p:cNvPr id="8" name="TextBox 7">
            <a:extLst>
              <a:ext uri="{FF2B5EF4-FFF2-40B4-BE49-F238E27FC236}">
                <a16:creationId xmlns:a16="http://schemas.microsoft.com/office/drawing/2014/main" id="{186F2D52-1AD9-4925-AC02-B7B69E3634A8}"/>
              </a:ext>
            </a:extLst>
          </p:cNvPr>
          <p:cNvSpPr txBox="1"/>
          <p:nvPr/>
        </p:nvSpPr>
        <p:spPr>
          <a:xfrm>
            <a:off x="1963614" y="4963300"/>
            <a:ext cx="5989906" cy="338554"/>
          </a:xfrm>
          <a:prstGeom prst="rect">
            <a:avLst/>
          </a:prstGeom>
          <a:noFill/>
        </p:spPr>
        <p:txBody>
          <a:bodyPr wrap="square" rtlCol="0">
            <a:spAutoFit/>
          </a:bodyPr>
          <a:lstStyle/>
          <a:p>
            <a:pPr marL="214313" indent="-214313">
              <a:buFont typeface="Courier New" panose="02070309020205020404" pitchFamily="49" charset="0"/>
              <a:buChar char="o"/>
            </a:pPr>
            <a:r>
              <a:rPr lang="en-US" sz="1600" dirty="0"/>
              <a:t>It depends on your health &amp; how long you expect to live </a:t>
            </a:r>
          </a:p>
        </p:txBody>
      </p:sp>
      <p:sp>
        <p:nvSpPr>
          <p:cNvPr id="9" name="TextBox 8">
            <a:extLst>
              <a:ext uri="{FF2B5EF4-FFF2-40B4-BE49-F238E27FC236}">
                <a16:creationId xmlns:a16="http://schemas.microsoft.com/office/drawing/2014/main" id="{F1CC860B-0EA0-484C-A524-0A4D3CD21143}"/>
              </a:ext>
            </a:extLst>
          </p:cNvPr>
          <p:cNvSpPr txBox="1"/>
          <p:nvPr/>
        </p:nvSpPr>
        <p:spPr>
          <a:xfrm>
            <a:off x="1963614" y="5339132"/>
            <a:ext cx="6705014" cy="338554"/>
          </a:xfrm>
          <a:prstGeom prst="rect">
            <a:avLst/>
          </a:prstGeom>
          <a:noFill/>
        </p:spPr>
        <p:txBody>
          <a:bodyPr wrap="square" rtlCol="0">
            <a:spAutoFit/>
          </a:bodyPr>
          <a:lstStyle/>
          <a:p>
            <a:pPr marL="214313" indent="-214313">
              <a:buFont typeface="Courier New" panose="02070309020205020404" pitchFamily="49" charset="0"/>
              <a:buChar char="o"/>
            </a:pPr>
            <a:r>
              <a:rPr lang="en-US" sz="1600" dirty="0"/>
              <a:t>It depends on your financial situation – Do you need the money now? </a:t>
            </a:r>
          </a:p>
        </p:txBody>
      </p:sp>
      <p:sp>
        <p:nvSpPr>
          <p:cNvPr id="10" name="TextBox 9">
            <a:extLst>
              <a:ext uri="{FF2B5EF4-FFF2-40B4-BE49-F238E27FC236}">
                <a16:creationId xmlns:a16="http://schemas.microsoft.com/office/drawing/2014/main" id="{F6EB32F7-CC11-4B9D-B46B-E970F0020F41}"/>
              </a:ext>
            </a:extLst>
          </p:cNvPr>
          <p:cNvSpPr txBox="1"/>
          <p:nvPr/>
        </p:nvSpPr>
        <p:spPr>
          <a:xfrm>
            <a:off x="1951306" y="5711384"/>
            <a:ext cx="6430694" cy="338554"/>
          </a:xfrm>
          <a:prstGeom prst="rect">
            <a:avLst/>
          </a:prstGeom>
          <a:noFill/>
        </p:spPr>
        <p:txBody>
          <a:bodyPr wrap="square" rtlCol="0">
            <a:spAutoFit/>
          </a:bodyPr>
          <a:lstStyle/>
          <a:p>
            <a:pPr marL="214313" indent="-214313">
              <a:buFont typeface="Courier New" panose="02070309020205020404" pitchFamily="49" charset="0"/>
              <a:buChar char="o"/>
            </a:pPr>
            <a:r>
              <a:rPr lang="en-US" sz="1600" dirty="0"/>
              <a:t>It depends on your marital status &amp; the concern for survivors’ benefits </a:t>
            </a:r>
          </a:p>
        </p:txBody>
      </p:sp>
      <p:sp>
        <p:nvSpPr>
          <p:cNvPr id="11" name="TextBox 10">
            <a:extLst>
              <a:ext uri="{FF2B5EF4-FFF2-40B4-BE49-F238E27FC236}">
                <a16:creationId xmlns:a16="http://schemas.microsoft.com/office/drawing/2014/main" id="{710118EB-1D33-45E7-B1BF-3C4FE775210D}"/>
              </a:ext>
            </a:extLst>
          </p:cNvPr>
          <p:cNvSpPr txBox="1"/>
          <p:nvPr/>
        </p:nvSpPr>
        <p:spPr>
          <a:xfrm>
            <a:off x="1905000" y="6213410"/>
            <a:ext cx="5715000" cy="300082"/>
          </a:xfrm>
          <a:prstGeom prst="rect">
            <a:avLst/>
          </a:prstGeom>
          <a:solidFill>
            <a:schemeClr val="accent3">
              <a:lumMod val="40000"/>
              <a:lumOff val="60000"/>
            </a:schemeClr>
          </a:solidFill>
        </p:spPr>
        <p:txBody>
          <a:bodyPr wrap="square" rtlCol="0">
            <a:spAutoFit/>
          </a:bodyPr>
          <a:lstStyle/>
          <a:p>
            <a:r>
              <a:rPr lang="en-US" sz="1350" dirty="0"/>
              <a:t>BUT, don’t apply because you think Social Security is going bankrupt – it’s not !!</a:t>
            </a:r>
          </a:p>
        </p:txBody>
      </p:sp>
      <p:cxnSp>
        <p:nvCxnSpPr>
          <p:cNvPr id="13" name="Straight Arrow Connector 12">
            <a:extLst>
              <a:ext uri="{FF2B5EF4-FFF2-40B4-BE49-F238E27FC236}">
                <a16:creationId xmlns:a16="http://schemas.microsoft.com/office/drawing/2014/main" id="{5AB167C3-85D4-4E28-A08A-8489BC5297F6}"/>
              </a:ext>
            </a:extLst>
          </p:cNvPr>
          <p:cNvCxnSpPr/>
          <p:nvPr/>
        </p:nvCxnSpPr>
        <p:spPr>
          <a:xfrm flipH="1">
            <a:off x="7086600" y="3429000"/>
            <a:ext cx="762000"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1EB9C221-60AA-41F8-A4C4-0613ACCB5DA9}"/>
              </a:ext>
            </a:extLst>
          </p:cNvPr>
          <p:cNvSpPr txBox="1"/>
          <p:nvPr/>
        </p:nvSpPr>
        <p:spPr>
          <a:xfrm>
            <a:off x="7892358" y="3228945"/>
            <a:ext cx="1051891" cy="400110"/>
          </a:xfrm>
          <a:prstGeom prst="rect">
            <a:avLst/>
          </a:prstGeom>
          <a:noFill/>
        </p:spPr>
        <p:txBody>
          <a:bodyPr wrap="none" rtlCol="0">
            <a:spAutoFit/>
          </a:bodyPr>
          <a:lstStyle/>
          <a:p>
            <a:r>
              <a:rPr lang="en-US" sz="1000" dirty="0"/>
              <a:t>Only About 10% </a:t>
            </a:r>
          </a:p>
          <a:p>
            <a:r>
              <a:rPr lang="en-US" sz="1000" dirty="0"/>
              <a:t>Wait Past FRA</a:t>
            </a:r>
          </a:p>
        </p:txBody>
      </p:sp>
    </p:spTree>
    <p:extLst>
      <p:ext uri="{BB962C8B-B14F-4D97-AF65-F5344CB8AC3E}">
        <p14:creationId xmlns:p14="http://schemas.microsoft.com/office/powerpoint/2010/main" val="2080287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18</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2263"/>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8CD2079-FBA4-4F0B-956A-CE5D33572E5E}"/>
              </a:ext>
            </a:extLst>
          </p:cNvPr>
          <p:cNvSpPr txBox="1"/>
          <p:nvPr/>
        </p:nvSpPr>
        <p:spPr>
          <a:xfrm>
            <a:off x="1600200" y="136525"/>
            <a:ext cx="5106206" cy="584775"/>
          </a:xfrm>
          <a:prstGeom prst="rect">
            <a:avLst/>
          </a:prstGeom>
          <a:noFill/>
        </p:spPr>
        <p:txBody>
          <a:bodyPr wrap="none" rtlCol="0">
            <a:spAutoFit/>
          </a:bodyPr>
          <a:lstStyle/>
          <a:p>
            <a:r>
              <a:rPr lang="en-US" sz="3200" dirty="0"/>
              <a:t>What if I retire early, or later?</a:t>
            </a:r>
          </a:p>
        </p:txBody>
      </p:sp>
      <p:sp>
        <p:nvSpPr>
          <p:cNvPr id="5" name="TextBox 4">
            <a:extLst>
              <a:ext uri="{FF2B5EF4-FFF2-40B4-BE49-F238E27FC236}">
                <a16:creationId xmlns:a16="http://schemas.microsoft.com/office/drawing/2014/main" id="{73B14EBF-470F-40A0-8126-4806B6C57EA1}"/>
              </a:ext>
            </a:extLst>
          </p:cNvPr>
          <p:cNvSpPr txBox="1"/>
          <p:nvPr/>
        </p:nvSpPr>
        <p:spPr>
          <a:xfrm>
            <a:off x="1118970" y="1468071"/>
            <a:ext cx="6906058" cy="369332"/>
          </a:xfrm>
          <a:prstGeom prst="rect">
            <a:avLst/>
          </a:prstGeom>
          <a:noFill/>
        </p:spPr>
        <p:txBody>
          <a:bodyPr wrap="none" rtlCol="0">
            <a:spAutoFit/>
          </a:bodyPr>
          <a:lstStyle/>
          <a:p>
            <a:pPr marL="214313" indent="-214313">
              <a:buFont typeface="Wingdings" panose="05000000000000000000" pitchFamily="2" charset="2"/>
              <a:buChar char="v"/>
            </a:pPr>
            <a:r>
              <a:rPr lang="en-US" sz="1350" dirty="0"/>
              <a:t> </a:t>
            </a:r>
            <a:r>
              <a:rPr lang="en-US" dirty="0"/>
              <a:t>Starting at 62 will reduce your retirement benefit by 25 – 30% </a:t>
            </a:r>
            <a:r>
              <a:rPr lang="en-US" b="1" i="1" dirty="0"/>
              <a:t>for life</a:t>
            </a:r>
          </a:p>
        </p:txBody>
      </p:sp>
      <p:sp>
        <p:nvSpPr>
          <p:cNvPr id="6" name="TextBox 5">
            <a:extLst>
              <a:ext uri="{FF2B5EF4-FFF2-40B4-BE49-F238E27FC236}">
                <a16:creationId xmlns:a16="http://schemas.microsoft.com/office/drawing/2014/main" id="{58F9C913-E314-4DC7-BD91-286164A3DFC5}"/>
              </a:ext>
            </a:extLst>
          </p:cNvPr>
          <p:cNvSpPr txBox="1"/>
          <p:nvPr/>
        </p:nvSpPr>
        <p:spPr>
          <a:xfrm>
            <a:off x="1130693" y="2458933"/>
            <a:ext cx="7341049" cy="787267"/>
          </a:xfrm>
          <a:prstGeom prst="rect">
            <a:avLst/>
          </a:prstGeom>
          <a:noFill/>
        </p:spPr>
        <p:txBody>
          <a:bodyPr wrap="none" rtlCol="0">
            <a:spAutoFit/>
          </a:bodyPr>
          <a:lstStyle/>
          <a:p>
            <a:pPr marL="214313" indent="-214313">
              <a:lnSpc>
                <a:spcPct val="150000"/>
              </a:lnSpc>
              <a:buFont typeface="Wingdings" panose="05000000000000000000" pitchFamily="2" charset="2"/>
              <a:buChar char="v"/>
            </a:pPr>
            <a:r>
              <a:rPr lang="en-US" dirty="0"/>
              <a:t> Starting after your FRA can increase your retirement benefit by up to 32%</a:t>
            </a:r>
          </a:p>
          <a:p>
            <a:pPr>
              <a:lnSpc>
                <a:spcPct val="150000"/>
              </a:lnSpc>
            </a:pPr>
            <a:endParaRPr lang="en-US" sz="1350" dirty="0"/>
          </a:p>
        </p:txBody>
      </p:sp>
      <p:sp>
        <p:nvSpPr>
          <p:cNvPr id="7" name="TextBox 6">
            <a:extLst>
              <a:ext uri="{FF2B5EF4-FFF2-40B4-BE49-F238E27FC236}">
                <a16:creationId xmlns:a16="http://schemas.microsoft.com/office/drawing/2014/main" id="{0E663758-AA4F-45C3-B0EA-B3A42843967E}"/>
              </a:ext>
            </a:extLst>
          </p:cNvPr>
          <p:cNvSpPr txBox="1"/>
          <p:nvPr/>
        </p:nvSpPr>
        <p:spPr>
          <a:xfrm>
            <a:off x="1130693" y="1963502"/>
            <a:ext cx="5197064" cy="369332"/>
          </a:xfrm>
          <a:prstGeom prst="rect">
            <a:avLst/>
          </a:prstGeom>
          <a:noFill/>
        </p:spPr>
        <p:txBody>
          <a:bodyPr wrap="none" rtlCol="0">
            <a:spAutoFit/>
          </a:bodyPr>
          <a:lstStyle/>
          <a:p>
            <a:pPr marL="214313" indent="-214313">
              <a:buFont typeface="Wingdings" panose="05000000000000000000" pitchFamily="2" charset="2"/>
              <a:buChar char="v"/>
            </a:pPr>
            <a:r>
              <a:rPr lang="en-US" sz="1350" dirty="0"/>
              <a:t> </a:t>
            </a:r>
            <a:r>
              <a:rPr lang="en-US" dirty="0"/>
              <a:t>The longer you wait, the more you get each month</a:t>
            </a:r>
          </a:p>
        </p:txBody>
      </p:sp>
      <p:graphicFrame>
        <p:nvGraphicFramePr>
          <p:cNvPr id="8" name="Chart 7">
            <a:extLst>
              <a:ext uri="{FF2B5EF4-FFF2-40B4-BE49-F238E27FC236}">
                <a16:creationId xmlns:a16="http://schemas.microsoft.com/office/drawing/2014/main" id="{7A36DF66-6B53-49AF-BE14-837F6C8D959D}"/>
              </a:ext>
            </a:extLst>
          </p:cNvPr>
          <p:cNvGraphicFramePr/>
          <p:nvPr>
            <p:extLst>
              <p:ext uri="{D42A27DB-BD31-4B8C-83A1-F6EECF244321}">
                <p14:modId xmlns:p14="http://schemas.microsoft.com/office/powerpoint/2010/main" val="2438000601"/>
              </p:ext>
            </p:extLst>
          </p:nvPr>
        </p:nvGraphicFramePr>
        <p:xfrm>
          <a:off x="2057400" y="3171090"/>
          <a:ext cx="5105400" cy="31852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5765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19</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2263"/>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8CD2079-FBA4-4F0B-956A-CE5D33572E5E}"/>
              </a:ext>
            </a:extLst>
          </p:cNvPr>
          <p:cNvSpPr txBox="1"/>
          <p:nvPr/>
        </p:nvSpPr>
        <p:spPr>
          <a:xfrm>
            <a:off x="1981200" y="152400"/>
            <a:ext cx="4405565" cy="584775"/>
          </a:xfrm>
          <a:prstGeom prst="rect">
            <a:avLst/>
          </a:prstGeom>
          <a:noFill/>
        </p:spPr>
        <p:txBody>
          <a:bodyPr wrap="none" rtlCol="0">
            <a:spAutoFit/>
          </a:bodyPr>
          <a:lstStyle/>
          <a:p>
            <a:r>
              <a:rPr lang="en-US" sz="3200" dirty="0"/>
              <a:t>When Do I “Break Even”?</a:t>
            </a:r>
          </a:p>
        </p:txBody>
      </p:sp>
      <p:sp>
        <p:nvSpPr>
          <p:cNvPr id="5" name="TextBox 4">
            <a:extLst>
              <a:ext uri="{FF2B5EF4-FFF2-40B4-BE49-F238E27FC236}">
                <a16:creationId xmlns:a16="http://schemas.microsoft.com/office/drawing/2014/main" id="{723CD9FF-A9FE-42D5-BBA2-B8E619A26A73}"/>
              </a:ext>
            </a:extLst>
          </p:cNvPr>
          <p:cNvSpPr txBox="1"/>
          <p:nvPr/>
        </p:nvSpPr>
        <p:spPr>
          <a:xfrm>
            <a:off x="1295400" y="1420329"/>
            <a:ext cx="6297736" cy="923330"/>
          </a:xfrm>
          <a:prstGeom prst="rect">
            <a:avLst/>
          </a:prstGeom>
          <a:noFill/>
        </p:spPr>
        <p:txBody>
          <a:bodyPr wrap="square" rtlCol="0">
            <a:spAutoFit/>
          </a:bodyPr>
          <a:lstStyle/>
          <a:p>
            <a:pPr marL="214313" indent="-214313">
              <a:buFont typeface="Wingdings" panose="05000000000000000000" pitchFamily="2" charset="2"/>
              <a:buChar char="v"/>
            </a:pPr>
            <a:r>
              <a:rPr lang="en-US" dirty="0"/>
              <a:t>There’s a mathematical point at which the amount you receive if you claim later equals the amount you would have received if you had started early, usually between ages 78 and 83.</a:t>
            </a:r>
          </a:p>
        </p:txBody>
      </p:sp>
      <p:grpSp>
        <p:nvGrpSpPr>
          <p:cNvPr id="6" name="Group 5">
            <a:extLst>
              <a:ext uri="{FF2B5EF4-FFF2-40B4-BE49-F238E27FC236}">
                <a16:creationId xmlns:a16="http://schemas.microsoft.com/office/drawing/2014/main" id="{AB4FB842-F33E-4977-913B-8844E93C8975}"/>
              </a:ext>
            </a:extLst>
          </p:cNvPr>
          <p:cNvGrpSpPr/>
          <p:nvPr/>
        </p:nvGrpSpPr>
        <p:grpSpPr>
          <a:xfrm>
            <a:off x="1497136" y="2554180"/>
            <a:ext cx="6096000" cy="3556536"/>
            <a:chOff x="2400456" y="1659709"/>
            <a:chExt cx="7391088" cy="3733800"/>
          </a:xfrm>
        </p:grpSpPr>
        <p:grpSp>
          <p:nvGrpSpPr>
            <p:cNvPr id="7" name="Group 6">
              <a:extLst>
                <a:ext uri="{FF2B5EF4-FFF2-40B4-BE49-F238E27FC236}">
                  <a16:creationId xmlns:a16="http://schemas.microsoft.com/office/drawing/2014/main" id="{FC97A953-75ED-4637-892B-0695A2D64F6D}"/>
                </a:ext>
              </a:extLst>
            </p:cNvPr>
            <p:cNvGrpSpPr/>
            <p:nvPr/>
          </p:nvGrpSpPr>
          <p:grpSpPr>
            <a:xfrm>
              <a:off x="2400456" y="1659709"/>
              <a:ext cx="7391088" cy="3733800"/>
              <a:chOff x="2147126" y="1215209"/>
              <a:chExt cx="7391088" cy="3733800"/>
            </a:xfrm>
          </p:grpSpPr>
          <p:pic>
            <p:nvPicPr>
              <p:cNvPr id="11" name="Picture 10">
                <a:extLst>
                  <a:ext uri="{FF2B5EF4-FFF2-40B4-BE49-F238E27FC236}">
                    <a16:creationId xmlns:a16="http://schemas.microsoft.com/office/drawing/2014/main" id="{2D7E8581-FC91-4E75-926A-DDAC13F8ECC0}"/>
                  </a:ext>
                </a:extLst>
              </p:cNvPr>
              <p:cNvPicPr>
                <a:picLocks noChangeAspect="1"/>
              </p:cNvPicPr>
              <p:nvPr/>
            </p:nvPicPr>
            <p:blipFill>
              <a:blip r:embed="rId3"/>
              <a:stretch>
                <a:fillRect/>
              </a:stretch>
            </p:blipFill>
            <p:spPr>
              <a:xfrm>
                <a:off x="2147126" y="1215209"/>
                <a:ext cx="7391088" cy="3733800"/>
              </a:xfrm>
              <a:prstGeom prst="rect">
                <a:avLst/>
              </a:prstGeom>
            </p:spPr>
          </p:pic>
          <p:cxnSp>
            <p:nvCxnSpPr>
              <p:cNvPr id="12" name="Straight Connector 11">
                <a:extLst>
                  <a:ext uri="{FF2B5EF4-FFF2-40B4-BE49-F238E27FC236}">
                    <a16:creationId xmlns:a16="http://schemas.microsoft.com/office/drawing/2014/main" id="{AF74F8B8-6F64-4782-99C0-1905A247EE67}"/>
                  </a:ext>
                </a:extLst>
              </p:cNvPr>
              <p:cNvCxnSpPr/>
              <p:nvPr/>
            </p:nvCxnSpPr>
            <p:spPr>
              <a:xfrm flipV="1">
                <a:off x="8895806" y="2429691"/>
                <a:ext cx="0" cy="1724298"/>
              </a:xfrm>
              <a:prstGeom prst="line">
                <a:avLst/>
              </a:prstGeom>
              <a:effectLst>
                <a:innerShdw blurRad="63500" dist="50800" dir="10800000">
                  <a:prstClr val="black">
                    <a:alpha val="50000"/>
                  </a:prstClr>
                </a:innerShdw>
              </a:effectLst>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7DC0E85C-0DC5-4A35-A051-44AE584628A5}"/>
                </a:ext>
              </a:extLst>
            </p:cNvPr>
            <p:cNvSpPr txBox="1"/>
            <p:nvPr/>
          </p:nvSpPr>
          <p:spPr>
            <a:xfrm>
              <a:off x="7480300" y="4089400"/>
              <a:ext cx="821165" cy="307776"/>
            </a:xfrm>
            <a:prstGeom prst="rect">
              <a:avLst/>
            </a:prstGeom>
            <a:noFill/>
          </p:spPr>
          <p:txBody>
            <a:bodyPr wrap="none" rtlCol="0">
              <a:spAutoFit/>
            </a:bodyPr>
            <a:lstStyle/>
            <a:p>
              <a:r>
                <a:rPr lang="en-US" sz="900" dirty="0"/>
                <a:t>62 v. FRA</a:t>
              </a:r>
            </a:p>
          </p:txBody>
        </p:sp>
        <p:sp>
          <p:nvSpPr>
            <p:cNvPr id="9" name="TextBox 8">
              <a:extLst>
                <a:ext uri="{FF2B5EF4-FFF2-40B4-BE49-F238E27FC236}">
                  <a16:creationId xmlns:a16="http://schemas.microsoft.com/office/drawing/2014/main" id="{146A5874-C79F-45BE-B63A-71DE7954C342}"/>
                </a:ext>
              </a:extLst>
            </p:cNvPr>
            <p:cNvSpPr txBox="1"/>
            <p:nvPr/>
          </p:nvSpPr>
          <p:spPr>
            <a:xfrm>
              <a:off x="8314719" y="3736340"/>
              <a:ext cx="731397" cy="307776"/>
            </a:xfrm>
            <a:prstGeom prst="rect">
              <a:avLst/>
            </a:prstGeom>
            <a:noFill/>
          </p:spPr>
          <p:txBody>
            <a:bodyPr wrap="none" rtlCol="0">
              <a:spAutoFit/>
            </a:bodyPr>
            <a:lstStyle/>
            <a:p>
              <a:r>
                <a:rPr lang="en-US" sz="900" dirty="0"/>
                <a:t>62 v. 70</a:t>
              </a:r>
            </a:p>
          </p:txBody>
        </p:sp>
        <p:sp>
          <p:nvSpPr>
            <p:cNvPr id="10" name="TextBox 9">
              <a:extLst>
                <a:ext uri="{FF2B5EF4-FFF2-40B4-BE49-F238E27FC236}">
                  <a16:creationId xmlns:a16="http://schemas.microsoft.com/office/drawing/2014/main" id="{49CEFF35-4B82-4EA0-8776-B610515D9622}"/>
                </a:ext>
              </a:extLst>
            </p:cNvPr>
            <p:cNvSpPr txBox="1"/>
            <p:nvPr/>
          </p:nvSpPr>
          <p:spPr>
            <a:xfrm>
              <a:off x="8773777" y="3290500"/>
              <a:ext cx="821165" cy="307776"/>
            </a:xfrm>
            <a:prstGeom prst="rect">
              <a:avLst/>
            </a:prstGeom>
            <a:noFill/>
          </p:spPr>
          <p:txBody>
            <a:bodyPr wrap="none" rtlCol="0">
              <a:spAutoFit/>
            </a:bodyPr>
            <a:lstStyle/>
            <a:p>
              <a:r>
                <a:rPr lang="en-US" sz="900" dirty="0"/>
                <a:t>FRA v. 70</a:t>
              </a:r>
            </a:p>
          </p:txBody>
        </p:sp>
      </p:grpSp>
    </p:spTree>
    <p:extLst>
      <p:ext uri="{BB962C8B-B14F-4D97-AF65-F5344CB8AC3E}">
        <p14:creationId xmlns:p14="http://schemas.microsoft.com/office/powerpoint/2010/main" val="1910726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2</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8255"/>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9600" i="1" dirty="0">
              <a:solidFill>
                <a:schemeClr val="tx2">
                  <a:lumMod val="75000"/>
                </a:schemeClr>
              </a:solidFill>
              <a:latin typeface="Arabic Typesetting" panose="03020402040406030203" pitchFamily="66" charset="-78"/>
              <a:cs typeface="Arabic Typesetting" panose="03020402040406030203" pitchFamily="66" charset="-78"/>
            </a:endParaRPr>
          </a:p>
        </p:txBody>
      </p:sp>
      <p:sp>
        <p:nvSpPr>
          <p:cNvPr id="6" name="TextBox 5">
            <a:extLst>
              <a:ext uri="{FF2B5EF4-FFF2-40B4-BE49-F238E27FC236}">
                <a16:creationId xmlns:a16="http://schemas.microsoft.com/office/drawing/2014/main" id="{9B098321-D359-439D-9019-433C8927665D}"/>
              </a:ext>
            </a:extLst>
          </p:cNvPr>
          <p:cNvSpPr txBox="1"/>
          <p:nvPr/>
        </p:nvSpPr>
        <p:spPr>
          <a:xfrm>
            <a:off x="2057400" y="1578770"/>
            <a:ext cx="4880759" cy="600164"/>
          </a:xfrm>
          <a:prstGeom prst="rect">
            <a:avLst/>
          </a:prstGeom>
          <a:noFill/>
        </p:spPr>
        <p:txBody>
          <a:bodyPr wrap="square" rtlCol="0">
            <a:spAutoFit/>
          </a:bodyPr>
          <a:lstStyle/>
          <a:p>
            <a:pPr algn="ctr"/>
            <a:r>
              <a:rPr lang="en-US" sz="3300" dirty="0">
                <a:solidFill>
                  <a:schemeClr val="accent1">
                    <a:lumMod val="75000"/>
                  </a:schemeClr>
                </a:solidFill>
              </a:rPr>
              <a:t>The Growing AMAC Family</a:t>
            </a:r>
          </a:p>
        </p:txBody>
      </p:sp>
      <p:pic>
        <p:nvPicPr>
          <p:cNvPr id="7" name="Picture 2">
            <a:extLst>
              <a:ext uri="{FF2B5EF4-FFF2-40B4-BE49-F238E27FC236}">
                <a16:creationId xmlns:a16="http://schemas.microsoft.com/office/drawing/2014/main" id="{DA9E0F1C-A5B8-4FEA-9DCE-C9A155D264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2677882"/>
            <a:ext cx="2539337" cy="1084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430C3E68-BF1E-4A90-BC96-9662F3DF6435}"/>
              </a:ext>
            </a:extLst>
          </p:cNvPr>
          <p:cNvSpPr txBox="1"/>
          <p:nvPr/>
        </p:nvSpPr>
        <p:spPr>
          <a:xfrm>
            <a:off x="3910938" y="3784560"/>
            <a:ext cx="1676400" cy="300082"/>
          </a:xfrm>
          <a:prstGeom prst="rect">
            <a:avLst/>
          </a:prstGeom>
          <a:noFill/>
        </p:spPr>
        <p:txBody>
          <a:bodyPr wrap="square" rtlCol="0">
            <a:spAutoFit/>
          </a:bodyPr>
          <a:lstStyle/>
          <a:p>
            <a:r>
              <a:rPr lang="en-US" sz="1350" dirty="0"/>
              <a:t>www.AMAC.us</a:t>
            </a:r>
          </a:p>
        </p:txBody>
      </p:sp>
      <p:pic>
        <p:nvPicPr>
          <p:cNvPr id="9" name="Picture 8">
            <a:extLst>
              <a:ext uri="{FF2B5EF4-FFF2-40B4-BE49-F238E27FC236}">
                <a16:creationId xmlns:a16="http://schemas.microsoft.com/office/drawing/2014/main" id="{2AA7E59B-9858-4218-80F2-E06594EAAF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4343400"/>
            <a:ext cx="1752600" cy="756629"/>
          </a:xfrm>
          <a:prstGeom prst="rect">
            <a:avLst/>
          </a:prstGeom>
        </p:spPr>
      </p:pic>
      <p:sp>
        <p:nvSpPr>
          <p:cNvPr id="10" name="TextBox 9">
            <a:extLst>
              <a:ext uri="{FF2B5EF4-FFF2-40B4-BE49-F238E27FC236}">
                <a16:creationId xmlns:a16="http://schemas.microsoft.com/office/drawing/2014/main" id="{A0463175-A986-4406-B6DA-82C2F00D9F0F}"/>
              </a:ext>
            </a:extLst>
          </p:cNvPr>
          <p:cNvSpPr txBox="1"/>
          <p:nvPr/>
        </p:nvSpPr>
        <p:spPr>
          <a:xfrm>
            <a:off x="1371600" y="5227255"/>
            <a:ext cx="2101932" cy="300082"/>
          </a:xfrm>
          <a:prstGeom prst="rect">
            <a:avLst/>
          </a:prstGeom>
          <a:noFill/>
        </p:spPr>
        <p:txBody>
          <a:bodyPr wrap="square" rtlCol="0">
            <a:spAutoFit/>
          </a:bodyPr>
          <a:lstStyle/>
          <a:p>
            <a:pPr algn="ctr"/>
            <a:r>
              <a:rPr lang="en-US" sz="1350" dirty="0"/>
              <a:t>www.AMACAction.org</a:t>
            </a:r>
          </a:p>
        </p:txBody>
      </p:sp>
      <p:pic>
        <p:nvPicPr>
          <p:cNvPr id="11" name="Content Placeholder 3" descr="AMAC-foundation-logo.png">
            <a:extLst>
              <a:ext uri="{FF2B5EF4-FFF2-40B4-BE49-F238E27FC236}">
                <a16:creationId xmlns:a16="http://schemas.microsoft.com/office/drawing/2014/main" id="{F92A9A62-091F-41A4-B1A4-AFCAB567116A}"/>
              </a:ext>
            </a:extLst>
          </p:cNvPr>
          <p:cNvPicPr>
            <a:picLocks noChangeAspect="1"/>
          </p:cNvPicPr>
          <p:nvPr/>
        </p:nvPicPr>
        <p:blipFill>
          <a:blip r:embed="rId5" cstate="print"/>
          <a:stretch>
            <a:fillRect/>
          </a:stretch>
        </p:blipFill>
        <p:spPr>
          <a:xfrm>
            <a:off x="5440194" y="4247825"/>
            <a:ext cx="2441549" cy="852204"/>
          </a:xfrm>
          <a:prstGeom prst="rect">
            <a:avLst/>
          </a:prstGeom>
        </p:spPr>
      </p:pic>
      <p:sp>
        <p:nvSpPr>
          <p:cNvPr id="12" name="TextBox 11">
            <a:extLst>
              <a:ext uri="{FF2B5EF4-FFF2-40B4-BE49-F238E27FC236}">
                <a16:creationId xmlns:a16="http://schemas.microsoft.com/office/drawing/2014/main" id="{0433B96A-8389-4445-9C0A-B379EC741D8C}"/>
              </a:ext>
            </a:extLst>
          </p:cNvPr>
          <p:cNvSpPr txBox="1"/>
          <p:nvPr/>
        </p:nvSpPr>
        <p:spPr>
          <a:xfrm>
            <a:off x="5570192" y="5280737"/>
            <a:ext cx="2202208" cy="300082"/>
          </a:xfrm>
          <a:prstGeom prst="rect">
            <a:avLst/>
          </a:prstGeom>
          <a:noFill/>
        </p:spPr>
        <p:txBody>
          <a:bodyPr wrap="square" rtlCol="0">
            <a:spAutoFit/>
          </a:bodyPr>
          <a:lstStyle/>
          <a:p>
            <a:pPr algn="ctr"/>
            <a:r>
              <a:rPr lang="en-US" sz="1350" dirty="0"/>
              <a:t>www.AMACFoundation.org</a:t>
            </a:r>
          </a:p>
        </p:txBody>
      </p:sp>
    </p:spTree>
    <p:extLst>
      <p:ext uri="{BB962C8B-B14F-4D97-AF65-F5344CB8AC3E}">
        <p14:creationId xmlns:p14="http://schemas.microsoft.com/office/powerpoint/2010/main" val="1832373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20</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2263"/>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8CD2079-FBA4-4F0B-956A-CE5D33572E5E}"/>
              </a:ext>
            </a:extLst>
          </p:cNvPr>
          <p:cNvSpPr txBox="1"/>
          <p:nvPr/>
        </p:nvSpPr>
        <p:spPr>
          <a:xfrm>
            <a:off x="762000" y="228600"/>
            <a:ext cx="6530955" cy="523220"/>
          </a:xfrm>
          <a:prstGeom prst="rect">
            <a:avLst/>
          </a:prstGeom>
          <a:noFill/>
        </p:spPr>
        <p:txBody>
          <a:bodyPr wrap="none" rtlCol="0">
            <a:spAutoFit/>
          </a:bodyPr>
          <a:lstStyle/>
          <a:p>
            <a:r>
              <a:rPr lang="en-US" sz="2800" dirty="0"/>
              <a:t>Social Security Benefits – “By the Numbers”</a:t>
            </a:r>
          </a:p>
        </p:txBody>
      </p:sp>
      <p:sp>
        <p:nvSpPr>
          <p:cNvPr id="5" name="TextBox 4">
            <a:extLst>
              <a:ext uri="{FF2B5EF4-FFF2-40B4-BE49-F238E27FC236}">
                <a16:creationId xmlns:a16="http://schemas.microsoft.com/office/drawing/2014/main" id="{B6A4F505-58F5-4FBC-9AAA-1A1BEDEC8137}"/>
              </a:ext>
            </a:extLst>
          </p:cNvPr>
          <p:cNvSpPr txBox="1"/>
          <p:nvPr/>
        </p:nvSpPr>
        <p:spPr>
          <a:xfrm>
            <a:off x="609600" y="1295400"/>
            <a:ext cx="3257550" cy="715837"/>
          </a:xfrm>
          <a:prstGeom prst="rect">
            <a:avLst/>
          </a:prstGeom>
          <a:solidFill>
            <a:sysClr val="window" lastClr="FFFFFF">
              <a:lumMod val="85000"/>
            </a:sysClr>
          </a:solidFill>
        </p:spPr>
        <p:txBody>
          <a:bodyPr wrap="square" rtlCol="0">
            <a:spAutoFit/>
          </a:bodyPr>
          <a:lstStyle/>
          <a:p>
            <a:pPr marL="160735" marR="0" lvl="0" indent="-160735"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013" b="0" i="0" u="none" strike="noStrike" kern="0" cap="none" spc="0" normalizeH="0" baseline="0" noProof="0" dirty="0">
                <a:ln>
                  <a:noFill/>
                </a:ln>
                <a:solidFill>
                  <a:prstClr val="black"/>
                </a:solidFill>
                <a:effectLst/>
                <a:uLnTx/>
                <a:uFillTx/>
                <a:latin typeface="Calibri" panose="020F0502020204030204"/>
                <a:ea typeface="+mn-ea"/>
                <a:cs typeface="+mn-cs"/>
              </a:rPr>
              <a:t>2022 Maximum Benefit Amounts</a:t>
            </a:r>
          </a:p>
          <a:p>
            <a:pPr marL="417910" marR="0" lvl="1" indent="-160735"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013" b="0" i="0" u="none" strike="noStrike" kern="0" cap="none" spc="0" normalizeH="0" baseline="0" noProof="0" dirty="0">
                <a:ln>
                  <a:noFill/>
                </a:ln>
                <a:solidFill>
                  <a:prstClr val="black"/>
                </a:solidFill>
                <a:effectLst/>
                <a:uLnTx/>
                <a:uFillTx/>
                <a:latin typeface="Calibri" panose="020F0502020204030204"/>
                <a:ea typeface="+mn-ea"/>
                <a:cs typeface="+mn-cs"/>
              </a:rPr>
              <a:t>At FRA:  	$3,345	</a:t>
            </a:r>
          </a:p>
          <a:p>
            <a:pPr marL="417910" marR="0" lvl="1" indent="-160735"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013" b="0" i="0" u="none" strike="noStrike" kern="0" cap="none" spc="0" normalizeH="0" baseline="0" noProof="0" dirty="0">
                <a:ln>
                  <a:noFill/>
                </a:ln>
                <a:solidFill>
                  <a:prstClr val="black"/>
                </a:solidFill>
                <a:effectLst/>
                <a:uLnTx/>
                <a:uFillTx/>
                <a:latin typeface="Calibri" panose="020F0502020204030204"/>
                <a:ea typeface="+mn-ea"/>
                <a:cs typeface="+mn-cs"/>
              </a:rPr>
              <a:t>At age 70:	$4,124</a:t>
            </a:r>
          </a:p>
          <a:p>
            <a:pPr marL="257175" marR="0" lvl="1"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7CB0B24-8D5E-43DF-BF57-D898F154B5F5}"/>
              </a:ext>
            </a:extLst>
          </p:cNvPr>
          <p:cNvSpPr txBox="1"/>
          <p:nvPr/>
        </p:nvSpPr>
        <p:spPr>
          <a:xfrm>
            <a:off x="4238626" y="1295400"/>
            <a:ext cx="2771774" cy="715837"/>
          </a:xfrm>
          <a:prstGeom prst="rect">
            <a:avLst/>
          </a:prstGeom>
          <a:solidFill>
            <a:sysClr val="window" lastClr="FFFFFF">
              <a:lumMod val="85000"/>
            </a:sysClr>
          </a:solidFill>
        </p:spPr>
        <p:txBody>
          <a:bodyPr wrap="square" rtlCol="0">
            <a:spAutoFit/>
          </a:bodyPr>
          <a:lstStyle/>
          <a:p>
            <a:pPr marL="160735" marR="0" lvl="0" indent="-160735"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013" b="0" i="0" u="none" strike="noStrike" kern="0" cap="none" spc="0" normalizeH="0" baseline="0" noProof="0" dirty="0">
                <a:ln>
                  <a:noFill/>
                </a:ln>
                <a:solidFill>
                  <a:prstClr val="black"/>
                </a:solidFill>
                <a:effectLst/>
                <a:uLnTx/>
                <a:uFillTx/>
                <a:latin typeface="Calibri" panose="020F0502020204030204"/>
                <a:ea typeface="+mn-ea"/>
                <a:cs typeface="+mn-cs"/>
              </a:rPr>
              <a:t>Average Benefits</a:t>
            </a:r>
          </a:p>
          <a:p>
            <a:pPr marL="417910" marR="0" lvl="1" indent="-160735"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013" b="0" i="0" u="none" strike="noStrike" kern="0" cap="none" spc="0" normalizeH="0" baseline="0" noProof="0" dirty="0">
                <a:ln>
                  <a:noFill/>
                </a:ln>
                <a:solidFill>
                  <a:prstClr val="black"/>
                </a:solidFill>
                <a:effectLst/>
                <a:uLnTx/>
                <a:uFillTx/>
                <a:latin typeface="Calibri" panose="020F0502020204030204"/>
                <a:ea typeface="+mn-ea"/>
                <a:cs typeface="+mn-cs"/>
              </a:rPr>
              <a:t>Retiree: 	$1,657</a:t>
            </a:r>
          </a:p>
          <a:p>
            <a:pPr marL="417910" marR="0" lvl="1" indent="-160735"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013" b="0" i="0" u="none" strike="noStrike" kern="0" cap="none" spc="0" normalizeH="0" baseline="0" noProof="0" dirty="0">
                <a:ln>
                  <a:noFill/>
                </a:ln>
                <a:solidFill>
                  <a:prstClr val="black"/>
                </a:solidFill>
                <a:effectLst/>
                <a:uLnTx/>
                <a:uFillTx/>
                <a:latin typeface="Calibri" panose="020F0502020204030204"/>
                <a:ea typeface="+mn-ea"/>
                <a:cs typeface="+mn-cs"/>
              </a:rPr>
              <a:t>Retired Couple:	$2,753		</a:t>
            </a:r>
          </a:p>
        </p:txBody>
      </p:sp>
      <p:sp>
        <p:nvSpPr>
          <p:cNvPr id="7" name="TextBox 6">
            <a:extLst>
              <a:ext uri="{FF2B5EF4-FFF2-40B4-BE49-F238E27FC236}">
                <a16:creationId xmlns:a16="http://schemas.microsoft.com/office/drawing/2014/main" id="{6921B342-664F-41A2-BD46-666F13FC1605}"/>
              </a:ext>
            </a:extLst>
          </p:cNvPr>
          <p:cNvSpPr txBox="1"/>
          <p:nvPr/>
        </p:nvSpPr>
        <p:spPr>
          <a:xfrm>
            <a:off x="1223963" y="2173006"/>
            <a:ext cx="5400675" cy="404085"/>
          </a:xfrm>
          <a:prstGeom prst="rect">
            <a:avLst/>
          </a:prstGeom>
          <a:solidFill>
            <a:sysClr val="window" lastClr="FFFFFF">
              <a:lumMod val="85000"/>
            </a:sysClr>
          </a:solidFill>
        </p:spPr>
        <p:txBody>
          <a:bodyPr wrap="square" rtlCol="0">
            <a:spAutoFit/>
          </a:bodyPr>
          <a:lstStyle/>
          <a:p>
            <a:pPr marL="160735" marR="0" lvl="0" indent="-160735"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013" b="0" i="0" u="none" strike="noStrike" kern="0" cap="none" spc="0" normalizeH="0" baseline="0" noProof="0" dirty="0">
                <a:ln>
                  <a:noFill/>
                </a:ln>
                <a:solidFill>
                  <a:prstClr val="black"/>
                </a:solidFill>
                <a:effectLst/>
                <a:uLnTx/>
                <a:uFillTx/>
                <a:latin typeface="Calibri" panose="020F0502020204030204"/>
                <a:ea typeface="+mn-ea"/>
                <a:cs typeface="+mn-cs"/>
              </a:rPr>
              <a:t>50% of couples and 70% of singles rely on Social Security for 50% of their income</a:t>
            </a:r>
          </a:p>
          <a:p>
            <a:pPr marL="160735" marR="0" lvl="0" indent="-160735"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013" b="0" i="0" u="none" strike="noStrike" kern="0" cap="none" spc="0" normalizeH="0" baseline="0" noProof="0" dirty="0">
                <a:ln>
                  <a:noFill/>
                </a:ln>
                <a:solidFill>
                  <a:prstClr val="black"/>
                </a:solidFill>
                <a:effectLst/>
                <a:uLnTx/>
                <a:uFillTx/>
                <a:latin typeface="Calibri" panose="020F0502020204030204"/>
                <a:ea typeface="+mn-ea"/>
                <a:cs typeface="+mn-cs"/>
              </a:rPr>
              <a:t>21% of couples and 45% of singles rely on Social Security for 90% of their income</a:t>
            </a:r>
          </a:p>
        </p:txBody>
      </p:sp>
      <p:pic>
        <p:nvPicPr>
          <p:cNvPr id="8" name="Picture 9">
            <a:extLst>
              <a:ext uri="{FF2B5EF4-FFF2-40B4-BE49-F238E27FC236}">
                <a16:creationId xmlns:a16="http://schemas.microsoft.com/office/drawing/2014/main" id="{F6592BFF-8A94-4C0F-91EF-4DA716DC26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743200"/>
            <a:ext cx="593883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03AB3FF4-E288-457F-99F4-E985DE949F87}"/>
              </a:ext>
            </a:extLst>
          </p:cNvPr>
          <p:cNvSpPr txBox="1"/>
          <p:nvPr/>
        </p:nvSpPr>
        <p:spPr>
          <a:xfrm>
            <a:off x="6734735" y="3428631"/>
            <a:ext cx="2095500" cy="1600438"/>
          </a:xfrm>
          <a:prstGeom prst="rect">
            <a:avLst/>
          </a:prstGeom>
          <a:noFill/>
        </p:spPr>
        <p:txBody>
          <a:bodyPr wrap="square" rtlCol="0">
            <a:spAutoFit/>
          </a:bodyPr>
          <a:lstStyle/>
          <a:p>
            <a:r>
              <a:rPr lang="en-US" sz="1400" dirty="0"/>
              <a:t>Average preretirement annual  income</a:t>
            </a:r>
          </a:p>
          <a:p>
            <a:endParaRPr lang="en-US" sz="1400" dirty="0"/>
          </a:p>
          <a:p>
            <a:pPr algn="ctr"/>
            <a:r>
              <a:rPr lang="en-US" sz="1400" i="1" dirty="0"/>
              <a:t>compared to</a:t>
            </a:r>
          </a:p>
          <a:p>
            <a:pPr algn="ctr"/>
            <a:endParaRPr lang="en-US" sz="1400" i="1" dirty="0"/>
          </a:p>
          <a:p>
            <a:r>
              <a:rPr lang="en-US" sz="1400" dirty="0"/>
              <a:t>Average annual SS benefits</a:t>
            </a:r>
          </a:p>
        </p:txBody>
      </p:sp>
      <p:cxnSp>
        <p:nvCxnSpPr>
          <p:cNvPr id="10" name="Connector: Elbow 9">
            <a:extLst>
              <a:ext uri="{FF2B5EF4-FFF2-40B4-BE49-F238E27FC236}">
                <a16:creationId xmlns:a16="http://schemas.microsoft.com/office/drawing/2014/main" id="{AEB3DD9D-9993-4B7F-955E-796D28ECA311}"/>
              </a:ext>
            </a:extLst>
          </p:cNvPr>
          <p:cNvCxnSpPr>
            <a:cxnSpLocks/>
          </p:cNvCxnSpPr>
          <p:nvPr/>
        </p:nvCxnSpPr>
        <p:spPr>
          <a:xfrm rot="10800000" flipV="1">
            <a:off x="6400800" y="4867574"/>
            <a:ext cx="1219200" cy="314026"/>
          </a:xfrm>
          <a:prstGeom prst="bentConnector3">
            <a:avLst>
              <a:gd name="adj1" fmla="val 147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93373E37-D716-41D0-A23F-EA730CDADE3E}"/>
              </a:ext>
            </a:extLst>
          </p:cNvPr>
          <p:cNvCxnSpPr/>
          <p:nvPr/>
        </p:nvCxnSpPr>
        <p:spPr>
          <a:xfrm flipH="1">
            <a:off x="5791200" y="3886200"/>
            <a:ext cx="943535" cy="22860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742EA802-D5EB-4282-8817-B634844FF931}"/>
              </a:ext>
            </a:extLst>
          </p:cNvPr>
          <p:cNvSpPr txBox="1"/>
          <p:nvPr/>
        </p:nvSpPr>
        <p:spPr>
          <a:xfrm>
            <a:off x="6600433" y="5486638"/>
            <a:ext cx="2010167" cy="523220"/>
          </a:xfrm>
          <a:prstGeom prst="rect">
            <a:avLst/>
          </a:prstGeom>
          <a:noFill/>
          <a:ln w="9525">
            <a:solidFill>
              <a:schemeClr val="tx1"/>
            </a:solidFill>
          </a:ln>
        </p:spPr>
        <p:txBody>
          <a:bodyPr wrap="square" rtlCol="0">
            <a:spAutoFit/>
          </a:bodyPr>
          <a:lstStyle/>
          <a:p>
            <a:r>
              <a:rPr lang="en-US" sz="1400" b="1" i="1" dirty="0">
                <a:solidFill>
                  <a:schemeClr val="tx2">
                    <a:lumMod val="60000"/>
                    <a:lumOff val="40000"/>
                  </a:schemeClr>
                </a:solidFill>
              </a:rPr>
              <a:t>SS replaces 20 – 40% of preretirement income</a:t>
            </a:r>
          </a:p>
        </p:txBody>
      </p:sp>
    </p:spTree>
    <p:extLst>
      <p:ext uri="{BB962C8B-B14F-4D97-AF65-F5344CB8AC3E}">
        <p14:creationId xmlns:p14="http://schemas.microsoft.com/office/powerpoint/2010/main" val="3712524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21</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2263"/>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8CD2079-FBA4-4F0B-956A-CE5D33572E5E}"/>
              </a:ext>
            </a:extLst>
          </p:cNvPr>
          <p:cNvSpPr txBox="1"/>
          <p:nvPr/>
        </p:nvSpPr>
        <p:spPr>
          <a:xfrm>
            <a:off x="1981200" y="228600"/>
            <a:ext cx="4067332" cy="584775"/>
          </a:xfrm>
          <a:prstGeom prst="rect">
            <a:avLst/>
          </a:prstGeom>
          <a:noFill/>
        </p:spPr>
        <p:txBody>
          <a:bodyPr wrap="none" rtlCol="0">
            <a:spAutoFit/>
          </a:bodyPr>
          <a:lstStyle/>
          <a:p>
            <a:r>
              <a:rPr lang="en-US" sz="3200" dirty="0"/>
              <a:t>What About My “ROI”?</a:t>
            </a:r>
          </a:p>
        </p:txBody>
      </p:sp>
      <p:sp>
        <p:nvSpPr>
          <p:cNvPr id="5" name="TextBox 4">
            <a:extLst>
              <a:ext uri="{FF2B5EF4-FFF2-40B4-BE49-F238E27FC236}">
                <a16:creationId xmlns:a16="http://schemas.microsoft.com/office/drawing/2014/main" id="{462F3A46-4E69-46EF-BB37-5E5EF9CAFB1A}"/>
              </a:ext>
            </a:extLst>
          </p:cNvPr>
          <p:cNvSpPr txBox="1"/>
          <p:nvPr/>
        </p:nvSpPr>
        <p:spPr>
          <a:xfrm>
            <a:off x="762000" y="1039712"/>
            <a:ext cx="7714099" cy="95410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solidFill>
                  <a:prstClr val="black"/>
                </a:solidFill>
                <a:effectLst/>
                <a:uLnTx/>
                <a:uFillTx/>
              </a:rPr>
              <a:t>Dispelling a Myth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Will I Ever Get Back What I put into Social Security?</a:t>
            </a:r>
          </a:p>
        </p:txBody>
      </p:sp>
      <p:pic>
        <p:nvPicPr>
          <p:cNvPr id="6" name="Picture 5">
            <a:extLst>
              <a:ext uri="{FF2B5EF4-FFF2-40B4-BE49-F238E27FC236}">
                <a16:creationId xmlns:a16="http://schemas.microsoft.com/office/drawing/2014/main" id="{1D8967DD-1267-43D0-9B04-C259795172C5}"/>
              </a:ext>
            </a:extLst>
          </p:cNvPr>
          <p:cNvPicPr>
            <a:picLocks noChangeAspect="1"/>
          </p:cNvPicPr>
          <p:nvPr/>
        </p:nvPicPr>
        <p:blipFill>
          <a:blip r:embed="rId3"/>
          <a:stretch>
            <a:fillRect/>
          </a:stretch>
        </p:blipFill>
        <p:spPr>
          <a:xfrm>
            <a:off x="2024204" y="2438400"/>
            <a:ext cx="5095592" cy="2815389"/>
          </a:xfrm>
          <a:prstGeom prst="rect">
            <a:avLst/>
          </a:prstGeom>
        </p:spPr>
      </p:pic>
      <p:sp>
        <p:nvSpPr>
          <p:cNvPr id="7" name="TextBox 6">
            <a:extLst>
              <a:ext uri="{FF2B5EF4-FFF2-40B4-BE49-F238E27FC236}">
                <a16:creationId xmlns:a16="http://schemas.microsoft.com/office/drawing/2014/main" id="{A698831F-56D2-4BB5-BF6D-4779AE6F6868}"/>
              </a:ext>
            </a:extLst>
          </p:cNvPr>
          <p:cNvSpPr txBox="1"/>
          <p:nvPr/>
        </p:nvSpPr>
        <p:spPr>
          <a:xfrm>
            <a:off x="992141" y="5329716"/>
            <a:ext cx="1643992" cy="276999"/>
          </a:xfrm>
          <a:prstGeom prst="rect">
            <a:avLst/>
          </a:prstGeom>
          <a:noFill/>
        </p:spPr>
        <p:txBody>
          <a:bodyPr wrap="square" rtlCol="0">
            <a:spAutoFit/>
          </a:bodyPr>
          <a:lstStyle/>
          <a:p>
            <a:r>
              <a:rPr lang="en-US" sz="1200" b="1" dirty="0"/>
              <a:t>Time to Breakeven:</a:t>
            </a:r>
          </a:p>
        </p:txBody>
      </p:sp>
      <p:sp>
        <p:nvSpPr>
          <p:cNvPr id="8" name="TextBox 7">
            <a:extLst>
              <a:ext uri="{FF2B5EF4-FFF2-40B4-BE49-F238E27FC236}">
                <a16:creationId xmlns:a16="http://schemas.microsoft.com/office/drawing/2014/main" id="{4325C90C-D920-46AB-B8D1-84FF65228324}"/>
              </a:ext>
            </a:extLst>
          </p:cNvPr>
          <p:cNvSpPr txBox="1"/>
          <p:nvPr/>
        </p:nvSpPr>
        <p:spPr>
          <a:xfrm>
            <a:off x="2865705" y="5329716"/>
            <a:ext cx="864532" cy="276999"/>
          </a:xfrm>
          <a:prstGeom prst="rect">
            <a:avLst/>
          </a:prstGeom>
          <a:noFill/>
        </p:spPr>
        <p:txBody>
          <a:bodyPr wrap="none" rtlCol="0">
            <a:spAutoFit/>
          </a:bodyPr>
          <a:lstStyle/>
          <a:p>
            <a:r>
              <a:rPr lang="en-US" sz="1200" b="1" dirty="0"/>
              <a:t>34 months</a:t>
            </a:r>
          </a:p>
        </p:txBody>
      </p:sp>
      <p:sp>
        <p:nvSpPr>
          <p:cNvPr id="9" name="TextBox 8">
            <a:extLst>
              <a:ext uri="{FF2B5EF4-FFF2-40B4-BE49-F238E27FC236}">
                <a16:creationId xmlns:a16="http://schemas.microsoft.com/office/drawing/2014/main" id="{7E334987-963E-451B-BC37-4D4999CD3B3B}"/>
              </a:ext>
            </a:extLst>
          </p:cNvPr>
          <p:cNvSpPr txBox="1"/>
          <p:nvPr/>
        </p:nvSpPr>
        <p:spPr>
          <a:xfrm>
            <a:off x="3901311" y="5329716"/>
            <a:ext cx="864532" cy="276999"/>
          </a:xfrm>
          <a:prstGeom prst="rect">
            <a:avLst/>
          </a:prstGeom>
          <a:noFill/>
        </p:spPr>
        <p:txBody>
          <a:bodyPr wrap="none" rtlCol="0">
            <a:spAutoFit/>
          </a:bodyPr>
          <a:lstStyle/>
          <a:p>
            <a:r>
              <a:rPr lang="en-US" sz="1200" b="1" dirty="0"/>
              <a:t>43 months</a:t>
            </a:r>
          </a:p>
        </p:txBody>
      </p:sp>
      <p:sp>
        <p:nvSpPr>
          <p:cNvPr id="10" name="TextBox 9">
            <a:extLst>
              <a:ext uri="{FF2B5EF4-FFF2-40B4-BE49-F238E27FC236}">
                <a16:creationId xmlns:a16="http://schemas.microsoft.com/office/drawing/2014/main" id="{93E3ECD8-5B32-408C-9668-7D8A74D97820}"/>
              </a:ext>
            </a:extLst>
          </p:cNvPr>
          <p:cNvSpPr txBox="1"/>
          <p:nvPr/>
        </p:nvSpPr>
        <p:spPr>
          <a:xfrm>
            <a:off x="4984194" y="5329716"/>
            <a:ext cx="864532" cy="276999"/>
          </a:xfrm>
          <a:prstGeom prst="rect">
            <a:avLst/>
          </a:prstGeom>
          <a:noFill/>
        </p:spPr>
        <p:txBody>
          <a:bodyPr wrap="none" rtlCol="0">
            <a:spAutoFit/>
          </a:bodyPr>
          <a:lstStyle/>
          <a:p>
            <a:r>
              <a:rPr lang="en-US" sz="1200" b="1" dirty="0"/>
              <a:t>50 months</a:t>
            </a:r>
          </a:p>
        </p:txBody>
      </p:sp>
      <p:sp>
        <p:nvSpPr>
          <p:cNvPr id="11" name="TextBox 10">
            <a:extLst>
              <a:ext uri="{FF2B5EF4-FFF2-40B4-BE49-F238E27FC236}">
                <a16:creationId xmlns:a16="http://schemas.microsoft.com/office/drawing/2014/main" id="{D4DC2C29-73BB-4F12-BFA2-770246DE197D}"/>
              </a:ext>
            </a:extLst>
          </p:cNvPr>
          <p:cNvSpPr txBox="1"/>
          <p:nvPr/>
        </p:nvSpPr>
        <p:spPr>
          <a:xfrm>
            <a:off x="6019800" y="5329716"/>
            <a:ext cx="864532" cy="276999"/>
          </a:xfrm>
          <a:prstGeom prst="rect">
            <a:avLst/>
          </a:prstGeom>
          <a:noFill/>
        </p:spPr>
        <p:txBody>
          <a:bodyPr wrap="none" rtlCol="0">
            <a:spAutoFit/>
          </a:bodyPr>
          <a:lstStyle/>
          <a:p>
            <a:r>
              <a:rPr lang="en-US" sz="1200" b="1" dirty="0"/>
              <a:t>63 months</a:t>
            </a:r>
          </a:p>
        </p:txBody>
      </p:sp>
      <p:sp>
        <p:nvSpPr>
          <p:cNvPr id="12" name="TextBox 11">
            <a:extLst>
              <a:ext uri="{FF2B5EF4-FFF2-40B4-BE49-F238E27FC236}">
                <a16:creationId xmlns:a16="http://schemas.microsoft.com/office/drawing/2014/main" id="{C259D88F-B435-4200-9F3A-97710C440EAA}"/>
              </a:ext>
            </a:extLst>
          </p:cNvPr>
          <p:cNvSpPr txBox="1"/>
          <p:nvPr/>
        </p:nvSpPr>
        <p:spPr>
          <a:xfrm>
            <a:off x="2858357" y="6169580"/>
            <a:ext cx="2701252" cy="307777"/>
          </a:xfrm>
          <a:prstGeom prst="rect">
            <a:avLst/>
          </a:prstGeom>
          <a:noFill/>
          <a:ln w="3175">
            <a:solidFill>
              <a:schemeClr val="tx1"/>
            </a:solidFill>
          </a:ln>
        </p:spPr>
        <p:txBody>
          <a:bodyPr wrap="none" rtlCol="0">
            <a:spAutoFit/>
          </a:bodyPr>
          <a:lstStyle/>
          <a:p>
            <a:r>
              <a:rPr lang="en-US" sz="1400" i="1" dirty="0"/>
              <a:t>Assumes 2% annual COLA increase</a:t>
            </a:r>
          </a:p>
        </p:txBody>
      </p:sp>
    </p:spTree>
    <p:extLst>
      <p:ext uri="{BB962C8B-B14F-4D97-AF65-F5344CB8AC3E}">
        <p14:creationId xmlns:p14="http://schemas.microsoft.com/office/powerpoint/2010/main" val="3229681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22</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2263"/>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8CD2079-FBA4-4F0B-956A-CE5D33572E5E}"/>
              </a:ext>
            </a:extLst>
          </p:cNvPr>
          <p:cNvSpPr txBox="1"/>
          <p:nvPr/>
        </p:nvSpPr>
        <p:spPr>
          <a:xfrm>
            <a:off x="457200" y="137248"/>
            <a:ext cx="6537752" cy="584775"/>
          </a:xfrm>
          <a:prstGeom prst="rect">
            <a:avLst/>
          </a:prstGeom>
          <a:noFill/>
        </p:spPr>
        <p:txBody>
          <a:bodyPr wrap="none" rtlCol="0">
            <a:spAutoFit/>
          </a:bodyPr>
          <a:lstStyle/>
          <a:p>
            <a:r>
              <a:rPr lang="en-US" sz="3200" dirty="0"/>
              <a:t>Working and Collecting Social Security</a:t>
            </a:r>
          </a:p>
        </p:txBody>
      </p:sp>
      <p:sp>
        <p:nvSpPr>
          <p:cNvPr id="5" name="TextBox 4">
            <a:extLst>
              <a:ext uri="{FF2B5EF4-FFF2-40B4-BE49-F238E27FC236}">
                <a16:creationId xmlns:a16="http://schemas.microsoft.com/office/drawing/2014/main" id="{4AB9132D-B5F9-45C2-8511-2DC993DFDFAB}"/>
              </a:ext>
            </a:extLst>
          </p:cNvPr>
          <p:cNvSpPr txBox="1"/>
          <p:nvPr/>
        </p:nvSpPr>
        <p:spPr>
          <a:xfrm>
            <a:off x="872904" y="1269173"/>
            <a:ext cx="7162800"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Continuing to work can increase your benefit by replacing early-career years with no/low earnings, but……</a:t>
            </a:r>
          </a:p>
        </p:txBody>
      </p:sp>
      <p:sp>
        <p:nvSpPr>
          <p:cNvPr id="6" name="TextBox 5">
            <a:extLst>
              <a:ext uri="{FF2B5EF4-FFF2-40B4-BE49-F238E27FC236}">
                <a16:creationId xmlns:a16="http://schemas.microsoft.com/office/drawing/2014/main" id="{535EB7D1-CD28-4481-8493-19E3470C4BBD}"/>
              </a:ext>
            </a:extLst>
          </p:cNvPr>
          <p:cNvSpPr txBox="1"/>
          <p:nvPr/>
        </p:nvSpPr>
        <p:spPr>
          <a:xfrm>
            <a:off x="872904" y="1996920"/>
            <a:ext cx="7315200" cy="196977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If you continue to work after starting benefits early (before FRA), there is a limit to how much you can earn without affecting your benefits (2022 limit = $19,560/year or $1,630/month) </a:t>
            </a:r>
            <a:r>
              <a:rPr kumimoji="0" lang="en-US" sz="1800" b="0" i="0" u="none" strike="noStrike" kern="1200" cap="none" spc="0" normalizeH="0" baseline="0" noProof="0" dirty="0">
                <a:ln>
                  <a:noFill/>
                </a:ln>
                <a:solidFill>
                  <a:schemeClr val="tx2">
                    <a:lumMod val="60000"/>
                    <a:lumOff val="40000"/>
                  </a:schemeClr>
                </a:solidFill>
                <a:effectLst/>
                <a:uLnTx/>
                <a:uFillTx/>
                <a:latin typeface="Calibri"/>
                <a:ea typeface="+mn-ea"/>
                <a:cs typeface="+mn-cs"/>
              </a:rPr>
              <a:t>(</a:t>
            </a:r>
            <a:r>
              <a:rPr kumimoji="0" lang="en-US" sz="1400" b="0" i="1" u="none" strike="noStrike" kern="1200" cap="none" spc="0" normalizeH="0" baseline="0" noProof="0" dirty="0">
                <a:ln>
                  <a:noFill/>
                </a:ln>
                <a:solidFill>
                  <a:schemeClr val="tx2">
                    <a:lumMod val="60000"/>
                    <a:lumOff val="40000"/>
                  </a:schemeClr>
                </a:solidFill>
                <a:effectLst/>
                <a:uLnTx/>
                <a:uFillTx/>
                <a:latin typeface="Calibri"/>
                <a:ea typeface="+mn-ea"/>
                <a:cs typeface="+mn-cs"/>
              </a:rPr>
              <a:t>Limit is higher in year you reach FRA)</a:t>
            </a:r>
          </a:p>
          <a:p>
            <a:pPr marR="0" lvl="0" algn="l" defTabSz="914400" rtl="0" eaLnBrk="1" fontAlgn="auto" latinLnBrk="0" hangingPunct="1">
              <a:lnSpc>
                <a:spcPct val="100000"/>
              </a:lnSpc>
              <a:spcBef>
                <a:spcPts val="0"/>
              </a:spcBef>
              <a:spcAft>
                <a:spcPts val="0"/>
              </a:spcAft>
              <a:buClrTx/>
              <a:buSzTx/>
              <a:tabLst/>
              <a:defRPr/>
            </a:pPr>
            <a:endParaRPr kumimoji="0" lang="en-US" sz="1400" b="0" i="1" u="none" strike="noStrike" kern="1200" cap="none" spc="0" normalizeH="0" baseline="0" noProof="0" dirty="0">
              <a:ln>
                <a:noFill/>
              </a:ln>
              <a:solidFill>
                <a:schemeClr val="tx2">
                  <a:lumMod val="60000"/>
                  <a:lumOff val="40000"/>
                </a:scheme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If you retire mid-year and continue working, you may be affected by the monthly limit</a:t>
            </a:r>
          </a:p>
          <a:p>
            <a:pPr marR="0" lvl="0" algn="l" defTabSz="914400" rtl="0" eaLnBrk="1" fontAlgn="auto" latinLnBrk="0" hangingPunct="1">
              <a:lnSpc>
                <a:spcPct val="100000"/>
              </a:lnSpc>
              <a:spcBef>
                <a:spcPts val="0"/>
              </a:spcBef>
              <a:spcAft>
                <a:spcPts val="0"/>
              </a:spcAft>
              <a:buClrTx/>
              <a:buSzTx/>
              <a:tabLst/>
              <a:defRPr/>
            </a:pPr>
            <a:endParaRPr kumimoji="0" lang="en-US" sz="1800" b="0" i="1" u="none" strike="noStrike" kern="1200" cap="none" spc="0" normalizeH="0" baseline="0" noProof="0" dirty="0">
              <a:ln>
                <a:noFill/>
              </a:ln>
              <a:solidFill>
                <a:schemeClr val="tx2">
                  <a:lumMod val="60000"/>
                  <a:lumOff val="40000"/>
                </a:scheme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691CB175-713B-4849-83D4-0BECAF3B4327}"/>
              </a:ext>
            </a:extLst>
          </p:cNvPr>
          <p:cNvSpPr txBox="1"/>
          <p:nvPr/>
        </p:nvSpPr>
        <p:spPr>
          <a:xfrm>
            <a:off x="872904" y="3746834"/>
            <a:ext cx="7585296" cy="113877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If you exceed annual earnings limit, SS will withhold $1 for every $2 over the limit </a:t>
            </a:r>
            <a:r>
              <a:rPr kumimoji="0" lang="en-US" sz="1400" b="0" i="0" u="none" strike="noStrike" kern="1200" cap="none" spc="0" normalizeH="0" baseline="0" noProof="0" dirty="0">
                <a:ln>
                  <a:noFill/>
                </a:ln>
                <a:solidFill>
                  <a:schemeClr val="tx2">
                    <a:lumMod val="60000"/>
                    <a:lumOff val="40000"/>
                  </a:schemeClr>
                </a:solidFill>
                <a:effectLst/>
                <a:uLnTx/>
                <a:uFillTx/>
                <a:latin typeface="Calibri"/>
                <a:ea typeface="+mn-ea"/>
                <a:cs typeface="+mn-cs"/>
              </a:rPr>
              <a:t>(</a:t>
            </a:r>
            <a:r>
              <a:rPr kumimoji="0" lang="en-US" sz="1400" b="0" i="1" u="none" strike="noStrike" kern="1200" cap="none" spc="0" normalizeH="0" baseline="0" noProof="0" dirty="0">
                <a:ln>
                  <a:noFill/>
                </a:ln>
                <a:solidFill>
                  <a:schemeClr val="tx2">
                    <a:lumMod val="60000"/>
                    <a:lumOff val="40000"/>
                  </a:schemeClr>
                </a:solidFill>
                <a:effectLst/>
                <a:uLnTx/>
                <a:uFillTx/>
                <a:latin typeface="Calibri"/>
                <a:ea typeface="+mn-ea"/>
                <a:cs typeface="+mn-cs"/>
              </a:rPr>
              <a:t>“Penalty” is less in year you reach FRA) </a:t>
            </a:r>
          </a:p>
          <a:p>
            <a:pPr marR="0" lvl="0" algn="l"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After you reach your FRA there is no earnings limit. 	</a:t>
            </a:r>
          </a:p>
        </p:txBody>
      </p:sp>
      <p:sp>
        <p:nvSpPr>
          <p:cNvPr id="8" name="TextBox 7">
            <a:extLst>
              <a:ext uri="{FF2B5EF4-FFF2-40B4-BE49-F238E27FC236}">
                <a16:creationId xmlns:a16="http://schemas.microsoft.com/office/drawing/2014/main" id="{F1CA5A93-89E5-4D6D-B29D-BDA482441566}"/>
              </a:ext>
            </a:extLst>
          </p:cNvPr>
          <p:cNvSpPr txBox="1"/>
          <p:nvPr/>
        </p:nvSpPr>
        <p:spPr>
          <a:xfrm>
            <a:off x="872904" y="4989189"/>
            <a:ext cx="7162800"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Anything withheld from your benefits, may be eventually returned:</a:t>
            </a:r>
          </a:p>
        </p:txBody>
      </p:sp>
      <p:sp>
        <p:nvSpPr>
          <p:cNvPr id="9" name="TextBox 8">
            <a:extLst>
              <a:ext uri="{FF2B5EF4-FFF2-40B4-BE49-F238E27FC236}">
                <a16:creationId xmlns:a16="http://schemas.microsoft.com/office/drawing/2014/main" id="{135DA9E1-3CB1-4630-9B47-FA8DF8C3F33C}"/>
              </a:ext>
            </a:extLst>
          </p:cNvPr>
          <p:cNvSpPr txBox="1"/>
          <p:nvPr/>
        </p:nvSpPr>
        <p:spPr>
          <a:xfrm>
            <a:off x="1149413" y="5287325"/>
            <a:ext cx="7048500"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When you reach your FRA, your benefit will be recomputed to give you credit for any months of withheld benefits (and your benefit will go up). You’ll get that new higher benefit for the rest of your life.</a:t>
            </a:r>
          </a:p>
        </p:txBody>
      </p:sp>
      <p:sp>
        <p:nvSpPr>
          <p:cNvPr id="10" name="TextBox 9">
            <a:extLst>
              <a:ext uri="{FF2B5EF4-FFF2-40B4-BE49-F238E27FC236}">
                <a16:creationId xmlns:a16="http://schemas.microsoft.com/office/drawing/2014/main" id="{42EFBC28-C4FD-40B3-B52E-C6BF3C6B3E28}"/>
              </a:ext>
            </a:extLst>
          </p:cNvPr>
          <p:cNvSpPr txBox="1"/>
          <p:nvPr/>
        </p:nvSpPr>
        <p:spPr>
          <a:xfrm>
            <a:off x="420232" y="6257388"/>
            <a:ext cx="838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chemeClr val="accent3">
                    <a:lumMod val="75000"/>
                  </a:schemeClr>
                </a:solidFill>
                <a:effectLst/>
                <a:uLnTx/>
                <a:uFillTx/>
                <a:latin typeface="Calibri"/>
                <a:ea typeface="+mn-ea"/>
                <a:cs typeface="+mn-cs"/>
              </a:rPr>
              <a:t>Consider your future working plans while deciding when to apply for Social Security!!</a:t>
            </a:r>
          </a:p>
        </p:txBody>
      </p:sp>
    </p:spTree>
    <p:extLst>
      <p:ext uri="{BB962C8B-B14F-4D97-AF65-F5344CB8AC3E}">
        <p14:creationId xmlns:p14="http://schemas.microsoft.com/office/powerpoint/2010/main" val="1835024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23</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2263"/>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8CD2079-FBA4-4F0B-956A-CE5D33572E5E}"/>
              </a:ext>
            </a:extLst>
          </p:cNvPr>
          <p:cNvSpPr txBox="1"/>
          <p:nvPr/>
        </p:nvSpPr>
        <p:spPr>
          <a:xfrm>
            <a:off x="1524000" y="152400"/>
            <a:ext cx="4800097" cy="584775"/>
          </a:xfrm>
          <a:prstGeom prst="rect">
            <a:avLst/>
          </a:prstGeom>
          <a:noFill/>
        </p:spPr>
        <p:txBody>
          <a:bodyPr wrap="none" rtlCol="0">
            <a:spAutoFit/>
          </a:bodyPr>
          <a:lstStyle/>
          <a:p>
            <a:r>
              <a:rPr lang="en-US" sz="3200" dirty="0"/>
              <a:t>Working and Social Security</a:t>
            </a:r>
          </a:p>
        </p:txBody>
      </p:sp>
      <p:sp>
        <p:nvSpPr>
          <p:cNvPr id="5" name="TextBox 4">
            <a:extLst>
              <a:ext uri="{FF2B5EF4-FFF2-40B4-BE49-F238E27FC236}">
                <a16:creationId xmlns:a16="http://schemas.microsoft.com/office/drawing/2014/main" id="{DA6B897C-90DF-4A39-85D8-6E8168B04183}"/>
              </a:ext>
            </a:extLst>
          </p:cNvPr>
          <p:cNvSpPr txBox="1"/>
          <p:nvPr/>
        </p:nvSpPr>
        <p:spPr>
          <a:xfrm>
            <a:off x="838200" y="1371600"/>
            <a:ext cx="7391400" cy="4524315"/>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Special Rules for the Year You Reach FRA:</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Between January 1 and the </a:t>
            </a:r>
            <a:r>
              <a:rPr kumimoji="0" lang="en-US" sz="1800" b="1" i="1" u="none" strike="noStrike" kern="1200" cap="none" spc="0" normalizeH="0" baseline="0" noProof="0" dirty="0">
                <a:ln>
                  <a:noFill/>
                </a:ln>
                <a:solidFill>
                  <a:prstClr val="black"/>
                </a:solidFill>
                <a:effectLst/>
                <a:uLnTx/>
                <a:uFillTx/>
                <a:latin typeface="Calibri"/>
                <a:ea typeface="+mn-ea"/>
                <a:cs typeface="+mn-cs"/>
              </a:rPr>
              <a:t>month</a:t>
            </a:r>
            <a:r>
              <a:rPr kumimoji="0" lang="en-US" sz="1800" b="0" i="0" u="none" strike="noStrike" kern="1200" cap="none" spc="0" normalizeH="0" baseline="0" noProof="0" dirty="0">
                <a:ln>
                  <a:noFill/>
                </a:ln>
                <a:solidFill>
                  <a:prstClr val="black"/>
                </a:solidFill>
                <a:effectLst/>
                <a:uLnTx/>
                <a:uFillTx/>
                <a:latin typeface="Calibri"/>
                <a:ea typeface="+mn-ea"/>
                <a:cs typeface="+mn-cs"/>
              </a:rPr>
              <a:t> you reach FRA, you can earn up to $51,960 (2022 limit) without reduction</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If you exceed that limit, $1 for every $3 earned in excess will be withheld </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If this is your first year of taking your benefits and you continue to work, you may be subject to the monthly limit of $4,330 until you reach FRA.</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limit disappears in the month you reach FRA and there is no longer an earnings limit beyond that point	</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6486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24</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2263"/>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8CD2079-FBA4-4F0B-956A-CE5D33572E5E}"/>
              </a:ext>
            </a:extLst>
          </p:cNvPr>
          <p:cNvSpPr txBox="1"/>
          <p:nvPr/>
        </p:nvSpPr>
        <p:spPr>
          <a:xfrm>
            <a:off x="1066800" y="138788"/>
            <a:ext cx="6238246" cy="584775"/>
          </a:xfrm>
          <a:prstGeom prst="rect">
            <a:avLst/>
          </a:prstGeom>
          <a:noFill/>
        </p:spPr>
        <p:txBody>
          <a:bodyPr wrap="none" rtlCol="0">
            <a:spAutoFit/>
          </a:bodyPr>
          <a:lstStyle/>
          <a:p>
            <a:r>
              <a:rPr lang="en-US" sz="3200" dirty="0"/>
              <a:t>Are Social Security Benefits Taxable?</a:t>
            </a:r>
          </a:p>
        </p:txBody>
      </p:sp>
      <p:sp>
        <p:nvSpPr>
          <p:cNvPr id="5" name="TextBox 4">
            <a:extLst>
              <a:ext uri="{FF2B5EF4-FFF2-40B4-BE49-F238E27FC236}">
                <a16:creationId xmlns:a16="http://schemas.microsoft.com/office/drawing/2014/main" id="{4C46246D-9D1C-48EC-84B7-68B3A404176B}"/>
              </a:ext>
            </a:extLst>
          </p:cNvPr>
          <p:cNvSpPr txBox="1"/>
          <p:nvPr/>
        </p:nvSpPr>
        <p:spPr>
          <a:xfrm>
            <a:off x="405084" y="1775896"/>
            <a:ext cx="8354338" cy="1434367"/>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v"/>
            </a:pPr>
            <a:r>
              <a:rPr lang="en-US" sz="2400" dirty="0"/>
              <a:t> “Modified Adjusted Gross Income” (MAGI) Levels are exceeded</a:t>
            </a:r>
          </a:p>
          <a:p>
            <a:pPr marL="742950" lvl="1" indent="-285750">
              <a:lnSpc>
                <a:spcPct val="150000"/>
              </a:lnSpc>
              <a:buFont typeface="Courier New" panose="02070309020205020404" pitchFamily="49" charset="0"/>
              <a:buChar char="o"/>
            </a:pPr>
            <a:r>
              <a:rPr lang="en-US" dirty="0"/>
              <a:t>Filing Single = $25,000 and $34,000</a:t>
            </a:r>
          </a:p>
          <a:p>
            <a:pPr marL="742950" lvl="1" indent="-285750">
              <a:lnSpc>
                <a:spcPct val="150000"/>
              </a:lnSpc>
              <a:buFont typeface="Courier New" panose="02070309020205020404" pitchFamily="49" charset="0"/>
              <a:buChar char="o"/>
            </a:pPr>
            <a:r>
              <a:rPr lang="en-US" dirty="0"/>
              <a:t>Married Filing Jointly = $32,000 and $44,000</a:t>
            </a:r>
          </a:p>
        </p:txBody>
      </p:sp>
      <p:sp>
        <p:nvSpPr>
          <p:cNvPr id="6" name="TextBox 5">
            <a:extLst>
              <a:ext uri="{FF2B5EF4-FFF2-40B4-BE49-F238E27FC236}">
                <a16:creationId xmlns:a16="http://schemas.microsoft.com/office/drawing/2014/main" id="{F1757971-A4D5-404E-A324-37583A75AA5E}"/>
              </a:ext>
            </a:extLst>
          </p:cNvPr>
          <p:cNvSpPr txBox="1"/>
          <p:nvPr/>
        </p:nvSpPr>
        <p:spPr>
          <a:xfrm>
            <a:off x="3840157" y="1123143"/>
            <a:ext cx="1245277" cy="584775"/>
          </a:xfrm>
          <a:prstGeom prst="rect">
            <a:avLst/>
          </a:prstGeom>
          <a:noFill/>
        </p:spPr>
        <p:txBody>
          <a:bodyPr wrap="none" rtlCol="0">
            <a:spAutoFit/>
          </a:bodyPr>
          <a:lstStyle/>
          <a:p>
            <a:r>
              <a:rPr lang="en-US" sz="3200" dirty="0"/>
              <a:t>Yes, if:</a:t>
            </a:r>
          </a:p>
        </p:txBody>
      </p:sp>
      <p:sp>
        <p:nvSpPr>
          <p:cNvPr id="7" name="TextBox 6">
            <a:extLst>
              <a:ext uri="{FF2B5EF4-FFF2-40B4-BE49-F238E27FC236}">
                <a16:creationId xmlns:a16="http://schemas.microsoft.com/office/drawing/2014/main" id="{2F4D598F-2541-4710-9FC3-6E01EF36B448}"/>
              </a:ext>
            </a:extLst>
          </p:cNvPr>
          <p:cNvSpPr txBox="1"/>
          <p:nvPr/>
        </p:nvSpPr>
        <p:spPr>
          <a:xfrm>
            <a:off x="405084" y="3352800"/>
            <a:ext cx="7651069" cy="461665"/>
          </a:xfrm>
          <a:prstGeom prst="rect">
            <a:avLst/>
          </a:prstGeom>
          <a:noFill/>
        </p:spPr>
        <p:txBody>
          <a:bodyPr wrap="none" rtlCol="0" anchor="ctr">
            <a:spAutoFit/>
          </a:bodyPr>
          <a:lstStyle/>
          <a:p>
            <a:pPr marL="285750" indent="-285750">
              <a:buFont typeface="Wingdings" panose="05000000000000000000" pitchFamily="2" charset="2"/>
              <a:buChar char="v"/>
            </a:pPr>
            <a:r>
              <a:rPr lang="en-US" sz="2400" dirty="0"/>
              <a:t>If first level exceeded, up to 50% of SS benefits are taxable</a:t>
            </a:r>
          </a:p>
        </p:txBody>
      </p:sp>
      <p:sp>
        <p:nvSpPr>
          <p:cNvPr id="8" name="TextBox 7">
            <a:extLst>
              <a:ext uri="{FF2B5EF4-FFF2-40B4-BE49-F238E27FC236}">
                <a16:creationId xmlns:a16="http://schemas.microsoft.com/office/drawing/2014/main" id="{F88C8E44-8CCE-492D-BA1F-8D1F9D65F8D5}"/>
              </a:ext>
            </a:extLst>
          </p:cNvPr>
          <p:cNvSpPr txBox="1"/>
          <p:nvPr/>
        </p:nvSpPr>
        <p:spPr>
          <a:xfrm>
            <a:off x="405084" y="3946790"/>
            <a:ext cx="8122160" cy="461665"/>
          </a:xfrm>
          <a:prstGeom prst="rect">
            <a:avLst/>
          </a:prstGeom>
          <a:noFill/>
        </p:spPr>
        <p:txBody>
          <a:bodyPr wrap="none" rtlCol="0" anchor="ctr">
            <a:spAutoFit/>
          </a:bodyPr>
          <a:lstStyle/>
          <a:p>
            <a:pPr marL="285750" indent="-285750">
              <a:buFont typeface="Wingdings" panose="05000000000000000000" pitchFamily="2" charset="2"/>
              <a:buChar char="v"/>
            </a:pPr>
            <a:r>
              <a:rPr lang="en-US" sz="2400" dirty="0"/>
              <a:t>If second level exceeded, up to 85% of SS benefits are taxable</a:t>
            </a:r>
          </a:p>
        </p:txBody>
      </p:sp>
      <p:sp>
        <p:nvSpPr>
          <p:cNvPr id="9" name="TextBox 8">
            <a:extLst>
              <a:ext uri="{FF2B5EF4-FFF2-40B4-BE49-F238E27FC236}">
                <a16:creationId xmlns:a16="http://schemas.microsoft.com/office/drawing/2014/main" id="{B5DA2D87-BD95-48DB-B134-EDE46869EF87}"/>
              </a:ext>
            </a:extLst>
          </p:cNvPr>
          <p:cNvSpPr txBox="1"/>
          <p:nvPr/>
        </p:nvSpPr>
        <p:spPr>
          <a:xfrm>
            <a:off x="1364539" y="4625197"/>
            <a:ext cx="6217408" cy="1077218"/>
          </a:xfrm>
          <a:prstGeom prst="rect">
            <a:avLst/>
          </a:prstGeom>
          <a:noFill/>
        </p:spPr>
        <p:txBody>
          <a:bodyPr wrap="none" rtlCol="0">
            <a:spAutoFit/>
          </a:bodyPr>
          <a:lstStyle/>
          <a:p>
            <a:pPr algn="ctr"/>
            <a:r>
              <a:rPr lang="en-US" sz="3200" dirty="0"/>
              <a:t>Benefits not taxable if first “MAGI” </a:t>
            </a:r>
          </a:p>
          <a:p>
            <a:pPr algn="ctr"/>
            <a:r>
              <a:rPr lang="en-US" sz="3200" dirty="0"/>
              <a:t>threshold is not reached.</a:t>
            </a:r>
          </a:p>
        </p:txBody>
      </p:sp>
      <p:sp>
        <p:nvSpPr>
          <p:cNvPr id="10" name="TextBox 9">
            <a:extLst>
              <a:ext uri="{FF2B5EF4-FFF2-40B4-BE49-F238E27FC236}">
                <a16:creationId xmlns:a16="http://schemas.microsoft.com/office/drawing/2014/main" id="{AFFFE28F-0ED7-44EF-A070-BF2E26460441}"/>
              </a:ext>
            </a:extLst>
          </p:cNvPr>
          <p:cNvSpPr txBox="1"/>
          <p:nvPr/>
        </p:nvSpPr>
        <p:spPr>
          <a:xfrm>
            <a:off x="1325485" y="6176801"/>
            <a:ext cx="6513536" cy="369332"/>
          </a:xfrm>
          <a:prstGeom prst="rect">
            <a:avLst/>
          </a:prstGeom>
          <a:noFill/>
        </p:spPr>
        <p:txBody>
          <a:bodyPr wrap="square" rtlCol="0">
            <a:spAutoFit/>
          </a:bodyPr>
          <a:lstStyle/>
          <a:p>
            <a:r>
              <a:rPr lang="en-US" b="1" i="1" dirty="0">
                <a:solidFill>
                  <a:schemeClr val="accent1">
                    <a:lumMod val="75000"/>
                  </a:schemeClr>
                </a:solidFill>
              </a:rPr>
              <a:t>Note:  Tax withholding from Social Security benefits is optional</a:t>
            </a:r>
          </a:p>
        </p:txBody>
      </p:sp>
    </p:spTree>
    <p:extLst>
      <p:ext uri="{BB962C8B-B14F-4D97-AF65-F5344CB8AC3E}">
        <p14:creationId xmlns:p14="http://schemas.microsoft.com/office/powerpoint/2010/main" val="1801922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25</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2263"/>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8CD2079-FBA4-4F0B-956A-CE5D33572E5E}"/>
              </a:ext>
            </a:extLst>
          </p:cNvPr>
          <p:cNvSpPr txBox="1"/>
          <p:nvPr/>
        </p:nvSpPr>
        <p:spPr>
          <a:xfrm>
            <a:off x="914400" y="228600"/>
            <a:ext cx="5755102" cy="523220"/>
          </a:xfrm>
          <a:prstGeom prst="rect">
            <a:avLst/>
          </a:prstGeom>
          <a:noFill/>
        </p:spPr>
        <p:txBody>
          <a:bodyPr wrap="none" rtlCol="0">
            <a:spAutoFit/>
          </a:bodyPr>
          <a:lstStyle/>
          <a:p>
            <a:pPr algn="ctr"/>
            <a:r>
              <a:rPr lang="en-US" sz="2800" dirty="0">
                <a:latin typeface="Comic Sans MS" panose="030F0702030302020204" pitchFamily="66" charset="0"/>
              </a:rPr>
              <a:t>Some Basics on Disability (SSDI)</a:t>
            </a:r>
          </a:p>
        </p:txBody>
      </p:sp>
      <p:sp>
        <p:nvSpPr>
          <p:cNvPr id="5" name="TextBox 4">
            <a:extLst>
              <a:ext uri="{FF2B5EF4-FFF2-40B4-BE49-F238E27FC236}">
                <a16:creationId xmlns:a16="http://schemas.microsoft.com/office/drawing/2014/main" id="{7B6CF21B-E422-4F7A-B022-5C82C17351E0}"/>
              </a:ext>
            </a:extLst>
          </p:cNvPr>
          <p:cNvSpPr txBox="1"/>
          <p:nvPr/>
        </p:nvSpPr>
        <p:spPr>
          <a:xfrm>
            <a:off x="304800" y="990600"/>
            <a:ext cx="8610600" cy="8309967"/>
          </a:xfrm>
          <a:prstGeom prst="rect">
            <a:avLst/>
          </a:prstGeom>
          <a:noFill/>
        </p:spPr>
        <p:txBody>
          <a:bodyPr wrap="square" rtlCol="0">
            <a:spAutoFit/>
          </a:bodyPr>
          <a:lstStyle/>
          <a:p>
            <a:pPr algn="ctr">
              <a:lnSpc>
                <a:spcPct val="150000"/>
              </a:lnSpc>
            </a:pPr>
            <a:r>
              <a:rPr lang="en-US" sz="2400" b="1" dirty="0"/>
              <a:t>SSDI is available to those who:</a:t>
            </a:r>
          </a:p>
          <a:p>
            <a:pPr marL="285750" indent="-285750">
              <a:buFont typeface="Wingdings" panose="05000000000000000000" pitchFamily="2" charset="2"/>
              <a:buChar char="v"/>
            </a:pPr>
            <a:r>
              <a:rPr lang="en-US" dirty="0"/>
              <a:t>Have </a:t>
            </a:r>
            <a:r>
              <a:rPr lang="en-US" dirty="0">
                <a:solidFill>
                  <a:srgbClr val="222222"/>
                </a:solidFill>
              </a:rPr>
              <a:t>a physical or mental condition that prevents them from engaging in "substantial gainful activity" ("SGA")</a:t>
            </a:r>
          </a:p>
          <a:p>
            <a:pPr marL="800100" lvl="1" indent="-342900">
              <a:buFont typeface="Courier New" panose="02070309020205020404" pitchFamily="49" charset="0"/>
              <a:buChar char="o"/>
            </a:pPr>
            <a:r>
              <a:rPr lang="en-US" dirty="0"/>
              <a:t>T</a:t>
            </a:r>
            <a:r>
              <a:rPr lang="en-US" dirty="0">
                <a:solidFill>
                  <a:srgbClr val="222222"/>
                </a:solidFill>
              </a:rPr>
              <a:t>he condition is expected to last at least 12 months or result in death</a:t>
            </a:r>
          </a:p>
          <a:p>
            <a:pPr marL="342900" indent="-342900">
              <a:buFont typeface="Wingdings" panose="05000000000000000000" pitchFamily="2" charset="2"/>
              <a:buChar char="v"/>
            </a:pPr>
            <a:r>
              <a:rPr lang="en-US" dirty="0">
                <a:solidFill>
                  <a:srgbClr val="222222"/>
                </a:solidFill>
              </a:rPr>
              <a:t>Are under their Full Retirement Age &amp; have sufficient Social Security Work Credits</a:t>
            </a:r>
          </a:p>
          <a:p>
            <a:pPr marL="342900" indent="-342900">
              <a:buFont typeface="Wingdings" panose="05000000000000000000" pitchFamily="2" charset="2"/>
              <a:buChar char="v"/>
            </a:pPr>
            <a:endParaRPr lang="en-US" dirty="0">
              <a:solidFill>
                <a:srgbClr val="222222"/>
              </a:solidFill>
            </a:endParaRPr>
          </a:p>
          <a:p>
            <a:pPr algn="ctr"/>
            <a:r>
              <a:rPr lang="en-US" sz="2400" b="1" dirty="0">
                <a:solidFill>
                  <a:srgbClr val="222222"/>
                </a:solidFill>
              </a:rPr>
              <a:t>Apply for SSDI as soon as you become disabled</a:t>
            </a:r>
          </a:p>
          <a:p>
            <a:pPr marL="342900" indent="-342900">
              <a:buFont typeface="Wingdings" panose="05000000000000000000" pitchFamily="2" charset="2"/>
              <a:buChar char="v"/>
            </a:pPr>
            <a:r>
              <a:rPr lang="en-US" dirty="0">
                <a:solidFill>
                  <a:srgbClr val="222222"/>
                </a:solidFill>
              </a:rPr>
              <a:t>The determination process can take 3 to 5 months (can be longer)</a:t>
            </a:r>
          </a:p>
          <a:p>
            <a:pPr marL="342900" indent="-342900">
              <a:buFont typeface="Wingdings" panose="05000000000000000000" pitchFamily="2" charset="2"/>
              <a:buChar char="v"/>
            </a:pPr>
            <a:r>
              <a:rPr lang="en-US" dirty="0">
                <a:solidFill>
                  <a:srgbClr val="222222"/>
                </a:solidFill>
              </a:rPr>
              <a:t>Compassionate Allowances are available (over 200, including certain types of cancers, </a:t>
            </a:r>
            <a:r>
              <a:rPr lang="en-US" dirty="0"/>
              <a:t>ALS - Lou Gehrig's Disease, et al.) </a:t>
            </a:r>
          </a:p>
          <a:p>
            <a:pPr marL="342900" indent="-342900">
              <a:buFont typeface="Wingdings" panose="05000000000000000000" pitchFamily="2" charset="2"/>
              <a:buChar char="v"/>
            </a:pPr>
            <a:r>
              <a:rPr lang="en-US" dirty="0">
                <a:solidFill>
                  <a:srgbClr val="222222"/>
                </a:solidFill>
              </a:rPr>
              <a:t>If approved, there is a 5-month waiting period (payments are made in the sixth month after your date of disability)</a:t>
            </a:r>
          </a:p>
          <a:p>
            <a:pPr marL="342900" indent="-342900">
              <a:buFont typeface="Wingdings" panose="05000000000000000000" pitchFamily="2" charset="2"/>
              <a:buChar char="v"/>
            </a:pPr>
            <a:endParaRPr lang="en-US" dirty="0">
              <a:solidFill>
                <a:srgbClr val="222222"/>
              </a:solidFill>
            </a:endParaRPr>
          </a:p>
          <a:p>
            <a:pPr algn="ctr"/>
            <a:r>
              <a:rPr lang="en-US" sz="2400" b="1" dirty="0">
                <a:solidFill>
                  <a:srgbClr val="222222"/>
                </a:solidFill>
              </a:rPr>
              <a:t>There is an option for Spousal Benefits</a:t>
            </a:r>
          </a:p>
          <a:p>
            <a:pPr marL="285750" indent="-285750">
              <a:buFont typeface="Wingdings" panose="05000000000000000000" pitchFamily="2" charset="2"/>
              <a:buChar char="v"/>
            </a:pPr>
            <a:r>
              <a:rPr lang="en-US" dirty="0">
                <a:solidFill>
                  <a:srgbClr val="222222"/>
                </a:solidFill>
              </a:rPr>
              <a:t>Recipient can be eligible for spousal benefit as early as age 62  </a:t>
            </a:r>
          </a:p>
          <a:p>
            <a:pPr marL="742950" lvl="1" indent="-285750">
              <a:buFont typeface="Courier New" panose="02070309020205020404" pitchFamily="49" charset="0"/>
              <a:buChar char="o"/>
            </a:pPr>
            <a:r>
              <a:rPr lang="en-US" dirty="0">
                <a:solidFill>
                  <a:srgbClr val="222222"/>
                </a:solidFill>
              </a:rPr>
              <a:t>Not subject to deemed filing, may wait to FRA to receive maximum benefit.</a:t>
            </a:r>
          </a:p>
          <a:p>
            <a:pPr marL="285750" indent="-285750">
              <a:buFont typeface="Wingdings" panose="05000000000000000000" pitchFamily="2" charset="2"/>
              <a:buChar char="v"/>
            </a:pPr>
            <a:r>
              <a:rPr lang="en-US" dirty="0">
                <a:solidFill>
                  <a:srgbClr val="222222"/>
                </a:solidFill>
              </a:rPr>
              <a:t>Spouse must be collecting benefits</a:t>
            </a:r>
          </a:p>
          <a:p>
            <a:pPr marL="285750" indent="-285750">
              <a:buFont typeface="Wingdings" panose="05000000000000000000" pitchFamily="2" charset="2"/>
              <a:buChar char="v"/>
            </a:pPr>
            <a:endParaRPr lang="en-US" dirty="0">
              <a:solidFill>
                <a:srgbClr val="222222"/>
              </a:solidFill>
            </a:endParaRPr>
          </a:p>
          <a:p>
            <a:endParaRPr lang="en-US" dirty="0">
              <a:solidFill>
                <a:srgbClr val="222222"/>
              </a:solidFill>
            </a:endParaRPr>
          </a:p>
          <a:p>
            <a:pPr marL="342900" indent="-342900">
              <a:buFont typeface="Wingdings" panose="05000000000000000000" pitchFamily="2" charset="2"/>
              <a:buChar char="v"/>
            </a:pPr>
            <a:endParaRPr lang="en-US" sz="2400" dirty="0">
              <a:solidFill>
                <a:srgbClr val="222222"/>
              </a:solidFill>
            </a:endParaRPr>
          </a:p>
          <a:p>
            <a:pPr marL="342900" indent="-342900">
              <a:buFont typeface="Wingdings" panose="05000000000000000000" pitchFamily="2" charset="2"/>
              <a:buChar char="v"/>
            </a:pPr>
            <a:endParaRPr lang="en-US" sz="2400" dirty="0">
              <a:solidFill>
                <a:srgbClr val="222222"/>
              </a:solidFill>
            </a:endParaRPr>
          </a:p>
          <a:p>
            <a:pPr marL="800100" lvl="1" indent="-342900">
              <a:buFont typeface="Courier New" panose="02070309020205020404" pitchFamily="49" charset="0"/>
              <a:buChar char="o"/>
            </a:pPr>
            <a:endParaRPr lang="en-US" sz="2400" dirty="0"/>
          </a:p>
          <a:p>
            <a:endParaRPr lang="en-US" dirty="0"/>
          </a:p>
          <a:p>
            <a:pPr marL="285750" indent="-285750">
              <a:buFont typeface="Wingdings" panose="05000000000000000000" pitchFamily="2" charset="2"/>
              <a:buChar char="v"/>
            </a:pPr>
            <a:endParaRPr lang="en-US" dirty="0"/>
          </a:p>
          <a:p>
            <a:endParaRPr lang="en-US" dirty="0"/>
          </a:p>
          <a:p>
            <a:endParaRPr lang="en-US" dirty="0"/>
          </a:p>
        </p:txBody>
      </p:sp>
    </p:spTree>
    <p:extLst>
      <p:ext uri="{BB962C8B-B14F-4D97-AF65-F5344CB8AC3E}">
        <p14:creationId xmlns:p14="http://schemas.microsoft.com/office/powerpoint/2010/main" val="4128779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26</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2263"/>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8CD2079-FBA4-4F0B-956A-CE5D33572E5E}"/>
              </a:ext>
            </a:extLst>
          </p:cNvPr>
          <p:cNvSpPr txBox="1"/>
          <p:nvPr/>
        </p:nvSpPr>
        <p:spPr>
          <a:xfrm>
            <a:off x="914400" y="136525"/>
            <a:ext cx="5920210" cy="523220"/>
          </a:xfrm>
          <a:prstGeom prst="rect">
            <a:avLst/>
          </a:prstGeom>
          <a:noFill/>
        </p:spPr>
        <p:txBody>
          <a:bodyPr wrap="none" rtlCol="0">
            <a:spAutoFit/>
          </a:bodyPr>
          <a:lstStyle/>
          <a:p>
            <a:pPr algn="ctr"/>
            <a:r>
              <a:rPr lang="en-US" sz="2800" dirty="0">
                <a:latin typeface="Comic Sans MS" panose="030F0702030302020204" pitchFamily="66" charset="0"/>
              </a:rPr>
              <a:t>Spouses, ex-spouses and survivors</a:t>
            </a:r>
          </a:p>
        </p:txBody>
      </p:sp>
      <p:sp>
        <p:nvSpPr>
          <p:cNvPr id="5" name="TextBox 4">
            <a:extLst>
              <a:ext uri="{FF2B5EF4-FFF2-40B4-BE49-F238E27FC236}">
                <a16:creationId xmlns:a16="http://schemas.microsoft.com/office/drawing/2014/main" id="{A97C81D3-9063-4202-8C03-20530C2173B6}"/>
              </a:ext>
            </a:extLst>
          </p:cNvPr>
          <p:cNvSpPr txBox="1"/>
          <p:nvPr/>
        </p:nvSpPr>
        <p:spPr>
          <a:xfrm>
            <a:off x="685800" y="1724799"/>
            <a:ext cx="7924800" cy="646331"/>
          </a:xfrm>
          <a:prstGeom prst="rect">
            <a:avLst/>
          </a:prstGeom>
          <a:noFill/>
        </p:spPr>
        <p:txBody>
          <a:bodyPr wrap="square" rtlCol="0">
            <a:spAutoFit/>
          </a:bodyPr>
          <a:lstStyle/>
          <a:p>
            <a:pPr marL="285750" indent="-285750">
              <a:buFont typeface="Wingdings" panose="05000000000000000000" pitchFamily="2" charset="2"/>
              <a:buChar char="v"/>
            </a:pPr>
            <a:r>
              <a:rPr lang="en-US" dirty="0"/>
              <a:t> Spouses and ex-spouses collecting at 62 with FRA of 66 will receive about 35% of worker’s PIA; up to 50% at their FRA (reduction for FRA of 67 even greater)</a:t>
            </a:r>
          </a:p>
        </p:txBody>
      </p:sp>
      <p:sp>
        <p:nvSpPr>
          <p:cNvPr id="6" name="TextBox 5">
            <a:extLst>
              <a:ext uri="{FF2B5EF4-FFF2-40B4-BE49-F238E27FC236}">
                <a16:creationId xmlns:a16="http://schemas.microsoft.com/office/drawing/2014/main" id="{91963941-FD16-49AC-AAA2-38F21532BE53}"/>
              </a:ext>
            </a:extLst>
          </p:cNvPr>
          <p:cNvSpPr txBox="1"/>
          <p:nvPr/>
        </p:nvSpPr>
        <p:spPr>
          <a:xfrm>
            <a:off x="685800" y="2354133"/>
            <a:ext cx="7924800" cy="646331"/>
          </a:xfrm>
          <a:prstGeom prst="rect">
            <a:avLst/>
          </a:prstGeom>
          <a:noFill/>
        </p:spPr>
        <p:txBody>
          <a:bodyPr wrap="square" rtlCol="0">
            <a:spAutoFit/>
          </a:bodyPr>
          <a:lstStyle/>
          <a:p>
            <a:pPr marL="285750" indent="-285750">
              <a:buFont typeface="Wingdings" panose="05000000000000000000" pitchFamily="2" charset="2"/>
              <a:buChar char="v"/>
            </a:pPr>
            <a:r>
              <a:rPr lang="en-US" dirty="0"/>
              <a:t> </a:t>
            </a:r>
            <a:r>
              <a:rPr lang="en-US" u="sng" dirty="0"/>
              <a:t>Ex-spouses</a:t>
            </a:r>
            <a:r>
              <a:rPr lang="en-US" dirty="0"/>
              <a:t> must have been married to worker for at least 10 years and not remarried</a:t>
            </a:r>
          </a:p>
        </p:txBody>
      </p:sp>
      <p:sp>
        <p:nvSpPr>
          <p:cNvPr id="7" name="TextBox 6">
            <a:extLst>
              <a:ext uri="{FF2B5EF4-FFF2-40B4-BE49-F238E27FC236}">
                <a16:creationId xmlns:a16="http://schemas.microsoft.com/office/drawing/2014/main" id="{FD906262-7183-412B-BF93-0137FCFA996F}"/>
              </a:ext>
            </a:extLst>
          </p:cNvPr>
          <p:cNvSpPr txBox="1"/>
          <p:nvPr/>
        </p:nvSpPr>
        <p:spPr>
          <a:xfrm>
            <a:off x="685800" y="2983468"/>
            <a:ext cx="7924800" cy="369332"/>
          </a:xfrm>
          <a:prstGeom prst="rect">
            <a:avLst/>
          </a:prstGeom>
          <a:noFill/>
        </p:spPr>
        <p:txBody>
          <a:bodyPr wrap="square" rtlCol="0">
            <a:spAutoFit/>
          </a:bodyPr>
          <a:lstStyle/>
          <a:p>
            <a:pPr marL="285750" indent="-285750">
              <a:buFont typeface="Wingdings" panose="05000000000000000000" pitchFamily="2" charset="2"/>
              <a:buChar char="v"/>
            </a:pPr>
            <a:r>
              <a:rPr lang="en-US" dirty="0"/>
              <a:t> No “spousal boost” if benefit on own work record is greater</a:t>
            </a:r>
          </a:p>
        </p:txBody>
      </p:sp>
      <p:sp>
        <p:nvSpPr>
          <p:cNvPr id="8" name="TextBox 7">
            <a:extLst>
              <a:ext uri="{FF2B5EF4-FFF2-40B4-BE49-F238E27FC236}">
                <a16:creationId xmlns:a16="http://schemas.microsoft.com/office/drawing/2014/main" id="{0D639C37-D031-4508-83F4-147F5DB2AE59}"/>
              </a:ext>
            </a:extLst>
          </p:cNvPr>
          <p:cNvSpPr txBox="1"/>
          <p:nvPr/>
        </p:nvSpPr>
        <p:spPr>
          <a:xfrm>
            <a:off x="685800" y="4089737"/>
            <a:ext cx="7924800" cy="646331"/>
          </a:xfrm>
          <a:prstGeom prst="rect">
            <a:avLst/>
          </a:prstGeom>
          <a:noFill/>
        </p:spPr>
        <p:txBody>
          <a:bodyPr wrap="square" rtlCol="0">
            <a:spAutoFit/>
          </a:bodyPr>
          <a:lstStyle/>
          <a:p>
            <a:pPr marL="285750" indent="-285750">
              <a:buFont typeface="Wingdings" panose="05000000000000000000" pitchFamily="2" charset="2"/>
              <a:buChar char="v"/>
            </a:pPr>
            <a:r>
              <a:rPr lang="en-US" dirty="0"/>
              <a:t> Surviving spouses at FRA get 100% of worker’s benefit if married 9 months or more</a:t>
            </a:r>
          </a:p>
        </p:txBody>
      </p:sp>
      <p:sp>
        <p:nvSpPr>
          <p:cNvPr id="9" name="TextBox 8">
            <a:extLst>
              <a:ext uri="{FF2B5EF4-FFF2-40B4-BE49-F238E27FC236}">
                <a16:creationId xmlns:a16="http://schemas.microsoft.com/office/drawing/2014/main" id="{C1B2046A-3474-4A82-B438-DCDD4699A7AD}"/>
              </a:ext>
            </a:extLst>
          </p:cNvPr>
          <p:cNvSpPr txBox="1"/>
          <p:nvPr/>
        </p:nvSpPr>
        <p:spPr>
          <a:xfrm>
            <a:off x="685800" y="4713669"/>
            <a:ext cx="7924800" cy="369332"/>
          </a:xfrm>
          <a:prstGeom prst="rect">
            <a:avLst/>
          </a:prstGeom>
          <a:noFill/>
        </p:spPr>
        <p:txBody>
          <a:bodyPr wrap="square" rtlCol="0">
            <a:spAutoFit/>
          </a:bodyPr>
          <a:lstStyle/>
          <a:p>
            <a:pPr marL="285750" indent="-285750">
              <a:buFont typeface="Wingdings" panose="05000000000000000000" pitchFamily="2" charset="2"/>
              <a:buChar char="v"/>
            </a:pPr>
            <a:r>
              <a:rPr lang="en-US" dirty="0"/>
              <a:t> Surviving </a:t>
            </a:r>
            <a:r>
              <a:rPr lang="en-US" u="sng" dirty="0"/>
              <a:t>ex-spouses</a:t>
            </a:r>
            <a:r>
              <a:rPr lang="en-US" dirty="0"/>
              <a:t> get 100% of worker’s benefit if married 10 years or more</a:t>
            </a:r>
          </a:p>
        </p:txBody>
      </p:sp>
      <p:sp>
        <p:nvSpPr>
          <p:cNvPr id="10" name="TextBox 9">
            <a:extLst>
              <a:ext uri="{FF2B5EF4-FFF2-40B4-BE49-F238E27FC236}">
                <a16:creationId xmlns:a16="http://schemas.microsoft.com/office/drawing/2014/main" id="{3C4609F5-AC9C-4195-A4F6-3C957DCB79C5}"/>
              </a:ext>
            </a:extLst>
          </p:cNvPr>
          <p:cNvSpPr txBox="1"/>
          <p:nvPr/>
        </p:nvSpPr>
        <p:spPr>
          <a:xfrm>
            <a:off x="685800" y="5060602"/>
            <a:ext cx="7924800" cy="646331"/>
          </a:xfrm>
          <a:prstGeom prst="rect">
            <a:avLst/>
          </a:prstGeom>
          <a:noFill/>
        </p:spPr>
        <p:txBody>
          <a:bodyPr wrap="square" rtlCol="0">
            <a:spAutoFit/>
          </a:bodyPr>
          <a:lstStyle/>
          <a:p>
            <a:pPr marL="285750" indent="-285750">
              <a:buFont typeface="Wingdings" panose="05000000000000000000" pitchFamily="2" charset="2"/>
              <a:buChar char="v"/>
            </a:pPr>
            <a:r>
              <a:rPr lang="en-US" dirty="0"/>
              <a:t> Both can collect reduced benefits at 60 (50 if disabled); can collect earlier if caring for minor child of deceased</a:t>
            </a:r>
          </a:p>
        </p:txBody>
      </p:sp>
      <p:sp>
        <p:nvSpPr>
          <p:cNvPr id="11" name="TextBox 10">
            <a:extLst>
              <a:ext uri="{FF2B5EF4-FFF2-40B4-BE49-F238E27FC236}">
                <a16:creationId xmlns:a16="http://schemas.microsoft.com/office/drawing/2014/main" id="{58D0FFC8-057B-476F-BA39-CB6E269DBB0D}"/>
              </a:ext>
            </a:extLst>
          </p:cNvPr>
          <p:cNvSpPr txBox="1"/>
          <p:nvPr/>
        </p:nvSpPr>
        <p:spPr>
          <a:xfrm>
            <a:off x="685800" y="5684534"/>
            <a:ext cx="7924800" cy="369332"/>
          </a:xfrm>
          <a:prstGeom prst="rect">
            <a:avLst/>
          </a:prstGeom>
          <a:noFill/>
        </p:spPr>
        <p:txBody>
          <a:bodyPr wrap="square" rtlCol="0">
            <a:spAutoFit/>
          </a:bodyPr>
          <a:lstStyle/>
          <a:p>
            <a:pPr marL="285750" indent="-285750">
              <a:buFont typeface="Wingdings" panose="05000000000000000000" pitchFamily="2" charset="2"/>
              <a:buChar char="v"/>
            </a:pPr>
            <a:r>
              <a:rPr lang="en-US" dirty="0"/>
              <a:t> Dependent minor children and dependent parents can also get benefits</a:t>
            </a:r>
          </a:p>
        </p:txBody>
      </p:sp>
      <p:sp>
        <p:nvSpPr>
          <p:cNvPr id="12" name="TextBox 11">
            <a:extLst>
              <a:ext uri="{FF2B5EF4-FFF2-40B4-BE49-F238E27FC236}">
                <a16:creationId xmlns:a16="http://schemas.microsoft.com/office/drawing/2014/main" id="{950E2241-CB12-490C-8808-84819A04B823}"/>
              </a:ext>
            </a:extLst>
          </p:cNvPr>
          <p:cNvSpPr txBox="1"/>
          <p:nvPr/>
        </p:nvSpPr>
        <p:spPr>
          <a:xfrm>
            <a:off x="3432906" y="1230868"/>
            <a:ext cx="2278188" cy="369332"/>
          </a:xfrm>
          <a:prstGeom prst="rect">
            <a:avLst/>
          </a:prstGeom>
          <a:noFill/>
        </p:spPr>
        <p:txBody>
          <a:bodyPr wrap="none" rtlCol="0">
            <a:spAutoFit/>
          </a:bodyPr>
          <a:lstStyle/>
          <a:p>
            <a:r>
              <a:rPr lang="en-US" b="1" u="sng" dirty="0"/>
              <a:t>Spouses &amp; Ex-spouses</a:t>
            </a:r>
          </a:p>
        </p:txBody>
      </p:sp>
      <p:sp>
        <p:nvSpPr>
          <p:cNvPr id="13" name="TextBox 12">
            <a:extLst>
              <a:ext uri="{FF2B5EF4-FFF2-40B4-BE49-F238E27FC236}">
                <a16:creationId xmlns:a16="http://schemas.microsoft.com/office/drawing/2014/main" id="{97C062FE-A862-40F5-8B4D-F8276D42896A}"/>
              </a:ext>
            </a:extLst>
          </p:cNvPr>
          <p:cNvSpPr txBox="1"/>
          <p:nvPr/>
        </p:nvSpPr>
        <p:spPr>
          <a:xfrm>
            <a:off x="4038681" y="3680936"/>
            <a:ext cx="1066639" cy="369332"/>
          </a:xfrm>
          <a:prstGeom prst="rect">
            <a:avLst/>
          </a:prstGeom>
          <a:noFill/>
        </p:spPr>
        <p:txBody>
          <a:bodyPr wrap="none" rtlCol="0">
            <a:spAutoFit/>
          </a:bodyPr>
          <a:lstStyle/>
          <a:p>
            <a:r>
              <a:rPr lang="en-US" b="1" u="sng" dirty="0"/>
              <a:t>Survivors</a:t>
            </a:r>
          </a:p>
        </p:txBody>
      </p:sp>
      <p:sp>
        <p:nvSpPr>
          <p:cNvPr id="14" name="TextBox 13">
            <a:extLst>
              <a:ext uri="{FF2B5EF4-FFF2-40B4-BE49-F238E27FC236}">
                <a16:creationId xmlns:a16="http://schemas.microsoft.com/office/drawing/2014/main" id="{0C23EAEF-26D1-4305-B360-7C5D9084AD51}"/>
              </a:ext>
            </a:extLst>
          </p:cNvPr>
          <p:cNvSpPr txBox="1"/>
          <p:nvPr/>
        </p:nvSpPr>
        <p:spPr>
          <a:xfrm>
            <a:off x="685800" y="6031468"/>
            <a:ext cx="7924800" cy="369332"/>
          </a:xfrm>
          <a:prstGeom prst="rect">
            <a:avLst/>
          </a:prstGeom>
          <a:noFill/>
        </p:spPr>
        <p:txBody>
          <a:bodyPr wrap="square" rtlCol="0">
            <a:spAutoFit/>
          </a:bodyPr>
          <a:lstStyle/>
          <a:p>
            <a:pPr marL="285750" indent="-285750">
              <a:buFont typeface="Wingdings" panose="05000000000000000000" pitchFamily="2" charset="2"/>
              <a:buChar char="v"/>
            </a:pPr>
            <a:r>
              <a:rPr lang="en-US" dirty="0"/>
              <a:t> Family maximum may apply  </a:t>
            </a:r>
          </a:p>
        </p:txBody>
      </p:sp>
    </p:spTree>
    <p:extLst>
      <p:ext uri="{BB962C8B-B14F-4D97-AF65-F5344CB8AC3E}">
        <p14:creationId xmlns:p14="http://schemas.microsoft.com/office/powerpoint/2010/main" val="1556164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27</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6036" y="0"/>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8CD2079-FBA4-4F0B-956A-CE5D33572E5E}"/>
              </a:ext>
            </a:extLst>
          </p:cNvPr>
          <p:cNvSpPr txBox="1"/>
          <p:nvPr/>
        </p:nvSpPr>
        <p:spPr>
          <a:xfrm>
            <a:off x="990600" y="147087"/>
            <a:ext cx="5920210"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Spouses, ex-spouses and survivors</a:t>
            </a:r>
          </a:p>
        </p:txBody>
      </p:sp>
      <p:sp>
        <p:nvSpPr>
          <p:cNvPr id="5" name="TextBox 4">
            <a:extLst>
              <a:ext uri="{FF2B5EF4-FFF2-40B4-BE49-F238E27FC236}">
                <a16:creationId xmlns:a16="http://schemas.microsoft.com/office/drawing/2014/main" id="{7D564704-1351-488A-B495-C743C9866004}"/>
              </a:ext>
            </a:extLst>
          </p:cNvPr>
          <p:cNvSpPr txBox="1"/>
          <p:nvPr/>
        </p:nvSpPr>
        <p:spPr>
          <a:xfrm>
            <a:off x="999653" y="1282247"/>
            <a:ext cx="7315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For spousal benefits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3"/>
              </a:rPr>
              <a:t>https://www.ssa.gov/oact/quickcalc/spouse.html</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0E9725FF-4F3D-49AA-80C1-2D1D1AD8A7C1}"/>
              </a:ext>
            </a:extLst>
          </p:cNvPr>
          <p:cNvPicPr>
            <a:picLocks noChangeAspect="1"/>
          </p:cNvPicPr>
          <p:nvPr/>
        </p:nvPicPr>
        <p:blipFill>
          <a:blip r:embed="rId4"/>
          <a:stretch>
            <a:fillRect/>
          </a:stretch>
        </p:blipFill>
        <p:spPr>
          <a:xfrm>
            <a:off x="381000" y="2362200"/>
            <a:ext cx="8382000" cy="3703505"/>
          </a:xfrm>
          <a:prstGeom prst="rect">
            <a:avLst/>
          </a:prstGeom>
        </p:spPr>
      </p:pic>
    </p:spTree>
    <p:extLst>
      <p:ext uri="{BB962C8B-B14F-4D97-AF65-F5344CB8AC3E}">
        <p14:creationId xmlns:p14="http://schemas.microsoft.com/office/powerpoint/2010/main" val="430270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28</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44450"/>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8CD2079-FBA4-4F0B-956A-CE5D33572E5E}"/>
              </a:ext>
            </a:extLst>
          </p:cNvPr>
          <p:cNvSpPr txBox="1"/>
          <p:nvPr/>
        </p:nvSpPr>
        <p:spPr>
          <a:xfrm>
            <a:off x="914400" y="147842"/>
            <a:ext cx="5868722" cy="523220"/>
          </a:xfrm>
          <a:prstGeom prst="rect">
            <a:avLst/>
          </a:prstGeom>
          <a:noFill/>
        </p:spPr>
        <p:txBody>
          <a:bodyPr wrap="none" rtlCol="0">
            <a:spAutoFit/>
          </a:bodyPr>
          <a:lstStyle/>
          <a:p>
            <a:r>
              <a:rPr lang="en-US" sz="2800" dirty="0"/>
              <a:t>Sunsetting the “Restricted Application”</a:t>
            </a:r>
          </a:p>
        </p:txBody>
      </p:sp>
      <p:sp>
        <p:nvSpPr>
          <p:cNvPr id="5" name="TextBox 4">
            <a:extLst>
              <a:ext uri="{FF2B5EF4-FFF2-40B4-BE49-F238E27FC236}">
                <a16:creationId xmlns:a16="http://schemas.microsoft.com/office/drawing/2014/main" id="{75F4A4EB-4867-480C-BC4B-65FF56DE60B7}"/>
              </a:ext>
            </a:extLst>
          </p:cNvPr>
          <p:cNvSpPr txBox="1"/>
          <p:nvPr/>
        </p:nvSpPr>
        <p:spPr>
          <a:xfrm>
            <a:off x="605828" y="2121983"/>
            <a:ext cx="7924800"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This strategy is no longer available for anyone born January 2, 1954, or later.</a:t>
            </a:r>
          </a:p>
        </p:txBody>
      </p:sp>
      <p:sp>
        <p:nvSpPr>
          <p:cNvPr id="6" name="TextBox 5">
            <a:extLst>
              <a:ext uri="{FF2B5EF4-FFF2-40B4-BE49-F238E27FC236}">
                <a16:creationId xmlns:a16="http://schemas.microsoft.com/office/drawing/2014/main" id="{7122A11E-82E8-44BD-8197-AF45E83F54C7}"/>
              </a:ext>
            </a:extLst>
          </p:cNvPr>
          <p:cNvSpPr txBox="1"/>
          <p:nvPr/>
        </p:nvSpPr>
        <p:spPr>
          <a:xfrm>
            <a:off x="605828" y="2667000"/>
            <a:ext cx="7924800"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The last age group eligible to use this strategy turned 66 on January 1</a:t>
            </a:r>
            <a:r>
              <a:rPr kumimoji="0" lang="en-US" sz="1800" b="0" i="0" u="none" strike="noStrike" kern="1200" cap="none" spc="0" normalizeH="0" baseline="30000" noProof="0" dirty="0">
                <a:ln>
                  <a:noFill/>
                </a:ln>
                <a:solidFill>
                  <a:prstClr val="black"/>
                </a:solidFill>
                <a:effectLst/>
                <a:uLnTx/>
                <a:uFillTx/>
                <a:latin typeface="Calibri"/>
                <a:ea typeface="+mn-ea"/>
                <a:cs typeface="+mn-cs"/>
              </a:rPr>
              <a:t>st</a:t>
            </a:r>
            <a:r>
              <a:rPr kumimoji="0" lang="en-US" sz="1800" b="0" i="0" u="none" strike="noStrike" kern="1200" cap="none" spc="0" normalizeH="0" baseline="0" noProof="0" dirty="0">
                <a:ln>
                  <a:noFill/>
                </a:ln>
                <a:solidFill>
                  <a:prstClr val="black"/>
                </a:solidFill>
                <a:effectLst/>
                <a:uLnTx/>
                <a:uFillTx/>
                <a:latin typeface="Calibri"/>
                <a:ea typeface="+mn-ea"/>
                <a:cs typeface="+mn-cs"/>
              </a:rPr>
              <a:t>, 2020</a:t>
            </a:r>
          </a:p>
        </p:txBody>
      </p:sp>
      <p:sp>
        <p:nvSpPr>
          <p:cNvPr id="7" name="TextBox 6">
            <a:extLst>
              <a:ext uri="{FF2B5EF4-FFF2-40B4-BE49-F238E27FC236}">
                <a16:creationId xmlns:a16="http://schemas.microsoft.com/office/drawing/2014/main" id="{C6D8F0F2-DB64-478A-8533-8F9123C419A5}"/>
              </a:ext>
            </a:extLst>
          </p:cNvPr>
          <p:cNvSpPr txBox="1"/>
          <p:nvPr/>
        </p:nvSpPr>
        <p:spPr>
          <a:xfrm>
            <a:off x="605828" y="3231803"/>
            <a:ext cx="7924800"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If you have not claimed your benefits yet, and were born before January 2</a:t>
            </a:r>
            <a:r>
              <a:rPr kumimoji="0" lang="en-US" sz="1800" b="0" i="0" u="none" strike="noStrike" kern="1200" cap="none" spc="0" normalizeH="0" baseline="30000" noProof="0" dirty="0">
                <a:ln>
                  <a:noFill/>
                </a:ln>
                <a:solidFill>
                  <a:prstClr val="black"/>
                </a:solidFill>
                <a:effectLst/>
                <a:uLnTx/>
                <a:uFillTx/>
                <a:latin typeface="Calibri"/>
                <a:ea typeface="+mn-ea"/>
                <a:cs typeface="+mn-cs"/>
              </a:rPr>
              <a:t>nd</a:t>
            </a:r>
            <a:r>
              <a:rPr kumimoji="0" lang="en-US" sz="1800" b="0" i="0" u="none" strike="noStrike" kern="1200" cap="none" spc="0" normalizeH="0" baseline="0" noProof="0" dirty="0">
                <a:ln>
                  <a:noFill/>
                </a:ln>
                <a:solidFill>
                  <a:prstClr val="black"/>
                </a:solidFill>
                <a:effectLst/>
                <a:uLnTx/>
                <a:uFillTx/>
                <a:latin typeface="Calibri"/>
                <a:ea typeface="+mn-ea"/>
                <a:cs typeface="+mn-cs"/>
              </a:rPr>
              <a:t>, 1954, and your spouse has taken their benefits, you can file a restricted application.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US" dirty="0">
              <a:solidFill>
                <a:prstClr val="black"/>
              </a:solidFill>
              <a:latin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Ex-spouses can file a restricted application if their ex-spouse is eligible to receive benefits and they meet all the other requirements.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E8F109DE-6D8F-4C5A-882B-C432059196A2}"/>
              </a:ext>
            </a:extLst>
          </p:cNvPr>
          <p:cNvSpPr txBox="1"/>
          <p:nvPr/>
        </p:nvSpPr>
        <p:spPr>
          <a:xfrm>
            <a:off x="1905000" y="947477"/>
            <a:ext cx="494423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“Restricted Application for Spousal Benefits Only”</a:t>
            </a:r>
          </a:p>
        </p:txBody>
      </p:sp>
      <p:sp>
        <p:nvSpPr>
          <p:cNvPr id="9" name="TextBox 8">
            <a:extLst>
              <a:ext uri="{FF2B5EF4-FFF2-40B4-BE49-F238E27FC236}">
                <a16:creationId xmlns:a16="http://schemas.microsoft.com/office/drawing/2014/main" id="{061BD7DD-F9FF-43D7-A099-6A8ED6FBD9C3}"/>
              </a:ext>
            </a:extLst>
          </p:cNvPr>
          <p:cNvSpPr txBox="1"/>
          <p:nvPr/>
        </p:nvSpPr>
        <p:spPr>
          <a:xfrm>
            <a:off x="605828" y="5255741"/>
            <a:ext cx="7924800"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Divorced spouses can file on each other.</a:t>
            </a:r>
          </a:p>
        </p:txBody>
      </p:sp>
    </p:spTree>
    <p:extLst>
      <p:ext uri="{BB962C8B-B14F-4D97-AF65-F5344CB8AC3E}">
        <p14:creationId xmlns:p14="http://schemas.microsoft.com/office/powerpoint/2010/main" val="3584972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29</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0"/>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8CD2079-FBA4-4F0B-956A-CE5D33572E5E}"/>
              </a:ext>
            </a:extLst>
          </p:cNvPr>
          <p:cNvSpPr txBox="1"/>
          <p:nvPr/>
        </p:nvSpPr>
        <p:spPr>
          <a:xfrm>
            <a:off x="838200" y="0"/>
            <a:ext cx="6256841"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Maximum Taxable Earnings in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$147,000 </a:t>
            </a:r>
          </a:p>
        </p:txBody>
      </p:sp>
      <p:sp>
        <p:nvSpPr>
          <p:cNvPr id="5" name="TextBox 4">
            <a:extLst>
              <a:ext uri="{FF2B5EF4-FFF2-40B4-BE49-F238E27FC236}">
                <a16:creationId xmlns:a16="http://schemas.microsoft.com/office/drawing/2014/main" id="{CDC62D31-F880-4C85-8E93-6B26511D8AC5}"/>
              </a:ext>
            </a:extLst>
          </p:cNvPr>
          <p:cNvSpPr txBox="1"/>
          <p:nvPr/>
        </p:nvSpPr>
        <p:spPr>
          <a:xfrm>
            <a:off x="914400" y="1814393"/>
            <a:ext cx="7239000" cy="923330"/>
          </a:xfrm>
          <a:prstGeom prst="rect">
            <a:avLst/>
          </a:prstGeom>
          <a:noFill/>
        </p:spPr>
        <p:txBody>
          <a:bodyPr wrap="square" rtlCol="0">
            <a:spAutoFit/>
          </a:bodyPr>
          <a:lstStyle/>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b="0" i="0" u="none" strike="noStrike" kern="0" cap="none" spc="0" normalizeH="0" baseline="0" noProof="0" dirty="0">
                <a:ln>
                  <a:noFill/>
                </a:ln>
                <a:solidFill>
                  <a:prstClr val="black"/>
                </a:solidFill>
                <a:effectLst/>
                <a:uLnTx/>
                <a:uFillTx/>
                <a:latin typeface="Calibri"/>
                <a:ea typeface="+mn-ea"/>
                <a:cs typeface="+mn-cs"/>
              </a:rPr>
              <a:t>AKA the “wage base” or “SS Payroll Tax Cap” – the maximum earnings on which you pay a 6.2% SS FICA tax </a:t>
            </a:r>
            <a:r>
              <a:rPr kumimoji="0" lang="en-US" b="0" i="1" u="none" strike="noStrike" kern="0" cap="none" spc="0" normalizeH="0" baseline="0" noProof="0" dirty="0">
                <a:ln>
                  <a:noFill/>
                </a:ln>
                <a:solidFill>
                  <a:prstClr val="black"/>
                </a:solidFill>
                <a:effectLst/>
                <a:uLnTx/>
                <a:uFillTx/>
                <a:latin typeface="Calibri"/>
                <a:ea typeface="+mn-ea"/>
                <a:cs typeface="+mn-cs"/>
              </a:rPr>
              <a:t>(Note: Medicare 1.45% FICA </a:t>
            </a:r>
            <a:r>
              <a:rPr lang="en-US" i="1" kern="0" dirty="0">
                <a:solidFill>
                  <a:prstClr val="black"/>
                </a:solidFill>
                <a:latin typeface="Calibri"/>
              </a:rPr>
              <a:t>tax </a:t>
            </a:r>
            <a:r>
              <a:rPr kumimoji="0" lang="en-US" b="0" i="1" u="none" strike="noStrike" kern="0" cap="none" spc="0" normalizeH="0" baseline="0" noProof="0" dirty="0">
                <a:ln>
                  <a:noFill/>
                </a:ln>
                <a:solidFill>
                  <a:prstClr val="black"/>
                </a:solidFill>
                <a:effectLst/>
                <a:uLnTx/>
                <a:uFillTx/>
                <a:latin typeface="Calibri"/>
                <a:ea typeface="+mn-ea"/>
                <a:cs typeface="+mn-cs"/>
              </a:rPr>
              <a:t>doesn’t stop)</a:t>
            </a:r>
          </a:p>
        </p:txBody>
      </p:sp>
      <p:sp>
        <p:nvSpPr>
          <p:cNvPr id="6" name="TextBox 5">
            <a:extLst>
              <a:ext uri="{FF2B5EF4-FFF2-40B4-BE49-F238E27FC236}">
                <a16:creationId xmlns:a16="http://schemas.microsoft.com/office/drawing/2014/main" id="{3C993F2F-26F9-46AB-B1A3-4CD6C22B8B78}"/>
              </a:ext>
            </a:extLst>
          </p:cNvPr>
          <p:cNvSpPr txBox="1"/>
          <p:nvPr/>
        </p:nvSpPr>
        <p:spPr>
          <a:xfrm>
            <a:off x="900820" y="2811338"/>
            <a:ext cx="5943600" cy="646331"/>
          </a:xfrm>
          <a:prstGeom prst="rect">
            <a:avLst/>
          </a:prstGeom>
          <a:noFill/>
        </p:spPr>
        <p:txBody>
          <a:bodyPr wrap="square" rtlCol="0">
            <a:spAutoFit/>
          </a:bodyPr>
          <a:lstStyle/>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b="0" i="0" u="none" strike="noStrike" kern="0" cap="none" spc="0" normalizeH="0" baseline="0" noProof="0" dirty="0">
                <a:ln>
                  <a:noFill/>
                </a:ln>
                <a:solidFill>
                  <a:prstClr val="black"/>
                </a:solidFill>
                <a:effectLst/>
                <a:uLnTx/>
                <a:uFillTx/>
                <a:latin typeface="Calibri"/>
                <a:ea typeface="+mn-ea"/>
                <a:cs typeface="+mn-cs"/>
              </a:rPr>
              <a:t>2022 wage base = $147,000 (up from 2021 wage base of $142,800)</a:t>
            </a:r>
          </a:p>
        </p:txBody>
      </p:sp>
      <p:sp>
        <p:nvSpPr>
          <p:cNvPr id="7" name="TextBox 6">
            <a:extLst>
              <a:ext uri="{FF2B5EF4-FFF2-40B4-BE49-F238E27FC236}">
                <a16:creationId xmlns:a16="http://schemas.microsoft.com/office/drawing/2014/main" id="{C6D3FD9B-CA4B-4750-8F6B-03F80B8DD339}"/>
              </a:ext>
            </a:extLst>
          </p:cNvPr>
          <p:cNvSpPr txBox="1"/>
          <p:nvPr/>
        </p:nvSpPr>
        <p:spPr>
          <a:xfrm>
            <a:off x="914400" y="3652138"/>
            <a:ext cx="7184255" cy="1477328"/>
          </a:xfrm>
          <a:prstGeom prst="rect">
            <a:avLst/>
          </a:prstGeom>
          <a:noFill/>
        </p:spPr>
        <p:txBody>
          <a:bodyPr wrap="square" rtlCol="0">
            <a:spAutoFit/>
          </a:bodyPr>
          <a:lstStyle/>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b="0" i="0" u="none" strike="noStrike" kern="0" cap="none" spc="0" normalizeH="0" baseline="0" noProof="0" dirty="0">
                <a:ln>
                  <a:noFill/>
                </a:ln>
                <a:solidFill>
                  <a:prstClr val="black"/>
                </a:solidFill>
                <a:effectLst/>
                <a:uLnTx/>
                <a:uFillTx/>
                <a:latin typeface="Calibri"/>
                <a:ea typeface="+mn-ea"/>
                <a:cs typeface="+mn-cs"/>
              </a:rPr>
              <a:t>Determined by changes to the National Average Wage Index (NAWI), but the formula will make your eyes glaze over</a:t>
            </a:r>
          </a:p>
          <a:p>
            <a:pPr marR="0" lvl="0" algn="l" defTabSz="685800" rtl="0" eaLnBrk="1" fontAlgn="auto" latinLnBrk="0" hangingPunct="1">
              <a:lnSpc>
                <a:spcPct val="100000"/>
              </a:lnSpc>
              <a:spcBef>
                <a:spcPts val="0"/>
              </a:spcBef>
              <a:spcAft>
                <a:spcPts val="0"/>
              </a:spcAft>
              <a:buClrTx/>
              <a:buSzTx/>
              <a:tabLst/>
              <a:defRPr/>
            </a:pPr>
            <a:endParaRPr lang="en-US" kern="0" dirty="0">
              <a:solidFill>
                <a:prstClr val="black"/>
              </a:solidFill>
              <a:latin typeface="Calibri"/>
            </a:endParaRPr>
          </a:p>
          <a:p>
            <a:pPr marL="214313" indent="-214313" defTabSz="685800">
              <a:buFont typeface="Wingdings" panose="05000000000000000000" pitchFamily="2" charset="2"/>
              <a:buChar char="v"/>
              <a:defRPr/>
            </a:pPr>
            <a:r>
              <a:rPr kumimoji="0" lang="en-US" b="0" i="0" u="none" strike="noStrike" kern="0" cap="none" spc="0" normalizeH="0" baseline="0" noProof="0" dirty="0">
                <a:ln>
                  <a:noFill/>
                </a:ln>
                <a:solidFill>
                  <a:prstClr val="black"/>
                </a:solidFill>
                <a:effectLst/>
                <a:uLnTx/>
                <a:uFillTx/>
                <a:latin typeface="Calibri"/>
                <a:ea typeface="+mn-ea"/>
                <a:cs typeface="+mn-cs"/>
              </a:rPr>
              <a:t>Changes only if COLA is given, and only if more than previous year’s base</a:t>
            </a:r>
          </a:p>
          <a:p>
            <a:pPr marR="0" lvl="0" algn="l" defTabSz="685800" rtl="0" eaLnBrk="1" fontAlgn="auto" latinLnBrk="0" hangingPunct="1">
              <a:lnSpc>
                <a:spcPct val="100000"/>
              </a:lnSpc>
              <a:spcBef>
                <a:spcPts val="0"/>
              </a:spcBef>
              <a:spcAft>
                <a:spcPts val="0"/>
              </a:spcAft>
              <a:buClrTx/>
              <a:buSzTx/>
              <a:tabLst/>
              <a:defRPr/>
            </a:pPr>
            <a:endParaRPr kumimoji="0" lang="en-US"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71174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3</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8255"/>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9600" i="1" dirty="0">
              <a:solidFill>
                <a:schemeClr val="tx2">
                  <a:lumMod val="75000"/>
                </a:schemeClr>
              </a:solidFill>
              <a:latin typeface="Arabic Typesetting" panose="03020402040406030203" pitchFamily="66" charset="-78"/>
              <a:cs typeface="Arabic Typesetting" panose="03020402040406030203" pitchFamily="66" charset="-78"/>
            </a:endParaRPr>
          </a:p>
        </p:txBody>
      </p:sp>
      <p:sp>
        <p:nvSpPr>
          <p:cNvPr id="13" name="Content Placeholder 2">
            <a:extLst>
              <a:ext uri="{FF2B5EF4-FFF2-40B4-BE49-F238E27FC236}">
                <a16:creationId xmlns:a16="http://schemas.microsoft.com/office/drawing/2014/main" id="{3C08967A-9D60-4478-B6DE-3C5C4FF2B364}"/>
              </a:ext>
            </a:extLst>
          </p:cNvPr>
          <p:cNvSpPr txBox="1">
            <a:spLocks/>
          </p:cNvSpPr>
          <p:nvPr/>
        </p:nvSpPr>
        <p:spPr>
          <a:xfrm>
            <a:off x="1686737" y="2819400"/>
            <a:ext cx="5770526" cy="254972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0000"/>
              </a:lnSpc>
              <a:spcBef>
                <a:spcPts val="1800"/>
              </a:spcBef>
              <a:buFont typeface="Arial" panose="020B0604020202020204" pitchFamily="34" charset="0"/>
              <a:buNone/>
            </a:pPr>
            <a:r>
              <a:rPr lang="en-US" b="1" dirty="0">
                <a:solidFill>
                  <a:schemeClr val="accent1">
                    <a:lumMod val="75000"/>
                  </a:schemeClr>
                </a:solidFill>
                <a:ea typeface="Roboto Slab" pitchFamily="2" charset="0"/>
              </a:rPr>
              <a:t>The AMAC Foundation Mission</a:t>
            </a:r>
          </a:p>
          <a:p>
            <a:pPr marL="0" indent="0" algn="ctr">
              <a:lnSpc>
                <a:spcPct val="110000"/>
              </a:lnSpc>
              <a:spcBef>
                <a:spcPts val="1800"/>
              </a:spcBef>
              <a:buFont typeface="Arial" panose="020B0604020202020204" pitchFamily="34" charset="0"/>
              <a:buNone/>
            </a:pPr>
            <a:r>
              <a:rPr lang="en-US" dirty="0">
                <a:ea typeface="Roboto Slab" pitchFamily="2"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To help protect and ensure the financial security, health, and social lives of current and future mature Americans, and to help Americans navigate the bewildering array of decisions they need to make.</a:t>
            </a:r>
          </a:p>
          <a:p>
            <a:pPr marL="0" indent="0" algn="ctr">
              <a:lnSpc>
                <a:spcPct val="110000"/>
              </a:lnSpc>
              <a:spcBef>
                <a:spcPts val="1800"/>
              </a:spcBef>
              <a:buFont typeface="Arial" panose="020B0604020202020204" pitchFamily="34" charset="0"/>
              <a:buNone/>
            </a:pPr>
            <a:endParaRPr lang="en-US" dirty="0">
              <a:ea typeface="Roboto Slab" pitchFamily="2" charset="0"/>
            </a:endParaRPr>
          </a:p>
          <a:p>
            <a:pPr marL="0" indent="0" algn="ctr">
              <a:lnSpc>
                <a:spcPct val="110000"/>
              </a:lnSpc>
              <a:spcBef>
                <a:spcPts val="1800"/>
              </a:spcBef>
              <a:buFont typeface="Arial" panose="020B0604020202020204" pitchFamily="34" charset="0"/>
              <a:buNone/>
            </a:pPr>
            <a:endParaRPr lang="en-US" dirty="0">
              <a:ea typeface="Roboto Slab" pitchFamily="2" charset="0"/>
            </a:endParaRPr>
          </a:p>
        </p:txBody>
      </p:sp>
      <p:pic>
        <p:nvPicPr>
          <p:cNvPr id="14" name="Picture 13">
            <a:extLst>
              <a:ext uri="{FF2B5EF4-FFF2-40B4-BE49-F238E27FC236}">
                <a16:creationId xmlns:a16="http://schemas.microsoft.com/office/drawing/2014/main" id="{709BD7D4-1423-43F7-82EE-1D0A5AC7F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9397" y="1364920"/>
            <a:ext cx="2922471" cy="1022021"/>
          </a:xfrm>
          <a:prstGeom prst="rect">
            <a:avLst/>
          </a:prstGeom>
        </p:spPr>
      </p:pic>
    </p:spTree>
    <p:extLst>
      <p:ext uri="{BB962C8B-B14F-4D97-AF65-F5344CB8AC3E}">
        <p14:creationId xmlns:p14="http://schemas.microsoft.com/office/powerpoint/2010/main" val="3395174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30</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2263"/>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8CD2079-FBA4-4F0B-956A-CE5D33572E5E}"/>
              </a:ext>
            </a:extLst>
          </p:cNvPr>
          <p:cNvSpPr txBox="1"/>
          <p:nvPr/>
        </p:nvSpPr>
        <p:spPr>
          <a:xfrm>
            <a:off x="1028901" y="156141"/>
            <a:ext cx="5525808" cy="523220"/>
          </a:xfrm>
          <a:prstGeom prst="rect">
            <a:avLst/>
          </a:prstGeom>
          <a:noFill/>
        </p:spPr>
        <p:txBody>
          <a:bodyPr wrap="none" rtlCol="0">
            <a:spAutoFit/>
          </a:bodyPr>
          <a:lstStyle/>
          <a:p>
            <a:r>
              <a:rPr lang="en-US" sz="2800" dirty="0"/>
              <a:t>Windfall Elimination Provision (WEP)</a:t>
            </a:r>
          </a:p>
        </p:txBody>
      </p:sp>
      <p:sp>
        <p:nvSpPr>
          <p:cNvPr id="5" name="TextBox 4">
            <a:extLst>
              <a:ext uri="{FF2B5EF4-FFF2-40B4-BE49-F238E27FC236}">
                <a16:creationId xmlns:a16="http://schemas.microsoft.com/office/drawing/2014/main" id="{448BB4DA-6E35-4D45-A009-0B90E8E7103E}"/>
              </a:ext>
            </a:extLst>
          </p:cNvPr>
          <p:cNvSpPr txBox="1"/>
          <p:nvPr/>
        </p:nvSpPr>
        <p:spPr>
          <a:xfrm>
            <a:off x="514350" y="1252135"/>
            <a:ext cx="8115300" cy="5035353"/>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Applies to SS beneficiaries with “non-covered pension” earned without contributing to Social Security (SLG employees in 26 states, foreign pensions, etc.)</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schemeClr val="tx2">
                    <a:lumMod val="60000"/>
                    <a:lumOff val="40000"/>
                  </a:schemeClr>
                </a:solidFill>
                <a:effectLst/>
                <a:uLnTx/>
                <a:uFillTx/>
                <a:latin typeface="Calibri"/>
                <a:ea typeface="+mn-ea"/>
                <a:cs typeface="+mn-cs"/>
              </a:rPr>
              <a:t>Earnings from this work not in SS records; beneficiary looks like a low-income worker &amp; would get higher benefit</a:t>
            </a:r>
          </a:p>
          <a:p>
            <a:pPr marL="285750" indent="-285750">
              <a:lnSpc>
                <a:spcPct val="150000"/>
              </a:lnSpc>
              <a:buFont typeface="Wingdings" panose="05000000000000000000" pitchFamily="2" charset="2"/>
              <a:buChar char="v"/>
              <a:defRPr/>
            </a:pPr>
            <a:r>
              <a:rPr kumimoji="0" lang="en-US" b="0" i="0" u="none" strike="noStrike" kern="1200" cap="none" spc="0" normalizeH="0" baseline="0" noProof="0" dirty="0">
                <a:ln>
                  <a:noFill/>
                </a:ln>
                <a:solidFill>
                  <a:prstClr val="black"/>
                </a:solidFill>
                <a:effectLst/>
                <a:uLnTx/>
                <a:uFillTx/>
                <a:latin typeface="Calibri"/>
                <a:ea typeface="+mn-ea"/>
                <a:cs typeface="+mn-cs"/>
              </a:rPr>
              <a:t>WEP uses a different benefit formula to equalize (reduce) SS benefit</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schemeClr val="tx2">
                    <a:lumMod val="60000"/>
                    <a:lumOff val="40000"/>
                  </a:schemeClr>
                </a:solidFill>
                <a:effectLst/>
                <a:uLnTx/>
                <a:uFillTx/>
                <a:latin typeface="Calibri"/>
                <a:ea typeface="+mn-ea"/>
                <a:cs typeface="+mn-cs"/>
              </a:rPr>
              <a:t>Earnings from years of Social Security-covered work can offset the WEP reduction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lang="en-US" dirty="0">
                <a:solidFill>
                  <a:prstClr val="black"/>
                </a:solidFill>
                <a:latin typeface="Calibri"/>
              </a:rPr>
              <a:t>WEP applies to retirement benefits, not spousal or survivor benefits, but spouse benefits based upon WEP-reduced PIA</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lang="en-US" b="1" dirty="0">
                <a:solidFill>
                  <a:schemeClr val="tx2">
                    <a:lumMod val="60000"/>
                    <a:lumOff val="40000"/>
                  </a:schemeClr>
                </a:solidFill>
                <a:latin typeface="Calibri"/>
              </a:rPr>
              <a:t>Avoid the WEP reduction by:</a:t>
            </a:r>
          </a:p>
          <a:p>
            <a:pPr marL="742950" lvl="1" indent="-285750">
              <a:lnSpc>
                <a:spcPct val="150000"/>
              </a:lnSpc>
              <a:buFont typeface="Wingdings" panose="05000000000000000000" pitchFamily="2" charset="2"/>
              <a:buChar char="ü"/>
              <a:defRPr/>
            </a:pPr>
            <a:r>
              <a:rPr lang="en-US" b="1" dirty="0">
                <a:solidFill>
                  <a:schemeClr val="tx2">
                    <a:lumMod val="60000"/>
                    <a:lumOff val="40000"/>
                  </a:schemeClr>
                </a:solidFill>
                <a:latin typeface="Calibri"/>
              </a:rPr>
              <a:t>Forfeiting non-covered pension, or</a:t>
            </a:r>
          </a:p>
          <a:p>
            <a:pPr marL="800100" lvl="1" indent="-342900">
              <a:lnSpc>
                <a:spcPct val="150000"/>
              </a:lnSpc>
              <a:buFont typeface="Wingdings" panose="05000000000000000000" pitchFamily="2" charset="2"/>
              <a:buChar char="ü"/>
              <a:defRPr/>
            </a:pPr>
            <a:r>
              <a:rPr lang="en-US" b="1" dirty="0">
                <a:solidFill>
                  <a:schemeClr val="tx2">
                    <a:lumMod val="60000"/>
                    <a:lumOff val="40000"/>
                  </a:schemeClr>
                </a:solidFill>
                <a:latin typeface="Calibri"/>
              </a:rPr>
              <a:t>Withdrawing all contributions before start of non-covered pension</a:t>
            </a:r>
            <a:endParaRPr kumimoji="0" lang="en-US" sz="1800" b="1" i="0" u="none" strike="noStrike" kern="1200" cap="none" spc="0" normalizeH="0" baseline="0" noProof="0" dirty="0">
              <a:ln>
                <a:noFill/>
              </a:ln>
              <a:solidFill>
                <a:schemeClr val="tx2">
                  <a:lumMod val="60000"/>
                  <a:lumOff val="40000"/>
                </a:schemeClr>
              </a:solidFill>
              <a:effectLst/>
              <a:uLnTx/>
              <a:uFillTx/>
              <a:latin typeface="Calibri"/>
              <a:ea typeface="+mn-ea"/>
              <a:cs typeface="+mn-cs"/>
            </a:endParaRPr>
          </a:p>
        </p:txBody>
      </p:sp>
    </p:spTree>
    <p:extLst>
      <p:ext uri="{BB962C8B-B14F-4D97-AF65-F5344CB8AC3E}">
        <p14:creationId xmlns:p14="http://schemas.microsoft.com/office/powerpoint/2010/main" val="1412112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31</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2263"/>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8CD2079-FBA4-4F0B-956A-CE5D33572E5E}"/>
              </a:ext>
            </a:extLst>
          </p:cNvPr>
          <p:cNvSpPr txBox="1"/>
          <p:nvPr/>
        </p:nvSpPr>
        <p:spPr>
          <a:xfrm>
            <a:off x="1390553" y="136525"/>
            <a:ext cx="5163401" cy="523220"/>
          </a:xfrm>
          <a:prstGeom prst="rect">
            <a:avLst/>
          </a:prstGeom>
          <a:noFill/>
        </p:spPr>
        <p:txBody>
          <a:bodyPr wrap="none" rtlCol="0">
            <a:spAutoFit/>
          </a:bodyPr>
          <a:lstStyle/>
          <a:p>
            <a:r>
              <a:rPr lang="en-US" sz="2800" dirty="0"/>
              <a:t>Government Pension Offset (GPO)</a:t>
            </a:r>
          </a:p>
        </p:txBody>
      </p:sp>
      <p:sp>
        <p:nvSpPr>
          <p:cNvPr id="5" name="TextBox 4">
            <a:extLst>
              <a:ext uri="{FF2B5EF4-FFF2-40B4-BE49-F238E27FC236}">
                <a16:creationId xmlns:a16="http://schemas.microsoft.com/office/drawing/2014/main" id="{708F59B0-C67A-4F61-8F01-88A637133D36}"/>
              </a:ext>
            </a:extLst>
          </p:cNvPr>
          <p:cNvSpPr txBox="1"/>
          <p:nvPr/>
        </p:nvSpPr>
        <p:spPr>
          <a:xfrm>
            <a:off x="838200" y="1447800"/>
            <a:ext cx="7712043" cy="420435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Applies to spouses &amp; survivors who receive a pension from government work that was not covered by Social Security </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Applies to spouses, divorced spouses, surviving spouses, surviving divorced spouses, and deemed spouses</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GPO results in Social Security spousal benefit reduction of $2 reduction for every $3 (or .667%) of non-covered pension </a:t>
            </a:r>
          </a:p>
          <a:p>
            <a:pPr marR="0" lvl="0" algn="l" defTabSz="914400" rtl="0" eaLnBrk="1" fontAlgn="auto" latinLnBrk="0" hangingPunct="1">
              <a:lnSpc>
                <a:spcPct val="15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R="0" lvl="0" algn="l" defTabSz="914400" rtl="0" eaLnBrk="1" fontAlgn="auto" latinLnBrk="0" hangingPunct="1">
              <a:lnSpc>
                <a:spcPct val="15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To avoid the GPO reduction:</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For at least five years before retiring, work in a position where you are contributing to both Social Security and the same pension plan.</a:t>
            </a:r>
          </a:p>
        </p:txBody>
      </p:sp>
    </p:spTree>
    <p:extLst>
      <p:ext uri="{BB962C8B-B14F-4D97-AF65-F5344CB8AC3E}">
        <p14:creationId xmlns:p14="http://schemas.microsoft.com/office/powerpoint/2010/main" val="36172199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32</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2263"/>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08F59B0-C67A-4F61-8F01-88A637133D36}"/>
              </a:ext>
            </a:extLst>
          </p:cNvPr>
          <p:cNvSpPr txBox="1"/>
          <p:nvPr/>
        </p:nvSpPr>
        <p:spPr>
          <a:xfrm>
            <a:off x="2667000" y="2514600"/>
            <a:ext cx="3657600" cy="121001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2">
                    <a:lumMod val="60000"/>
                    <a:lumOff val="40000"/>
                  </a:schemeClr>
                </a:solidFill>
                <a:effectLst/>
                <a:uLnTx/>
                <a:uFillTx/>
                <a:latin typeface="Comic Sans MS" panose="030F0702030302020204" pitchFamily="66" charset="0"/>
              </a:rPr>
              <a:t>Medicare</a:t>
            </a:r>
          </a:p>
        </p:txBody>
      </p:sp>
    </p:spTree>
    <p:extLst>
      <p:ext uri="{BB962C8B-B14F-4D97-AF65-F5344CB8AC3E}">
        <p14:creationId xmlns:p14="http://schemas.microsoft.com/office/powerpoint/2010/main" val="4289781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33</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2263"/>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8CD2079-FBA4-4F0B-956A-CE5D33572E5E}"/>
              </a:ext>
            </a:extLst>
          </p:cNvPr>
          <p:cNvSpPr txBox="1"/>
          <p:nvPr/>
        </p:nvSpPr>
        <p:spPr>
          <a:xfrm>
            <a:off x="2286000" y="76200"/>
            <a:ext cx="3523978" cy="707886"/>
          </a:xfrm>
          <a:prstGeom prst="rect">
            <a:avLst/>
          </a:prstGeom>
          <a:noFill/>
        </p:spPr>
        <p:txBody>
          <a:bodyPr wrap="none" rtlCol="0">
            <a:spAutoFit/>
          </a:bodyPr>
          <a:lstStyle/>
          <a:p>
            <a:r>
              <a:rPr lang="en-US" sz="4000" dirty="0"/>
              <a:t>Medicare Basics</a:t>
            </a:r>
          </a:p>
        </p:txBody>
      </p:sp>
      <p:sp>
        <p:nvSpPr>
          <p:cNvPr id="5" name="TextBox 4">
            <a:extLst>
              <a:ext uri="{FF2B5EF4-FFF2-40B4-BE49-F238E27FC236}">
                <a16:creationId xmlns:a16="http://schemas.microsoft.com/office/drawing/2014/main" id="{DCB86CD5-1A27-472A-AEC9-E27DA26F6A88}"/>
              </a:ext>
            </a:extLst>
          </p:cNvPr>
          <p:cNvSpPr txBox="1"/>
          <p:nvPr/>
        </p:nvSpPr>
        <p:spPr>
          <a:xfrm>
            <a:off x="1181100" y="1371600"/>
            <a:ext cx="6781800" cy="369332"/>
          </a:xfrm>
          <a:prstGeom prst="rect">
            <a:avLst/>
          </a:prstGeom>
          <a:noFill/>
        </p:spPr>
        <p:txBody>
          <a:bodyPr wrap="square" rtlCol="0">
            <a:spAutoFit/>
          </a:bodyPr>
          <a:lstStyle/>
          <a:p>
            <a:r>
              <a:rPr lang="en-US" b="1" i="1" dirty="0">
                <a:solidFill>
                  <a:schemeClr val="tx2">
                    <a:lumMod val="60000"/>
                    <a:lumOff val="40000"/>
                  </a:schemeClr>
                </a:solidFill>
              </a:rPr>
              <a:t>You don’t need to take Social Security when you enroll in Medicare!</a:t>
            </a:r>
          </a:p>
        </p:txBody>
      </p:sp>
      <p:sp>
        <p:nvSpPr>
          <p:cNvPr id="6" name="TextBox 5">
            <a:extLst>
              <a:ext uri="{FF2B5EF4-FFF2-40B4-BE49-F238E27FC236}">
                <a16:creationId xmlns:a16="http://schemas.microsoft.com/office/drawing/2014/main" id="{7524B671-3D6C-444E-B4C1-012A254F71F7}"/>
              </a:ext>
            </a:extLst>
          </p:cNvPr>
          <p:cNvSpPr txBox="1"/>
          <p:nvPr/>
        </p:nvSpPr>
        <p:spPr>
          <a:xfrm>
            <a:off x="685800" y="2076525"/>
            <a:ext cx="7117782" cy="2862322"/>
          </a:xfrm>
          <a:prstGeom prst="rect">
            <a:avLst/>
          </a:prstGeom>
          <a:noFill/>
        </p:spPr>
        <p:txBody>
          <a:bodyPr wrap="none" rtlCol="0">
            <a:spAutoFit/>
          </a:bodyPr>
          <a:lstStyle/>
          <a:p>
            <a:pPr algn="ctr"/>
            <a:r>
              <a:rPr lang="en-US" u="sng" dirty="0"/>
              <a:t>The Parts of Medicare</a:t>
            </a:r>
            <a:r>
              <a:rPr lang="en-US" dirty="0"/>
              <a:t>:</a:t>
            </a:r>
          </a:p>
          <a:p>
            <a:pPr algn="ctr"/>
            <a:endParaRPr lang="en-US" dirty="0"/>
          </a:p>
          <a:p>
            <a:pPr marL="285750" indent="-285750">
              <a:buFont typeface="Wingdings" panose="05000000000000000000" pitchFamily="2" charset="2"/>
              <a:buChar char="q"/>
            </a:pPr>
            <a:r>
              <a:rPr lang="en-US" dirty="0"/>
              <a:t>Part A – Coverage for in-patient hospitalization services</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Part B – Outpatient services (doctors, medical tests, etc.)</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Part D – Prescription Drug coverage from private insurers</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Part C – Medicare Advantage (private coverage replacing Parts A and B </a:t>
            </a:r>
          </a:p>
          <a:p>
            <a:r>
              <a:rPr lang="en-US" dirty="0"/>
              <a:t>(and sometimes Part D)</a:t>
            </a:r>
          </a:p>
        </p:txBody>
      </p:sp>
      <p:sp>
        <p:nvSpPr>
          <p:cNvPr id="7" name="TextBox 6">
            <a:extLst>
              <a:ext uri="{FF2B5EF4-FFF2-40B4-BE49-F238E27FC236}">
                <a16:creationId xmlns:a16="http://schemas.microsoft.com/office/drawing/2014/main" id="{0636578C-0746-48FB-BCC6-9E4C3E4E3F49}"/>
              </a:ext>
            </a:extLst>
          </p:cNvPr>
          <p:cNvSpPr txBox="1"/>
          <p:nvPr/>
        </p:nvSpPr>
        <p:spPr>
          <a:xfrm>
            <a:off x="2133600" y="5291038"/>
            <a:ext cx="5311647" cy="1200329"/>
          </a:xfrm>
          <a:prstGeom prst="rect">
            <a:avLst/>
          </a:prstGeom>
          <a:noFill/>
          <a:ln w="3175">
            <a:solidFill>
              <a:schemeClr val="tx1"/>
            </a:solidFill>
          </a:ln>
        </p:spPr>
        <p:txBody>
          <a:bodyPr wrap="none" rtlCol="0">
            <a:spAutoFit/>
          </a:bodyPr>
          <a:lstStyle/>
          <a:p>
            <a:r>
              <a:rPr lang="en-US" dirty="0"/>
              <a:t>Part A is free to those eligible for SS</a:t>
            </a:r>
          </a:p>
          <a:p>
            <a:r>
              <a:rPr lang="en-US" dirty="0"/>
              <a:t>Part B </a:t>
            </a:r>
            <a:r>
              <a:rPr lang="en-US" u="sng" dirty="0"/>
              <a:t>standard</a:t>
            </a:r>
            <a:r>
              <a:rPr lang="en-US" dirty="0"/>
              <a:t> 2022 premium is $170.10</a:t>
            </a:r>
          </a:p>
          <a:p>
            <a:r>
              <a:rPr lang="en-US" dirty="0"/>
              <a:t>Part D premiums vary by provider &amp; plan selected</a:t>
            </a:r>
          </a:p>
          <a:p>
            <a:r>
              <a:rPr lang="en-US" dirty="0"/>
              <a:t>Part C may, or may not, be additional cost (over Part B)</a:t>
            </a:r>
          </a:p>
        </p:txBody>
      </p:sp>
    </p:spTree>
    <p:extLst>
      <p:ext uri="{BB962C8B-B14F-4D97-AF65-F5344CB8AC3E}">
        <p14:creationId xmlns:p14="http://schemas.microsoft.com/office/powerpoint/2010/main" val="2274722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34</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2263"/>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8CD2079-FBA4-4F0B-956A-CE5D33572E5E}"/>
              </a:ext>
            </a:extLst>
          </p:cNvPr>
          <p:cNvSpPr txBox="1"/>
          <p:nvPr/>
        </p:nvSpPr>
        <p:spPr>
          <a:xfrm>
            <a:off x="609600" y="136525"/>
            <a:ext cx="6779356" cy="646331"/>
          </a:xfrm>
          <a:prstGeom prst="rect">
            <a:avLst/>
          </a:prstGeom>
          <a:noFill/>
        </p:spPr>
        <p:txBody>
          <a:bodyPr wrap="none" rtlCol="0">
            <a:spAutoFit/>
          </a:bodyPr>
          <a:lstStyle/>
          <a:p>
            <a:r>
              <a:rPr lang="en-US" sz="3600" dirty="0"/>
              <a:t>Medicare Doesn’t Cover Everything</a:t>
            </a:r>
          </a:p>
        </p:txBody>
      </p:sp>
      <p:sp>
        <p:nvSpPr>
          <p:cNvPr id="8" name="TextBox 7">
            <a:extLst>
              <a:ext uri="{FF2B5EF4-FFF2-40B4-BE49-F238E27FC236}">
                <a16:creationId xmlns:a16="http://schemas.microsoft.com/office/drawing/2014/main" id="{3D68BEE3-1E56-409E-A810-02018021253C}"/>
              </a:ext>
            </a:extLst>
          </p:cNvPr>
          <p:cNvSpPr txBox="1"/>
          <p:nvPr/>
        </p:nvSpPr>
        <p:spPr>
          <a:xfrm>
            <a:off x="533400" y="1748037"/>
            <a:ext cx="3816686" cy="2585323"/>
          </a:xfrm>
          <a:prstGeom prst="rect">
            <a:avLst/>
          </a:prstGeom>
          <a:solidFill>
            <a:schemeClr val="accent3">
              <a:lumMod val="20000"/>
              <a:lumOff val="80000"/>
            </a:schemeClr>
          </a:solidFill>
          <a:ln w="12700">
            <a:solidFill>
              <a:schemeClr val="tx1"/>
            </a:solidFill>
          </a:ln>
        </p:spPr>
        <p:txBody>
          <a:bodyPr wrap="none" rtlCol="0">
            <a:spAutoFit/>
          </a:bodyPr>
          <a:lstStyle/>
          <a:p>
            <a:r>
              <a:rPr lang="en-US" dirty="0"/>
              <a:t>Medicare doesn’t cover:</a:t>
            </a:r>
          </a:p>
          <a:p>
            <a:endParaRPr lang="en-US" dirty="0"/>
          </a:p>
          <a:p>
            <a:pPr marL="285750" indent="-285750">
              <a:buFont typeface="Arial" panose="020B0604020202020204" pitchFamily="34" charset="0"/>
              <a:buChar char="•"/>
            </a:pPr>
            <a:r>
              <a:rPr lang="en-US" dirty="0"/>
              <a:t>Prescription drugs</a:t>
            </a:r>
          </a:p>
          <a:p>
            <a:pPr marL="285750" indent="-285750">
              <a:buFont typeface="Arial" panose="020B0604020202020204" pitchFamily="34" charset="0"/>
              <a:buChar char="•"/>
            </a:pPr>
            <a:r>
              <a:rPr lang="en-US" dirty="0"/>
              <a:t>Eyeglasses and exams to get glasses</a:t>
            </a:r>
          </a:p>
          <a:p>
            <a:pPr marL="285750" indent="-285750">
              <a:buFont typeface="Arial" panose="020B0604020202020204" pitchFamily="34" charset="0"/>
              <a:buChar char="•"/>
            </a:pPr>
            <a:r>
              <a:rPr lang="en-US" dirty="0"/>
              <a:t>Hearing aids and exams to get aids</a:t>
            </a:r>
          </a:p>
          <a:p>
            <a:pPr marL="285750" indent="-285750">
              <a:buFont typeface="Arial" panose="020B0604020202020204" pitchFamily="34" charset="0"/>
              <a:buChar char="•"/>
            </a:pPr>
            <a:r>
              <a:rPr lang="en-US" dirty="0"/>
              <a:t>Dental care or dentures</a:t>
            </a:r>
          </a:p>
          <a:p>
            <a:pPr marL="285750" indent="-285750">
              <a:buFont typeface="Arial" panose="020B0604020202020204" pitchFamily="34" charset="0"/>
              <a:buChar char="•"/>
            </a:pPr>
            <a:r>
              <a:rPr lang="en-US" dirty="0"/>
              <a:t>Long term (custodial) care</a:t>
            </a:r>
          </a:p>
          <a:p>
            <a:pPr marL="285750" indent="-285750">
              <a:buFont typeface="Arial" panose="020B0604020202020204" pitchFamily="34" charset="0"/>
              <a:buChar char="•"/>
            </a:pPr>
            <a:r>
              <a:rPr lang="en-US" dirty="0"/>
              <a:t>Acupuncture</a:t>
            </a:r>
          </a:p>
          <a:p>
            <a:pPr marL="285750" indent="-285750">
              <a:buFont typeface="Arial" panose="020B0604020202020204" pitchFamily="34" charset="0"/>
              <a:buChar char="•"/>
            </a:pPr>
            <a:r>
              <a:rPr lang="en-US" dirty="0"/>
              <a:t>Routine foot care</a:t>
            </a:r>
          </a:p>
        </p:txBody>
      </p:sp>
      <p:sp>
        <p:nvSpPr>
          <p:cNvPr id="9" name="TextBox 8">
            <a:extLst>
              <a:ext uri="{FF2B5EF4-FFF2-40B4-BE49-F238E27FC236}">
                <a16:creationId xmlns:a16="http://schemas.microsoft.com/office/drawing/2014/main" id="{F2FA6E99-0779-46AC-B9AF-8F49A1AC6C67}"/>
              </a:ext>
            </a:extLst>
          </p:cNvPr>
          <p:cNvSpPr txBox="1"/>
          <p:nvPr/>
        </p:nvSpPr>
        <p:spPr>
          <a:xfrm>
            <a:off x="4596895" y="2025035"/>
            <a:ext cx="4057460" cy="2031325"/>
          </a:xfrm>
          <a:prstGeom prst="rect">
            <a:avLst/>
          </a:prstGeom>
          <a:solidFill>
            <a:schemeClr val="accent3">
              <a:lumMod val="20000"/>
              <a:lumOff val="80000"/>
            </a:schemeClr>
          </a:solidFill>
          <a:ln w="12700">
            <a:solidFill>
              <a:schemeClr val="tx1"/>
            </a:solidFill>
          </a:ln>
        </p:spPr>
        <p:txBody>
          <a:bodyPr wrap="square" rtlCol="0">
            <a:spAutoFit/>
          </a:bodyPr>
          <a:lstStyle/>
          <a:p>
            <a:r>
              <a:rPr lang="en-US" dirty="0"/>
              <a:t>Medicare pays 80% of covered services; 20% is co-pay</a:t>
            </a:r>
          </a:p>
          <a:p>
            <a:endParaRPr lang="en-US" dirty="0"/>
          </a:p>
          <a:p>
            <a:r>
              <a:rPr lang="en-US" dirty="0"/>
              <a:t>Medicare Part A and B both have a deductible:</a:t>
            </a:r>
          </a:p>
          <a:p>
            <a:pPr marL="285750" indent="-285750">
              <a:buFont typeface="Arial" panose="020B0604020202020204" pitchFamily="34" charset="0"/>
              <a:buChar char="•"/>
            </a:pPr>
            <a:r>
              <a:rPr lang="en-US" dirty="0"/>
              <a:t>Part A 2022 deductible = $1,556</a:t>
            </a:r>
          </a:p>
          <a:p>
            <a:pPr marL="285750" indent="-285750">
              <a:buFont typeface="Arial" panose="020B0604020202020204" pitchFamily="34" charset="0"/>
              <a:buChar char="•"/>
            </a:pPr>
            <a:r>
              <a:rPr lang="en-US" dirty="0"/>
              <a:t>Part B 2022 deductible = $233</a:t>
            </a:r>
          </a:p>
        </p:txBody>
      </p:sp>
      <p:sp>
        <p:nvSpPr>
          <p:cNvPr id="10" name="TextBox 9">
            <a:extLst>
              <a:ext uri="{FF2B5EF4-FFF2-40B4-BE49-F238E27FC236}">
                <a16:creationId xmlns:a16="http://schemas.microsoft.com/office/drawing/2014/main" id="{5A0D47E4-6C11-4A97-A46A-3CEF2BE5DE75}"/>
              </a:ext>
            </a:extLst>
          </p:cNvPr>
          <p:cNvSpPr txBox="1"/>
          <p:nvPr/>
        </p:nvSpPr>
        <p:spPr>
          <a:xfrm>
            <a:off x="1043982" y="5068669"/>
            <a:ext cx="7056034" cy="646331"/>
          </a:xfrm>
          <a:prstGeom prst="rect">
            <a:avLst/>
          </a:prstGeom>
          <a:solidFill>
            <a:schemeClr val="accent1">
              <a:lumMod val="20000"/>
              <a:lumOff val="80000"/>
            </a:schemeClr>
          </a:solidFill>
          <a:ln w="12700">
            <a:solidFill>
              <a:schemeClr val="tx1"/>
            </a:solidFill>
          </a:ln>
        </p:spPr>
        <p:txBody>
          <a:bodyPr wrap="none" rtlCol="0">
            <a:spAutoFit/>
          </a:bodyPr>
          <a:lstStyle/>
          <a:p>
            <a:r>
              <a:rPr lang="en-US" dirty="0"/>
              <a:t>What are “Medigap” Supplemental plans and Medicare Advantage plans?</a:t>
            </a:r>
          </a:p>
          <a:p>
            <a:endParaRPr lang="en-US" dirty="0"/>
          </a:p>
        </p:txBody>
      </p:sp>
    </p:spTree>
    <p:extLst>
      <p:ext uri="{BB962C8B-B14F-4D97-AF65-F5344CB8AC3E}">
        <p14:creationId xmlns:p14="http://schemas.microsoft.com/office/powerpoint/2010/main" val="1837456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35</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2263"/>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E677725-5BDA-4114-B742-8A261454ED1C}"/>
              </a:ext>
            </a:extLst>
          </p:cNvPr>
          <p:cNvSpPr txBox="1"/>
          <p:nvPr/>
        </p:nvSpPr>
        <p:spPr>
          <a:xfrm>
            <a:off x="381000" y="136525"/>
            <a:ext cx="7079439" cy="646331"/>
          </a:xfrm>
          <a:prstGeom prst="rect">
            <a:avLst/>
          </a:prstGeom>
          <a:noFill/>
        </p:spPr>
        <p:txBody>
          <a:bodyPr wrap="none" rtlCol="0">
            <a:spAutoFit/>
          </a:bodyPr>
          <a:lstStyle/>
          <a:p>
            <a:r>
              <a:rPr lang="en-US" sz="3600" dirty="0"/>
              <a:t>Do you need to take Medicare at 65?</a:t>
            </a:r>
          </a:p>
        </p:txBody>
      </p:sp>
      <p:sp>
        <p:nvSpPr>
          <p:cNvPr id="15" name="TextBox 14">
            <a:extLst>
              <a:ext uri="{FF2B5EF4-FFF2-40B4-BE49-F238E27FC236}">
                <a16:creationId xmlns:a16="http://schemas.microsoft.com/office/drawing/2014/main" id="{C4B00A12-EDB6-4AC0-A521-D637996DD79E}"/>
              </a:ext>
            </a:extLst>
          </p:cNvPr>
          <p:cNvSpPr txBox="1"/>
          <p:nvPr/>
        </p:nvSpPr>
        <p:spPr>
          <a:xfrm>
            <a:off x="1028700" y="1676400"/>
            <a:ext cx="70866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You must have Part A to collect Social Security after age 65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Part B isn’t mandatory because there is a premium …. but ….</a:t>
            </a:r>
          </a:p>
          <a:p>
            <a:pPr marL="742950" lvl="1" indent="-285750">
              <a:buFont typeface="Wingdings" panose="05000000000000000000" pitchFamily="2" charset="2"/>
              <a:buChar char="ü"/>
            </a:pPr>
            <a:r>
              <a:rPr lang="en-US" dirty="0"/>
              <a:t>you’ll pay a lifetime late enrollment penalty if you enroll outside your Initial Enrollment Period (65), or Special Enrollment Period</a:t>
            </a:r>
          </a:p>
        </p:txBody>
      </p:sp>
      <p:sp>
        <p:nvSpPr>
          <p:cNvPr id="16" name="TextBox 15">
            <a:extLst>
              <a:ext uri="{FF2B5EF4-FFF2-40B4-BE49-F238E27FC236}">
                <a16:creationId xmlns:a16="http://schemas.microsoft.com/office/drawing/2014/main" id="{EB75E054-3E76-4899-9CF6-A2E67841F3EB}"/>
              </a:ext>
            </a:extLst>
          </p:cNvPr>
          <p:cNvSpPr txBox="1"/>
          <p:nvPr/>
        </p:nvSpPr>
        <p:spPr>
          <a:xfrm>
            <a:off x="533400" y="3859876"/>
            <a:ext cx="7882735" cy="646331"/>
          </a:xfrm>
          <a:prstGeom prst="rect">
            <a:avLst/>
          </a:prstGeom>
          <a:noFill/>
          <a:ln w="3175">
            <a:solidFill>
              <a:schemeClr val="tx1"/>
            </a:solidFill>
          </a:ln>
        </p:spPr>
        <p:txBody>
          <a:bodyPr wrap="none" rtlCol="0">
            <a:spAutoFit/>
          </a:bodyPr>
          <a:lstStyle/>
          <a:p>
            <a:pPr algn="ctr"/>
            <a:r>
              <a:rPr lang="en-US" b="1" dirty="0"/>
              <a:t>You can defer enrolling in Medicare if you have “creditable” healthcare coverage </a:t>
            </a:r>
          </a:p>
          <a:p>
            <a:pPr algn="ctr"/>
            <a:r>
              <a:rPr lang="en-US" b="1" dirty="0"/>
              <a:t>from your employer</a:t>
            </a:r>
          </a:p>
        </p:txBody>
      </p:sp>
    </p:spTree>
    <p:extLst>
      <p:ext uri="{BB962C8B-B14F-4D97-AF65-F5344CB8AC3E}">
        <p14:creationId xmlns:p14="http://schemas.microsoft.com/office/powerpoint/2010/main" val="1863574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36</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2263"/>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E677725-5BDA-4114-B742-8A261454ED1C}"/>
              </a:ext>
            </a:extLst>
          </p:cNvPr>
          <p:cNvSpPr txBox="1"/>
          <p:nvPr/>
        </p:nvSpPr>
        <p:spPr>
          <a:xfrm>
            <a:off x="381000" y="136525"/>
            <a:ext cx="6607258" cy="584775"/>
          </a:xfrm>
          <a:prstGeom prst="rect">
            <a:avLst/>
          </a:prstGeom>
          <a:noFill/>
        </p:spPr>
        <p:txBody>
          <a:bodyPr wrap="none" rtlCol="0">
            <a:spAutoFit/>
          </a:bodyPr>
          <a:lstStyle/>
          <a:p>
            <a:r>
              <a:rPr lang="en-US" sz="3200" b="1" dirty="0"/>
              <a:t>Some other Medicare Considerations:</a:t>
            </a:r>
          </a:p>
        </p:txBody>
      </p:sp>
      <p:sp>
        <p:nvSpPr>
          <p:cNvPr id="7" name="TextBox 6">
            <a:extLst>
              <a:ext uri="{FF2B5EF4-FFF2-40B4-BE49-F238E27FC236}">
                <a16:creationId xmlns:a16="http://schemas.microsoft.com/office/drawing/2014/main" id="{FF7527C6-C301-4B32-AEF6-684AC528FB6F}"/>
              </a:ext>
            </a:extLst>
          </p:cNvPr>
          <p:cNvSpPr txBox="1"/>
          <p:nvPr/>
        </p:nvSpPr>
        <p:spPr>
          <a:xfrm>
            <a:off x="609600" y="1843950"/>
            <a:ext cx="7398307" cy="3170099"/>
          </a:xfrm>
          <a:prstGeom prst="rect">
            <a:avLst/>
          </a:prstGeom>
          <a:noFill/>
        </p:spPr>
        <p:txBody>
          <a:bodyPr wrap="none" rtlCol="0">
            <a:spAutoFit/>
          </a:bodyPr>
          <a:lstStyle/>
          <a:p>
            <a:pPr marL="285750" indent="-285750">
              <a:buFont typeface="Arial" panose="020B0604020202020204" pitchFamily="34" charset="0"/>
              <a:buChar char="•"/>
            </a:pPr>
            <a:r>
              <a:rPr lang="en-US" sz="2000" dirty="0"/>
              <a:t>What is “creditable” healthcare coverage?</a:t>
            </a:r>
          </a:p>
          <a:p>
            <a:pPr marL="742950" lvl="1" indent="-285750">
              <a:buFont typeface="Arial" panose="020B0604020202020204" pitchFamily="34" charset="0"/>
              <a:buChar char="•"/>
            </a:pPr>
            <a:r>
              <a:rPr lang="en-US" sz="2000" dirty="0"/>
              <a:t>VA healthcare isn’t (but VA prescription drug coverage is)</a:t>
            </a:r>
          </a:p>
          <a:p>
            <a:pPr marL="742950" lvl="1" indent="-285750">
              <a:buFont typeface="Arial" panose="020B0604020202020204" pitchFamily="34" charset="0"/>
              <a:buChar char="•"/>
            </a:pPr>
            <a:r>
              <a:rPr lang="en-US" sz="2000" dirty="0"/>
              <a:t>Retiree healthcare plans aren’t creditable</a:t>
            </a:r>
          </a:p>
          <a:p>
            <a:pPr marL="742950" lvl="1" indent="-285750">
              <a:buFont typeface="Arial" panose="020B0604020202020204" pitchFamily="34" charset="0"/>
              <a:buChar char="•"/>
            </a:pPr>
            <a:r>
              <a:rPr lang="en-US" sz="2000" dirty="0"/>
              <a:t>Faith-based and other health-sharing plans aren’t “creditable”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“Late Enrollment Penalty” (for Part B and Part 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“IRMAA” (Income Related Monthly Adjustment Amount)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Medicare and the “The “Hold Harmless” provision</a:t>
            </a:r>
          </a:p>
        </p:txBody>
      </p:sp>
    </p:spTree>
    <p:extLst>
      <p:ext uri="{BB962C8B-B14F-4D97-AF65-F5344CB8AC3E}">
        <p14:creationId xmlns:p14="http://schemas.microsoft.com/office/powerpoint/2010/main" val="4134518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37</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24829"/>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E677725-5BDA-4114-B742-8A261454ED1C}"/>
              </a:ext>
            </a:extLst>
          </p:cNvPr>
          <p:cNvSpPr txBox="1"/>
          <p:nvPr/>
        </p:nvSpPr>
        <p:spPr>
          <a:xfrm>
            <a:off x="381000" y="136525"/>
            <a:ext cx="6607258" cy="584775"/>
          </a:xfrm>
          <a:prstGeom prst="rect">
            <a:avLst/>
          </a:prstGeom>
          <a:noFill/>
        </p:spPr>
        <p:txBody>
          <a:bodyPr wrap="none" rtlCol="0">
            <a:spAutoFit/>
          </a:bodyPr>
          <a:lstStyle/>
          <a:p>
            <a:r>
              <a:rPr lang="en-US" sz="3200" b="1" dirty="0"/>
              <a:t>Some other Medicare Considerations:</a:t>
            </a:r>
          </a:p>
        </p:txBody>
      </p:sp>
      <p:pic>
        <p:nvPicPr>
          <p:cNvPr id="4" name="Picture 3">
            <a:extLst>
              <a:ext uri="{FF2B5EF4-FFF2-40B4-BE49-F238E27FC236}">
                <a16:creationId xmlns:a16="http://schemas.microsoft.com/office/drawing/2014/main" id="{FBB09803-86BA-4F72-9B56-9ECD47292A86}"/>
              </a:ext>
            </a:extLst>
          </p:cNvPr>
          <p:cNvPicPr>
            <a:picLocks noChangeAspect="1"/>
          </p:cNvPicPr>
          <p:nvPr/>
        </p:nvPicPr>
        <p:blipFill>
          <a:blip r:embed="rId3"/>
          <a:stretch>
            <a:fillRect/>
          </a:stretch>
        </p:blipFill>
        <p:spPr>
          <a:xfrm>
            <a:off x="0" y="990600"/>
            <a:ext cx="9144000" cy="699189"/>
          </a:xfrm>
          <a:prstGeom prst="rect">
            <a:avLst/>
          </a:prstGeom>
        </p:spPr>
      </p:pic>
      <p:pic>
        <p:nvPicPr>
          <p:cNvPr id="6" name="Picture 5">
            <a:extLst>
              <a:ext uri="{FF2B5EF4-FFF2-40B4-BE49-F238E27FC236}">
                <a16:creationId xmlns:a16="http://schemas.microsoft.com/office/drawing/2014/main" id="{C44B653E-97E1-414A-906A-13329AF725D0}"/>
              </a:ext>
            </a:extLst>
          </p:cNvPr>
          <p:cNvPicPr>
            <a:picLocks noChangeAspect="1"/>
          </p:cNvPicPr>
          <p:nvPr/>
        </p:nvPicPr>
        <p:blipFill>
          <a:blip r:embed="rId4"/>
          <a:stretch>
            <a:fillRect/>
          </a:stretch>
        </p:blipFill>
        <p:spPr>
          <a:xfrm>
            <a:off x="30822" y="1676400"/>
            <a:ext cx="9144000" cy="4381603"/>
          </a:xfrm>
          <a:prstGeom prst="rect">
            <a:avLst/>
          </a:prstGeom>
        </p:spPr>
      </p:pic>
    </p:spTree>
    <p:extLst>
      <p:ext uri="{BB962C8B-B14F-4D97-AF65-F5344CB8AC3E}">
        <p14:creationId xmlns:p14="http://schemas.microsoft.com/office/powerpoint/2010/main" val="2173770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38</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24829"/>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E677725-5BDA-4114-B742-8A261454ED1C}"/>
              </a:ext>
            </a:extLst>
          </p:cNvPr>
          <p:cNvSpPr txBox="1"/>
          <p:nvPr/>
        </p:nvSpPr>
        <p:spPr>
          <a:xfrm>
            <a:off x="381000" y="136525"/>
            <a:ext cx="6607258" cy="584775"/>
          </a:xfrm>
          <a:prstGeom prst="rect">
            <a:avLst/>
          </a:prstGeom>
          <a:noFill/>
        </p:spPr>
        <p:txBody>
          <a:bodyPr wrap="none" rtlCol="0">
            <a:spAutoFit/>
          </a:bodyPr>
          <a:lstStyle/>
          <a:p>
            <a:r>
              <a:rPr lang="en-US" sz="3200" b="1" dirty="0"/>
              <a:t>Some other Medicare Considerations:</a:t>
            </a:r>
          </a:p>
        </p:txBody>
      </p:sp>
      <p:pic>
        <p:nvPicPr>
          <p:cNvPr id="5" name="Picture 4">
            <a:extLst>
              <a:ext uri="{FF2B5EF4-FFF2-40B4-BE49-F238E27FC236}">
                <a16:creationId xmlns:a16="http://schemas.microsoft.com/office/drawing/2014/main" id="{A7E0E006-6065-4EEC-BB0C-85348DA43945}"/>
              </a:ext>
            </a:extLst>
          </p:cNvPr>
          <p:cNvPicPr>
            <a:picLocks noChangeAspect="1"/>
          </p:cNvPicPr>
          <p:nvPr/>
        </p:nvPicPr>
        <p:blipFill>
          <a:blip r:embed="rId3"/>
          <a:stretch>
            <a:fillRect/>
          </a:stretch>
        </p:blipFill>
        <p:spPr>
          <a:xfrm>
            <a:off x="533400" y="1219200"/>
            <a:ext cx="7925487" cy="1097375"/>
          </a:xfrm>
          <a:prstGeom prst="rect">
            <a:avLst/>
          </a:prstGeom>
        </p:spPr>
      </p:pic>
      <p:graphicFrame>
        <p:nvGraphicFramePr>
          <p:cNvPr id="7" name="Table 6">
            <a:extLst>
              <a:ext uri="{FF2B5EF4-FFF2-40B4-BE49-F238E27FC236}">
                <a16:creationId xmlns:a16="http://schemas.microsoft.com/office/drawing/2014/main" id="{9FD396A5-E74A-4D40-B60A-42A609FAD6B1}"/>
              </a:ext>
            </a:extLst>
          </p:cNvPr>
          <p:cNvGraphicFramePr>
            <a:graphicFrameLocks noGrp="1"/>
          </p:cNvGraphicFramePr>
          <p:nvPr>
            <p:extLst>
              <p:ext uri="{D42A27DB-BD31-4B8C-83A1-F6EECF244321}">
                <p14:modId xmlns:p14="http://schemas.microsoft.com/office/powerpoint/2010/main" val="2818869490"/>
              </p:ext>
            </p:extLst>
          </p:nvPr>
        </p:nvGraphicFramePr>
        <p:xfrm>
          <a:off x="533400" y="2057400"/>
          <a:ext cx="8229600" cy="4589325"/>
        </p:xfrm>
        <a:graphic>
          <a:graphicData uri="http://schemas.openxmlformats.org/drawingml/2006/table">
            <a:tbl>
              <a:tblPr firstRow="1" bandRow="1">
                <a:tableStyleId>{5C22544A-7EE6-4342-B048-85BDC9FD1C3A}</a:tableStyleId>
              </a:tblPr>
              <a:tblGrid>
                <a:gridCol w="2584658">
                  <a:extLst>
                    <a:ext uri="{9D8B030D-6E8A-4147-A177-3AD203B41FA5}">
                      <a16:colId xmlns:a16="http://schemas.microsoft.com/office/drawing/2014/main" val="198550137"/>
                    </a:ext>
                  </a:extLst>
                </a:gridCol>
                <a:gridCol w="5644942">
                  <a:extLst>
                    <a:ext uri="{9D8B030D-6E8A-4147-A177-3AD203B41FA5}">
                      <a16:colId xmlns:a16="http://schemas.microsoft.com/office/drawing/2014/main" val="3373865615"/>
                    </a:ext>
                  </a:extLst>
                </a:gridCol>
              </a:tblGrid>
              <a:tr h="762000">
                <a:tc>
                  <a:txBody>
                    <a:bodyPr/>
                    <a:lstStyle/>
                    <a:p>
                      <a:r>
                        <a:rPr lang="en-US" sz="1800" dirty="0"/>
                        <a:t>Life- Changing Event</a:t>
                      </a:r>
                    </a:p>
                  </a:txBody>
                  <a:tcPr marL="68580" marR="68580" marT="34290" marB="34290"/>
                </a:tc>
                <a:tc>
                  <a:txBody>
                    <a:bodyPr/>
                    <a:lstStyle/>
                    <a:p>
                      <a:r>
                        <a:rPr lang="en-US" sz="1800" dirty="0"/>
                        <a:t>Use this Category if….</a:t>
                      </a:r>
                    </a:p>
                  </a:txBody>
                  <a:tcPr marL="68580" marR="68580" marT="34290" marB="34290"/>
                </a:tc>
                <a:extLst>
                  <a:ext uri="{0D108BD9-81ED-4DB2-BD59-A6C34878D82A}">
                    <a16:rowId xmlns:a16="http://schemas.microsoft.com/office/drawing/2014/main" val="839951550"/>
                  </a:ext>
                </a:extLst>
              </a:tr>
              <a:tr h="289499">
                <a:tc>
                  <a:txBody>
                    <a:bodyPr/>
                    <a:lstStyle/>
                    <a:p>
                      <a:r>
                        <a:rPr lang="en-US" sz="1400" dirty="0"/>
                        <a:t>Marriage</a:t>
                      </a:r>
                    </a:p>
                  </a:txBody>
                  <a:tcPr marL="68580" marR="68580" marT="34290" marB="34290"/>
                </a:tc>
                <a:tc>
                  <a:txBody>
                    <a:bodyPr/>
                    <a:lstStyle/>
                    <a:p>
                      <a:r>
                        <a:rPr lang="en-US" sz="1400" dirty="0"/>
                        <a:t>You entered into a legal marriage</a:t>
                      </a:r>
                    </a:p>
                  </a:txBody>
                  <a:tcPr marL="68580" marR="68580" marT="34290" marB="34290"/>
                </a:tc>
                <a:extLst>
                  <a:ext uri="{0D108BD9-81ED-4DB2-BD59-A6C34878D82A}">
                    <a16:rowId xmlns:a16="http://schemas.microsoft.com/office/drawing/2014/main" val="2034174076"/>
                  </a:ext>
                </a:extLst>
              </a:tr>
              <a:tr h="532311">
                <a:tc>
                  <a:txBody>
                    <a:bodyPr/>
                    <a:lstStyle/>
                    <a:p>
                      <a:r>
                        <a:rPr lang="en-US" sz="1400" dirty="0"/>
                        <a:t>Divorce/Annulment</a:t>
                      </a:r>
                    </a:p>
                  </a:txBody>
                  <a:tcPr marL="68580" marR="68580" marT="34290" marB="34290"/>
                </a:tc>
                <a:tc>
                  <a:txBody>
                    <a:bodyPr/>
                    <a:lstStyle/>
                    <a:p>
                      <a:r>
                        <a:rPr lang="en-US" sz="1400" dirty="0"/>
                        <a:t>Your legal marriage ended, and you will not file a joint return with your spouse for the year</a:t>
                      </a:r>
                    </a:p>
                  </a:txBody>
                  <a:tcPr marL="68580" marR="68580" marT="34290" marB="34290"/>
                </a:tc>
                <a:extLst>
                  <a:ext uri="{0D108BD9-81ED-4DB2-BD59-A6C34878D82A}">
                    <a16:rowId xmlns:a16="http://schemas.microsoft.com/office/drawing/2014/main" val="3728514686"/>
                  </a:ext>
                </a:extLst>
              </a:tr>
              <a:tr h="353237">
                <a:tc>
                  <a:txBody>
                    <a:bodyPr/>
                    <a:lstStyle/>
                    <a:p>
                      <a:r>
                        <a:rPr lang="en-US" sz="1400" dirty="0"/>
                        <a:t>Death of your Spouse</a:t>
                      </a:r>
                    </a:p>
                  </a:txBody>
                  <a:tcPr marL="68580" marR="68580" marT="34290" marB="34290"/>
                </a:tc>
                <a:tc>
                  <a:txBody>
                    <a:bodyPr/>
                    <a:lstStyle/>
                    <a:p>
                      <a:r>
                        <a:rPr lang="en-US" sz="1400" dirty="0"/>
                        <a:t>Your spouse died</a:t>
                      </a:r>
                    </a:p>
                  </a:txBody>
                  <a:tcPr marL="68580" marR="68580" marT="34290" marB="34290"/>
                </a:tc>
                <a:extLst>
                  <a:ext uri="{0D108BD9-81ED-4DB2-BD59-A6C34878D82A}">
                    <a16:rowId xmlns:a16="http://schemas.microsoft.com/office/drawing/2014/main" val="553371453"/>
                  </a:ext>
                </a:extLst>
              </a:tr>
              <a:tr h="312938">
                <a:tc>
                  <a:txBody>
                    <a:bodyPr/>
                    <a:lstStyle/>
                    <a:p>
                      <a:r>
                        <a:rPr lang="en-US" sz="1400" dirty="0"/>
                        <a:t>Work Stoppage or Reduction</a:t>
                      </a:r>
                    </a:p>
                  </a:txBody>
                  <a:tcPr marL="68580" marR="68580" marT="34290" marB="34290"/>
                </a:tc>
                <a:tc>
                  <a:txBody>
                    <a:bodyPr/>
                    <a:lstStyle/>
                    <a:p>
                      <a:r>
                        <a:rPr lang="en-US" sz="1400" dirty="0"/>
                        <a:t>You or your spouse stopped working or reduced the hours that you work</a:t>
                      </a:r>
                    </a:p>
                  </a:txBody>
                  <a:tcPr marL="68580" marR="68580" marT="34290" marB="34290"/>
                </a:tc>
                <a:extLst>
                  <a:ext uri="{0D108BD9-81ED-4DB2-BD59-A6C34878D82A}">
                    <a16:rowId xmlns:a16="http://schemas.microsoft.com/office/drawing/2014/main" val="1007339845"/>
                  </a:ext>
                </a:extLst>
              </a:tr>
              <a:tr h="1095573">
                <a:tc>
                  <a:txBody>
                    <a:bodyPr/>
                    <a:lstStyle/>
                    <a:p>
                      <a:r>
                        <a:rPr lang="en-US" sz="1400" dirty="0"/>
                        <a:t>Loss of Income-Producing Property</a:t>
                      </a:r>
                    </a:p>
                  </a:txBody>
                  <a:tcPr marL="68580" marR="68580" marT="34290" marB="34290"/>
                </a:tc>
                <a:tc>
                  <a:txBody>
                    <a:bodyPr/>
                    <a:lstStyle/>
                    <a:p>
                      <a:r>
                        <a:rPr lang="en-US" sz="1400" dirty="0"/>
                        <a:t>You or your spouse experienced a loss of income-producing property that was not at your direction. This includes loss of real property in declared disaster area, destruction of livestock or crops due to natural disaster or disease, or loss of property due to arson, or loss of investment property due to fraud or theft</a:t>
                      </a:r>
                    </a:p>
                  </a:txBody>
                  <a:tcPr marL="68580" marR="68580" marT="34290" marB="34290"/>
                </a:tc>
                <a:extLst>
                  <a:ext uri="{0D108BD9-81ED-4DB2-BD59-A6C34878D82A}">
                    <a16:rowId xmlns:a16="http://schemas.microsoft.com/office/drawing/2014/main" val="3273685318"/>
                  </a:ext>
                </a:extLst>
              </a:tr>
              <a:tr h="454917">
                <a:tc>
                  <a:txBody>
                    <a:bodyPr/>
                    <a:lstStyle/>
                    <a:p>
                      <a:r>
                        <a:rPr lang="en-US" sz="1400" dirty="0"/>
                        <a:t>Loss of Pension Income</a:t>
                      </a:r>
                    </a:p>
                  </a:txBody>
                  <a:tcPr marL="68580" marR="68580" marT="34290" marB="34290"/>
                </a:tc>
                <a:tc>
                  <a:txBody>
                    <a:bodyPr/>
                    <a:lstStyle/>
                    <a:p>
                      <a:r>
                        <a:rPr lang="en-US" sz="1400" dirty="0"/>
                        <a:t>You or your spouse experience a scheduled cessation, termination or reorganization of an employer’s pension plan</a:t>
                      </a:r>
                    </a:p>
                    <a:p>
                      <a:endParaRPr lang="en-US" sz="1400" dirty="0"/>
                    </a:p>
                  </a:txBody>
                  <a:tcPr marL="68580" marR="68580" marT="34290" marB="34290"/>
                </a:tc>
                <a:extLst>
                  <a:ext uri="{0D108BD9-81ED-4DB2-BD59-A6C34878D82A}">
                    <a16:rowId xmlns:a16="http://schemas.microsoft.com/office/drawing/2014/main" val="2098193185"/>
                  </a:ext>
                </a:extLst>
              </a:tr>
              <a:tr h="476201">
                <a:tc>
                  <a:txBody>
                    <a:bodyPr/>
                    <a:lstStyle/>
                    <a:p>
                      <a:r>
                        <a:rPr lang="en-US" sz="1400" dirty="0"/>
                        <a:t>Employer Settlement Payment</a:t>
                      </a:r>
                    </a:p>
                  </a:txBody>
                  <a:tcPr marL="68580" marR="68580" marT="34290" marB="34290"/>
                </a:tc>
                <a:tc>
                  <a:txBody>
                    <a:bodyPr/>
                    <a:lstStyle/>
                    <a:p>
                      <a:r>
                        <a:rPr lang="en-US" sz="1400" dirty="0"/>
                        <a:t>You or your spouse receive a settlement from an employer or former employer because of the employer’s bankruptcy or reorganization </a:t>
                      </a:r>
                    </a:p>
                  </a:txBody>
                  <a:tcPr marL="68580" marR="68580" marT="34290" marB="34290"/>
                </a:tc>
                <a:extLst>
                  <a:ext uri="{0D108BD9-81ED-4DB2-BD59-A6C34878D82A}">
                    <a16:rowId xmlns:a16="http://schemas.microsoft.com/office/drawing/2014/main" val="2857935539"/>
                  </a:ext>
                </a:extLst>
              </a:tr>
            </a:tbl>
          </a:graphicData>
        </a:graphic>
      </p:graphicFrame>
    </p:spTree>
    <p:extLst>
      <p:ext uri="{BB962C8B-B14F-4D97-AF65-F5344CB8AC3E}">
        <p14:creationId xmlns:p14="http://schemas.microsoft.com/office/powerpoint/2010/main" val="1892660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39</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0"/>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indent="0">
              <a:lnSpc>
                <a:spcPct val="100000"/>
              </a:lnSpc>
              <a:spcBef>
                <a:spcPts val="2400"/>
              </a:spcBef>
              <a:buSzPct val="100000"/>
              <a:buNone/>
            </a:pPr>
            <a:r>
              <a:rPr lang="en-US" sz="2800" b="1" dirty="0">
                <a:solidFill>
                  <a:schemeClr val="accent1">
                    <a:lumMod val="75000"/>
                  </a:schemeClr>
                </a:solidFill>
                <a:effectLst/>
                <a:latin typeface="Hypatia Sans Pro" panose="020B0502020204020303"/>
                <a:ea typeface="Calibri" panose="020F0502020204030204" pitchFamily="34" charset="0"/>
              </a:rPr>
              <a:t>The Impending Social Security Solvency Crisis</a:t>
            </a:r>
            <a:endParaRPr lang="en-US" sz="2800" dirty="0">
              <a:latin typeface="Hypatia Sans Pro" panose="020B0502020204020303"/>
              <a:ea typeface="Roboto Slab" pitchFamily="2" charset="0"/>
            </a:endParaRPr>
          </a:p>
        </p:txBody>
      </p:sp>
      <p:sp>
        <p:nvSpPr>
          <p:cNvPr id="6" name="TextBox 5">
            <a:extLst>
              <a:ext uri="{FF2B5EF4-FFF2-40B4-BE49-F238E27FC236}">
                <a16:creationId xmlns:a16="http://schemas.microsoft.com/office/drawing/2014/main" id="{FFF02E3B-25B8-4DDE-BDD2-3A18993590C3}"/>
              </a:ext>
            </a:extLst>
          </p:cNvPr>
          <p:cNvSpPr txBox="1"/>
          <p:nvPr/>
        </p:nvSpPr>
        <p:spPr>
          <a:xfrm>
            <a:off x="304800" y="1143000"/>
            <a:ext cx="8610600" cy="5909310"/>
          </a:xfrm>
          <a:prstGeom prst="rect">
            <a:avLst/>
          </a:prstGeom>
          <a:noFill/>
        </p:spPr>
        <p:txBody>
          <a:bodyPr wrap="square" rtlCol="0">
            <a:spAutoFit/>
          </a:bodyPr>
          <a:lstStyle/>
          <a:p>
            <a:r>
              <a:rPr lang="en-US" sz="2000" dirty="0"/>
              <a:t>What’s the problem?</a:t>
            </a:r>
          </a:p>
          <a:p>
            <a:r>
              <a:rPr lang="en-US" sz="2000" dirty="0"/>
              <a:t>     As of 2021, Social Security is in a deficit situation</a:t>
            </a:r>
          </a:p>
          <a:p>
            <a:r>
              <a:rPr lang="en-US" sz="2000" dirty="0"/>
              <a:t>     By 2034, reserves will be fully depleted, benefits would be cut</a:t>
            </a:r>
          </a:p>
          <a:p>
            <a:endParaRPr lang="en-US" sz="2000" dirty="0"/>
          </a:p>
          <a:p>
            <a:r>
              <a:rPr lang="en-US" sz="2000" dirty="0"/>
              <a:t>How did we get to this point?</a:t>
            </a:r>
          </a:p>
          <a:p>
            <a:r>
              <a:rPr lang="en-US" sz="2000" dirty="0"/>
              <a:t>     Life expectancies increasing</a:t>
            </a:r>
          </a:p>
          <a:p>
            <a:r>
              <a:rPr lang="en-US" sz="2000" dirty="0"/>
              <a:t>     Less workers paying into Social Security</a:t>
            </a:r>
          </a:p>
          <a:p>
            <a:r>
              <a:rPr lang="en-US" sz="2000" dirty="0"/>
              <a:t>     Birth rates significantly lower than previous generations</a:t>
            </a:r>
          </a:p>
          <a:p>
            <a:r>
              <a:rPr lang="en-US" sz="2000" dirty="0"/>
              <a:t>     Interest rates at historical lows</a:t>
            </a:r>
          </a:p>
          <a:p>
            <a:endParaRPr lang="en-US" sz="2000" dirty="0"/>
          </a:p>
          <a:p>
            <a:r>
              <a:rPr lang="en-US" sz="2000" dirty="0"/>
              <a:t>What can (must) be done?</a:t>
            </a:r>
          </a:p>
          <a:p>
            <a:r>
              <a:rPr lang="en-US" sz="2000" dirty="0"/>
              <a:t>     Legislative corrections/Congressional action</a:t>
            </a:r>
          </a:p>
          <a:p>
            <a:r>
              <a:rPr lang="en-US" sz="2000" dirty="0"/>
              <a:t>          Typically, increase tax revenue and/or curtail benefits</a:t>
            </a:r>
          </a:p>
          <a:p>
            <a:r>
              <a:rPr lang="en-US" sz="2000" dirty="0"/>
              <a:t>     AMAC Social Security Guarantee</a:t>
            </a:r>
          </a:p>
          <a:p>
            <a:r>
              <a:rPr lang="en-US" sz="2000" dirty="0"/>
              <a:t>           Can achieve solvency without raising taxes</a:t>
            </a:r>
          </a:p>
          <a:p>
            <a:r>
              <a:rPr lang="en-US" sz="2000" dirty="0"/>
              <a:t>           Ensures benefits for lower earners, slight reductions for higher earners</a:t>
            </a:r>
          </a:p>
          <a:p>
            <a:r>
              <a:rPr lang="en-US" sz="2000" dirty="0"/>
              <a:t>           Provides vehicle for independent savings </a:t>
            </a:r>
          </a:p>
          <a:p>
            <a:r>
              <a:rPr lang="en-US" sz="2000" dirty="0"/>
              <a:t>	</a:t>
            </a:r>
          </a:p>
          <a:p>
            <a:r>
              <a:rPr lang="en-US" dirty="0"/>
              <a:t>	</a:t>
            </a:r>
          </a:p>
        </p:txBody>
      </p:sp>
    </p:spTree>
    <p:extLst>
      <p:ext uri="{BB962C8B-B14F-4D97-AF65-F5344CB8AC3E}">
        <p14:creationId xmlns:p14="http://schemas.microsoft.com/office/powerpoint/2010/main" val="267197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4</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8255"/>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9600" i="1" dirty="0">
              <a:solidFill>
                <a:schemeClr val="tx2">
                  <a:lumMod val="75000"/>
                </a:schemeClr>
              </a:solidFill>
              <a:latin typeface="Arabic Typesetting" panose="03020402040406030203" pitchFamily="66" charset="-78"/>
              <a:cs typeface="Arabic Typesetting" panose="03020402040406030203" pitchFamily="66" charset="-78"/>
            </a:endParaRPr>
          </a:p>
        </p:txBody>
      </p:sp>
      <p:pic>
        <p:nvPicPr>
          <p:cNvPr id="6" name="Picture 5">
            <a:extLst>
              <a:ext uri="{FF2B5EF4-FFF2-40B4-BE49-F238E27FC236}">
                <a16:creationId xmlns:a16="http://schemas.microsoft.com/office/drawing/2014/main" id="{2E4FDC9E-B95D-4C1B-B96F-8A55DCE503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162922"/>
            <a:ext cx="2922471" cy="1022021"/>
          </a:xfrm>
          <a:prstGeom prst="rect">
            <a:avLst/>
          </a:prstGeom>
        </p:spPr>
      </p:pic>
      <p:sp>
        <p:nvSpPr>
          <p:cNvPr id="7" name="TextBox 6">
            <a:extLst>
              <a:ext uri="{FF2B5EF4-FFF2-40B4-BE49-F238E27FC236}">
                <a16:creationId xmlns:a16="http://schemas.microsoft.com/office/drawing/2014/main" id="{EBE16C8F-76CB-405C-A12E-661023C02C76}"/>
              </a:ext>
            </a:extLst>
          </p:cNvPr>
          <p:cNvSpPr txBox="1"/>
          <p:nvPr/>
        </p:nvSpPr>
        <p:spPr>
          <a:xfrm>
            <a:off x="1278063" y="2403930"/>
            <a:ext cx="7180137" cy="4098558"/>
          </a:xfrm>
          <a:prstGeom prst="rect">
            <a:avLst/>
          </a:prstGeom>
          <a:noFill/>
        </p:spPr>
        <p:txBody>
          <a:bodyPr wrap="square" rtlCol="0">
            <a:spAutoFit/>
          </a:bodyPr>
          <a:lstStyle/>
          <a:p>
            <a:pPr algn="ctr">
              <a:spcAft>
                <a:spcPts val="450"/>
              </a:spcAft>
            </a:pPr>
            <a:r>
              <a:rPr lang="en-US" sz="2100" b="1" dirty="0">
                <a:solidFill>
                  <a:schemeClr val="accent1">
                    <a:lumMod val="75000"/>
                  </a:schemeClr>
                </a:solidFill>
                <a:ea typeface="Roboto Slab" pitchFamily="2" charset="0"/>
              </a:rPr>
              <a:t>What the AMAC Foundation Does</a:t>
            </a:r>
          </a:p>
          <a:p>
            <a:pPr algn="ctr">
              <a:spcAft>
                <a:spcPts val="450"/>
              </a:spcAft>
            </a:pPr>
            <a:r>
              <a:rPr lang="en-US" b="1" dirty="0">
                <a:latin typeface="Calibri" panose="020F0502020204030204" pitchFamily="34" charset="0"/>
                <a:ea typeface="Calibri" panose="020F0502020204030204" pitchFamily="34" charset="0"/>
                <a:cs typeface="Calibri" panose="020F0502020204030204" pitchFamily="34" charset="0"/>
              </a:rPr>
              <a:t> </a:t>
            </a:r>
          </a:p>
          <a:p>
            <a:pPr marL="257175" indent="-257175">
              <a:spcAft>
                <a:spcPts val="45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Public Seminars on Topics Vital to Seniors</a:t>
            </a:r>
          </a:p>
          <a:p>
            <a:pPr marL="257175" indent="-257175">
              <a:spcAft>
                <a:spcPts val="45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Publications on Matters Affecting Seniors</a:t>
            </a:r>
          </a:p>
          <a:p>
            <a:pPr marL="257175" indent="-257175">
              <a:spcAft>
                <a:spcPts val="45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Dedicated Social Security and Medicare informational websites</a:t>
            </a:r>
          </a:p>
          <a:p>
            <a:pPr marL="600075" lvl="1" indent="-257175">
              <a:spcAft>
                <a:spcPts val="45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hlinkClick r:id="rId4"/>
              </a:rPr>
              <a:t>www.SocialSecurityReport.org</a:t>
            </a:r>
            <a:endParaRPr lang="en-US" dirty="0">
              <a:latin typeface="Calibri" panose="020F0502020204030204" pitchFamily="34" charset="0"/>
              <a:ea typeface="Calibri" panose="020F0502020204030204" pitchFamily="34" charset="0"/>
              <a:cs typeface="Calibri" panose="020F0502020204030204" pitchFamily="34" charset="0"/>
            </a:endParaRPr>
          </a:p>
          <a:p>
            <a:pPr marL="600075" lvl="1" indent="-257175">
              <a:spcAft>
                <a:spcPts val="45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hlinkClick r:id="rId5"/>
              </a:rPr>
              <a:t>www.MedicareReport.org</a:t>
            </a:r>
            <a:endParaRPr lang="en-US" dirty="0">
              <a:latin typeface="Calibri" panose="020F0502020204030204" pitchFamily="34" charset="0"/>
              <a:ea typeface="Calibri" panose="020F0502020204030204" pitchFamily="34" charset="0"/>
              <a:cs typeface="Calibri" panose="020F0502020204030204" pitchFamily="34" charset="0"/>
            </a:endParaRPr>
          </a:p>
          <a:p>
            <a:pPr marL="257175" indent="-257175">
              <a:spcAft>
                <a:spcPts val="45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Coordination of AMAC Veterans Outreach Programs</a:t>
            </a:r>
          </a:p>
          <a:p>
            <a:pPr marL="257175" indent="-257175">
              <a:spcAft>
                <a:spcPts val="45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Operation of our Accredited Social Security Advisory Program</a:t>
            </a:r>
          </a:p>
          <a:p>
            <a:pPr marL="257175" indent="-257175">
              <a:spcAft>
                <a:spcPts val="45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Specialized Social Security “Concierge Services” for Private Corporations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57175" indent="-257175">
              <a:spcAft>
                <a:spcPts val="45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sz="1350" dirty="0"/>
          </a:p>
        </p:txBody>
      </p:sp>
    </p:spTree>
    <p:extLst>
      <p:ext uri="{BB962C8B-B14F-4D97-AF65-F5344CB8AC3E}">
        <p14:creationId xmlns:p14="http://schemas.microsoft.com/office/powerpoint/2010/main" val="1301483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40</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2263"/>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E677725-5BDA-4114-B742-8A261454ED1C}"/>
              </a:ext>
            </a:extLst>
          </p:cNvPr>
          <p:cNvSpPr txBox="1"/>
          <p:nvPr/>
        </p:nvSpPr>
        <p:spPr>
          <a:xfrm>
            <a:off x="990600" y="136525"/>
            <a:ext cx="5676554" cy="646331"/>
          </a:xfrm>
          <a:prstGeom prst="rect">
            <a:avLst/>
          </a:prstGeom>
          <a:noFill/>
        </p:spPr>
        <p:txBody>
          <a:bodyPr wrap="none" rtlCol="0">
            <a:spAutoFit/>
          </a:bodyPr>
          <a:lstStyle/>
          <a:p>
            <a:r>
              <a:rPr lang="en-US" sz="3600" dirty="0">
                <a:latin typeface="Comic Sans MS" panose="030F0702030302020204" pitchFamily="66" charset="0"/>
              </a:rPr>
              <a:t>Thank you for Joining Us!</a:t>
            </a:r>
          </a:p>
        </p:txBody>
      </p:sp>
      <p:sp>
        <p:nvSpPr>
          <p:cNvPr id="5" name="TextBox 4">
            <a:extLst>
              <a:ext uri="{FF2B5EF4-FFF2-40B4-BE49-F238E27FC236}">
                <a16:creationId xmlns:a16="http://schemas.microsoft.com/office/drawing/2014/main" id="{961D9C33-82B5-4954-B5F9-348F60AE2C89}"/>
              </a:ext>
            </a:extLst>
          </p:cNvPr>
          <p:cNvSpPr txBox="1"/>
          <p:nvPr/>
        </p:nvSpPr>
        <p:spPr>
          <a:xfrm>
            <a:off x="647700" y="1447800"/>
            <a:ext cx="7848600" cy="5035353"/>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dirty="0"/>
              <a:t>Watch the Foundation’s “Events” page for future sessions</a:t>
            </a:r>
          </a:p>
          <a:p>
            <a:pPr marL="742950" lvl="1" indent="-285750">
              <a:lnSpc>
                <a:spcPct val="150000"/>
              </a:lnSpc>
              <a:buFont typeface="Wingdings" panose="05000000000000000000" pitchFamily="2" charset="2"/>
              <a:buChar char="Ø"/>
            </a:pPr>
            <a:r>
              <a:rPr lang="en-US" dirty="0">
                <a:hlinkClick r:id="rId3"/>
              </a:rPr>
              <a:t>www.AmacFoundation.org/Events</a:t>
            </a:r>
            <a:endParaRPr lang="en-US" dirty="0"/>
          </a:p>
          <a:p>
            <a:pPr lvl="1">
              <a:lnSpc>
                <a:spcPct val="150000"/>
              </a:lnSpc>
            </a:pPr>
            <a:endParaRPr lang="en-US" dirty="0"/>
          </a:p>
          <a:p>
            <a:pPr marL="285750" indent="-285750">
              <a:lnSpc>
                <a:spcPct val="150000"/>
              </a:lnSpc>
              <a:buFont typeface="Wingdings" panose="05000000000000000000" pitchFamily="2" charset="2"/>
              <a:buChar char="v"/>
            </a:pPr>
            <a:r>
              <a:rPr lang="en-US" dirty="0"/>
              <a:t>Our Social Security Advisory Service is available free-to-the public anytime</a:t>
            </a:r>
          </a:p>
          <a:p>
            <a:pPr marL="742950" lvl="1" indent="-285750">
              <a:lnSpc>
                <a:spcPct val="150000"/>
              </a:lnSpc>
              <a:buFont typeface="Courier New" panose="02070309020205020404" pitchFamily="49" charset="0"/>
              <a:buChar char="o"/>
            </a:pPr>
            <a:r>
              <a:rPr lang="en-US" dirty="0"/>
              <a:t>Visit </a:t>
            </a:r>
            <a:r>
              <a:rPr lang="en-US" b="1" i="1" dirty="0">
                <a:solidFill>
                  <a:schemeClr val="tx2">
                    <a:lumMod val="60000"/>
                    <a:lumOff val="40000"/>
                  </a:schemeClr>
                </a:solidFill>
              </a:rPr>
              <a:t>www.AmacFoundation.org/Services </a:t>
            </a:r>
            <a:r>
              <a:rPr lang="en-US" dirty="0"/>
              <a:t>for direction</a:t>
            </a:r>
          </a:p>
          <a:p>
            <a:pPr marL="742950" lvl="1" indent="-285750">
              <a:lnSpc>
                <a:spcPct val="150000"/>
              </a:lnSpc>
              <a:buFont typeface="Courier New" panose="02070309020205020404" pitchFamily="49" charset="0"/>
              <a:buChar char="o"/>
            </a:pPr>
            <a:r>
              <a:rPr lang="en-US" dirty="0"/>
              <a:t>Call 1.888.750.2622, or email questions to 			</a:t>
            </a:r>
            <a:r>
              <a:rPr lang="en-US" b="1" dirty="0">
                <a:solidFill>
                  <a:schemeClr val="accent1"/>
                </a:solidFill>
                <a:hlinkClick r:id="rId4"/>
              </a:rPr>
              <a:t>SSAdvisor@amacfoundation.org</a:t>
            </a:r>
            <a:endParaRPr lang="en-US" b="1" dirty="0">
              <a:solidFill>
                <a:schemeClr val="accent1"/>
              </a:solidFill>
            </a:endParaRPr>
          </a:p>
          <a:p>
            <a:pPr lvl="1">
              <a:lnSpc>
                <a:spcPct val="150000"/>
              </a:lnSpc>
            </a:pPr>
            <a:endParaRPr lang="en-US" b="1" dirty="0">
              <a:solidFill>
                <a:schemeClr val="accent1"/>
              </a:solidFill>
            </a:endParaRPr>
          </a:p>
          <a:p>
            <a:pPr marL="285750" indent="-285750">
              <a:lnSpc>
                <a:spcPct val="150000"/>
              </a:lnSpc>
              <a:buFont typeface="Wingdings" panose="05000000000000000000" pitchFamily="2" charset="2"/>
              <a:buChar char="v"/>
            </a:pPr>
            <a:r>
              <a:rPr lang="en-US" dirty="0"/>
              <a:t>To stay current on what’s happening in Social Security and Medicare, visit our two information-packed websites:</a:t>
            </a:r>
          </a:p>
          <a:p>
            <a:pPr marL="742950" lvl="1" indent="-285750">
              <a:lnSpc>
                <a:spcPct val="150000"/>
              </a:lnSpc>
              <a:buFont typeface="Courier New" panose="02070309020205020404" pitchFamily="49" charset="0"/>
              <a:buChar char="o"/>
            </a:pPr>
            <a:r>
              <a:rPr lang="en-US" dirty="0"/>
              <a:t>www.SocialSecurityReport.org</a:t>
            </a:r>
          </a:p>
          <a:p>
            <a:pPr marL="742950" lvl="1" indent="-285750">
              <a:lnSpc>
                <a:spcPct val="150000"/>
              </a:lnSpc>
              <a:buFont typeface="Courier New" panose="02070309020205020404" pitchFamily="49" charset="0"/>
              <a:buChar char="o"/>
            </a:pPr>
            <a:r>
              <a:rPr lang="en-US" dirty="0"/>
              <a:t>www.MedicareReport.org</a:t>
            </a:r>
          </a:p>
        </p:txBody>
      </p:sp>
    </p:spTree>
    <p:extLst>
      <p:ext uri="{BB962C8B-B14F-4D97-AF65-F5344CB8AC3E}">
        <p14:creationId xmlns:p14="http://schemas.microsoft.com/office/powerpoint/2010/main" val="2205877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41</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2263"/>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pic>
        <p:nvPicPr>
          <p:cNvPr id="5" name="Picture 2" descr="http://theseries56.com/wp-content/uploads/2011/07/thankyou.png">
            <a:extLst>
              <a:ext uri="{FF2B5EF4-FFF2-40B4-BE49-F238E27FC236}">
                <a16:creationId xmlns:a16="http://schemas.microsoft.com/office/drawing/2014/main" id="{39F24929-228C-41E6-A507-34E50541CB30}"/>
              </a:ext>
            </a:extLst>
          </p:cNvPr>
          <p:cNvPicPr>
            <a:picLocks noChangeAspect="1" noChangeArrowheads="1"/>
          </p:cNvPicPr>
          <p:nvPr/>
        </p:nvPicPr>
        <p:blipFill>
          <a:blip r:embed="rId3" cstate="print"/>
          <a:srcRect/>
          <a:stretch>
            <a:fillRect/>
          </a:stretch>
        </p:blipFill>
        <p:spPr bwMode="auto">
          <a:xfrm>
            <a:off x="1524000" y="2286000"/>
            <a:ext cx="5610225" cy="2950000"/>
          </a:xfrm>
          <a:prstGeom prst="rect">
            <a:avLst/>
          </a:prstGeom>
          <a:noFill/>
        </p:spPr>
      </p:pic>
    </p:spTree>
    <p:extLst>
      <p:ext uri="{BB962C8B-B14F-4D97-AF65-F5344CB8AC3E}">
        <p14:creationId xmlns:p14="http://schemas.microsoft.com/office/powerpoint/2010/main" val="2062561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5</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41563" y="-119927"/>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9600" i="1" dirty="0">
              <a:solidFill>
                <a:schemeClr val="tx2">
                  <a:lumMod val="75000"/>
                </a:schemeClr>
              </a:solidFill>
              <a:latin typeface="Arabic Typesetting" panose="03020402040406030203" pitchFamily="66" charset="-78"/>
              <a:cs typeface="Arabic Typesetting" panose="03020402040406030203" pitchFamily="66" charset="-78"/>
            </a:endParaRPr>
          </a:p>
        </p:txBody>
      </p:sp>
      <p:sp>
        <p:nvSpPr>
          <p:cNvPr id="4" name="Content Placeholder 2">
            <a:extLst>
              <a:ext uri="{FF2B5EF4-FFF2-40B4-BE49-F238E27FC236}">
                <a16:creationId xmlns:a16="http://schemas.microsoft.com/office/drawing/2014/main" id="{9C398977-7532-4E41-8788-D2D49E41B03D}"/>
              </a:ext>
            </a:extLst>
          </p:cNvPr>
          <p:cNvSpPr txBox="1">
            <a:spLocks/>
          </p:cNvSpPr>
          <p:nvPr/>
        </p:nvSpPr>
        <p:spPr>
          <a:xfrm>
            <a:off x="1068780" y="2155372"/>
            <a:ext cx="7080662" cy="420832"/>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450"/>
              </a:spcAft>
              <a:buFont typeface="Arial" panose="020B0604020202020204" pitchFamily="34" charset="0"/>
              <a:buNone/>
              <a:tabLst>
                <a:tab pos="3900488" algn="l"/>
              </a:tabLst>
            </a:pPr>
            <a:r>
              <a:rPr lang="en-US" sz="2700">
                <a:latin typeface="Calibri" panose="020F0502020204030204" pitchFamily="34" charset="0"/>
                <a:ea typeface="Calibri" panose="020F0502020204030204" pitchFamily="34" charset="0"/>
                <a:cs typeface="Calibri" panose="020F0502020204030204" pitchFamily="34" charset="0"/>
              </a:rPr>
              <a:t>Our Primary Website (www.AmacFoundation.org)</a:t>
            </a:r>
            <a:endParaRPr lang="en-US" sz="2700">
              <a:latin typeface="Aharoni" pitchFamily="2" charset="-79"/>
              <a:cs typeface="Aharoni" pitchFamily="2" charset="-79"/>
            </a:endParaRPr>
          </a:p>
          <a:p>
            <a:pPr lvl="1">
              <a:buFont typeface="Arial" panose="020B0604020202020204" pitchFamily="34" charset="0"/>
              <a:buNone/>
            </a:pPr>
            <a:endParaRPr lang="en-US">
              <a:latin typeface="Aharoni" pitchFamily="2" charset="-79"/>
              <a:cs typeface="Aharoni" pitchFamily="2" charset="-79"/>
            </a:endParaRPr>
          </a:p>
          <a:p>
            <a:pPr marL="342900" lvl="1" indent="0">
              <a:buFont typeface="Arial" panose="020B0604020202020204" pitchFamily="34" charset="0"/>
              <a:buNone/>
            </a:pPr>
            <a:endParaRPr lang="en-US" dirty="0">
              <a:latin typeface="Aharoni" pitchFamily="2" charset="-79"/>
              <a:cs typeface="Aharoni" pitchFamily="2" charset="-79"/>
            </a:endParaRPr>
          </a:p>
        </p:txBody>
      </p:sp>
      <p:pic>
        <p:nvPicPr>
          <p:cNvPr id="5" name="Picture 4" descr="AMAC-foundation-logo.png">
            <a:extLst>
              <a:ext uri="{FF2B5EF4-FFF2-40B4-BE49-F238E27FC236}">
                <a16:creationId xmlns:a16="http://schemas.microsoft.com/office/drawing/2014/main" id="{88B23702-1ED5-4866-9B19-2C0B74EAAC9A}"/>
              </a:ext>
            </a:extLst>
          </p:cNvPr>
          <p:cNvPicPr>
            <a:picLocks noChangeAspect="1"/>
          </p:cNvPicPr>
          <p:nvPr/>
        </p:nvPicPr>
        <p:blipFill>
          <a:blip r:embed="rId3" cstate="print"/>
          <a:stretch>
            <a:fillRect/>
          </a:stretch>
        </p:blipFill>
        <p:spPr>
          <a:xfrm>
            <a:off x="3429000" y="1143000"/>
            <a:ext cx="2205204" cy="769710"/>
          </a:xfrm>
          <a:prstGeom prst="rect">
            <a:avLst/>
          </a:prstGeom>
        </p:spPr>
      </p:pic>
      <p:pic>
        <p:nvPicPr>
          <p:cNvPr id="6" name="Picture 5">
            <a:extLst>
              <a:ext uri="{FF2B5EF4-FFF2-40B4-BE49-F238E27FC236}">
                <a16:creationId xmlns:a16="http://schemas.microsoft.com/office/drawing/2014/main" id="{93983082-D178-4F91-A80E-D224AAF7786B}"/>
              </a:ext>
            </a:extLst>
          </p:cNvPr>
          <p:cNvPicPr>
            <a:picLocks noChangeAspect="1"/>
          </p:cNvPicPr>
          <p:nvPr/>
        </p:nvPicPr>
        <p:blipFill>
          <a:blip r:embed="rId4"/>
          <a:stretch>
            <a:fillRect/>
          </a:stretch>
        </p:blipFill>
        <p:spPr>
          <a:xfrm>
            <a:off x="976214" y="2487139"/>
            <a:ext cx="2872343" cy="3259776"/>
          </a:xfrm>
          <a:prstGeom prst="rect">
            <a:avLst/>
          </a:prstGeom>
        </p:spPr>
      </p:pic>
      <p:sp>
        <p:nvSpPr>
          <p:cNvPr id="7" name="TextBox 6">
            <a:extLst>
              <a:ext uri="{FF2B5EF4-FFF2-40B4-BE49-F238E27FC236}">
                <a16:creationId xmlns:a16="http://schemas.microsoft.com/office/drawing/2014/main" id="{D80AAFE0-5079-438E-A552-9CF100E3AB06}"/>
              </a:ext>
            </a:extLst>
          </p:cNvPr>
          <p:cNvSpPr txBox="1"/>
          <p:nvPr/>
        </p:nvSpPr>
        <p:spPr>
          <a:xfrm>
            <a:off x="4613563" y="2647455"/>
            <a:ext cx="4088081" cy="3070071"/>
          </a:xfrm>
          <a:prstGeom prst="rect">
            <a:avLst/>
          </a:prstGeom>
          <a:noFill/>
        </p:spPr>
        <p:txBody>
          <a:bodyPr wrap="square" rtlCol="0">
            <a:spAutoFit/>
          </a:bodyPr>
          <a:lstStyle/>
          <a:p>
            <a:r>
              <a:rPr lang="en-US" dirty="0"/>
              <a:t>Contents:</a:t>
            </a:r>
          </a:p>
          <a:p>
            <a:endParaRPr lang="en-US" dirty="0"/>
          </a:p>
          <a:p>
            <a:pPr marL="214313" indent="-214313">
              <a:buFont typeface="Arial" panose="020B0604020202020204" pitchFamily="34" charset="0"/>
              <a:buChar char="•"/>
            </a:pPr>
            <a:r>
              <a:rPr lang="en-US" dirty="0"/>
              <a:t>Foundation overview</a:t>
            </a:r>
          </a:p>
          <a:p>
            <a:pPr marL="214313" indent="-214313">
              <a:buFont typeface="Arial" panose="020B0604020202020204" pitchFamily="34" charset="0"/>
              <a:buChar char="•"/>
            </a:pPr>
            <a:r>
              <a:rPr lang="en-US" dirty="0"/>
              <a:t>Services we offer</a:t>
            </a:r>
          </a:p>
          <a:p>
            <a:pPr marL="214313" indent="-214313">
              <a:buFont typeface="Arial" panose="020B0604020202020204" pitchFamily="34" charset="0"/>
              <a:buChar char="•"/>
            </a:pPr>
            <a:r>
              <a:rPr lang="en-US" dirty="0"/>
              <a:t>Veterans Resources</a:t>
            </a:r>
          </a:p>
          <a:p>
            <a:pPr marL="214313" indent="-214313">
              <a:buFont typeface="Arial" panose="020B0604020202020204" pitchFamily="34" charset="0"/>
              <a:buChar char="•"/>
            </a:pPr>
            <a:r>
              <a:rPr lang="en-US" dirty="0"/>
              <a:t>Upcoming events</a:t>
            </a:r>
          </a:p>
          <a:p>
            <a:pPr marL="214313" indent="-214313">
              <a:buFont typeface="Arial" panose="020B0604020202020204" pitchFamily="34" charset="0"/>
              <a:buChar char="•"/>
            </a:pPr>
            <a:r>
              <a:rPr lang="en-US" dirty="0"/>
              <a:t>Audios</a:t>
            </a:r>
          </a:p>
          <a:p>
            <a:pPr marL="214313" indent="-214313">
              <a:buFont typeface="Arial" panose="020B0604020202020204" pitchFamily="34" charset="0"/>
              <a:buChar char="•"/>
            </a:pPr>
            <a:r>
              <a:rPr lang="en-US" dirty="0"/>
              <a:t>Videos</a:t>
            </a:r>
          </a:p>
          <a:p>
            <a:pPr marL="214313" indent="-214313">
              <a:buFont typeface="Arial" panose="020B0604020202020204" pitchFamily="34" charset="0"/>
              <a:buChar char="•"/>
            </a:pPr>
            <a:r>
              <a:rPr lang="en-US" dirty="0"/>
              <a:t>Resources</a:t>
            </a:r>
          </a:p>
          <a:p>
            <a:pPr marL="214313" indent="-214313">
              <a:buFont typeface="Arial" panose="020B0604020202020204" pitchFamily="34" charset="0"/>
              <a:buChar char="•"/>
            </a:pPr>
            <a:r>
              <a:rPr lang="en-US" dirty="0"/>
              <a:t>News &amp; Interesting Information</a:t>
            </a:r>
          </a:p>
          <a:p>
            <a:pPr marL="214313" indent="-214313">
              <a:buFont typeface="Arial" panose="020B0604020202020204" pitchFamily="34" charset="0"/>
              <a:buChar char="•"/>
            </a:pPr>
            <a:endParaRPr lang="en-US" sz="1350" dirty="0"/>
          </a:p>
        </p:txBody>
      </p:sp>
    </p:spTree>
    <p:extLst>
      <p:ext uri="{BB962C8B-B14F-4D97-AF65-F5344CB8AC3E}">
        <p14:creationId xmlns:p14="http://schemas.microsoft.com/office/powerpoint/2010/main" val="2916524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p:txBody>
          <a:bodyPr/>
          <a:lstStyle/>
          <a:p>
            <a:fld id="{33BE3E37-93E4-4E40-B02C-C0CAD8C0DC3D}" type="slidenum">
              <a:rPr lang="en-US" smtClean="0"/>
              <a:pPr/>
              <a:t>6</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1" y="0"/>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9600" i="1" dirty="0">
              <a:solidFill>
                <a:schemeClr val="tx2">
                  <a:lumMod val="75000"/>
                </a:schemeClr>
              </a:solidFill>
              <a:latin typeface="Arabic Typesetting" panose="03020402040406030203" pitchFamily="66" charset="-78"/>
              <a:cs typeface="Arabic Typesetting" panose="03020402040406030203" pitchFamily="66" charset="-78"/>
            </a:endParaRPr>
          </a:p>
        </p:txBody>
      </p:sp>
      <p:graphicFrame>
        <p:nvGraphicFramePr>
          <p:cNvPr id="4" name="Chart 3">
            <a:extLst>
              <a:ext uri="{FF2B5EF4-FFF2-40B4-BE49-F238E27FC236}">
                <a16:creationId xmlns:a16="http://schemas.microsoft.com/office/drawing/2014/main" id="{B032BA14-B578-408E-96D9-F84DF8768AFE}"/>
              </a:ext>
            </a:extLst>
          </p:cNvPr>
          <p:cNvGraphicFramePr/>
          <p:nvPr>
            <p:extLst>
              <p:ext uri="{D42A27DB-BD31-4B8C-83A1-F6EECF244321}">
                <p14:modId xmlns:p14="http://schemas.microsoft.com/office/powerpoint/2010/main" val="2712965957"/>
              </p:ext>
            </p:extLst>
          </p:nvPr>
        </p:nvGraphicFramePr>
        <p:xfrm>
          <a:off x="1066800" y="2286000"/>
          <a:ext cx="69342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A53859B-FC79-4435-AE8E-6EE7B1AABF9A}"/>
              </a:ext>
            </a:extLst>
          </p:cNvPr>
          <p:cNvSpPr txBox="1"/>
          <p:nvPr/>
        </p:nvSpPr>
        <p:spPr>
          <a:xfrm>
            <a:off x="2158422" y="1305690"/>
            <a:ext cx="4827155" cy="400110"/>
          </a:xfrm>
          <a:prstGeom prst="rect">
            <a:avLst/>
          </a:prstGeom>
          <a:noFill/>
        </p:spPr>
        <p:txBody>
          <a:bodyPr wrap="none" rtlCol="0">
            <a:spAutoFit/>
          </a:bodyPr>
          <a:lstStyle/>
          <a:p>
            <a:r>
              <a:rPr lang="en-US" sz="2000" b="1" dirty="0"/>
              <a:t>Social Security Advisory Service 2016 - 2021</a:t>
            </a:r>
          </a:p>
        </p:txBody>
      </p:sp>
      <p:cxnSp>
        <p:nvCxnSpPr>
          <p:cNvPr id="7" name="Straight Arrow Connector 6">
            <a:extLst>
              <a:ext uri="{FF2B5EF4-FFF2-40B4-BE49-F238E27FC236}">
                <a16:creationId xmlns:a16="http://schemas.microsoft.com/office/drawing/2014/main" id="{5B310865-8CC7-41BE-8103-5BB371271AED}"/>
              </a:ext>
            </a:extLst>
          </p:cNvPr>
          <p:cNvCxnSpPr>
            <a:cxnSpLocks/>
          </p:cNvCxnSpPr>
          <p:nvPr/>
        </p:nvCxnSpPr>
        <p:spPr>
          <a:xfrm flipH="1">
            <a:off x="7848600" y="3276600"/>
            <a:ext cx="685800"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481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7</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0" y="-15089"/>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9600" i="1" dirty="0">
              <a:solidFill>
                <a:schemeClr val="tx2">
                  <a:lumMod val="75000"/>
                </a:schemeClr>
              </a:solidFill>
              <a:latin typeface="Arabic Typesetting" panose="03020402040406030203" pitchFamily="66" charset="-78"/>
              <a:cs typeface="Arabic Typesetting" panose="03020402040406030203" pitchFamily="66" charset="-78"/>
            </a:endParaRPr>
          </a:p>
        </p:txBody>
      </p:sp>
      <p:graphicFrame>
        <p:nvGraphicFramePr>
          <p:cNvPr id="4" name="Chart 3">
            <a:extLst>
              <a:ext uri="{FF2B5EF4-FFF2-40B4-BE49-F238E27FC236}">
                <a16:creationId xmlns:a16="http://schemas.microsoft.com/office/drawing/2014/main" id="{74CCFBE4-5FE5-45F3-9C23-0D15D0ECE844}"/>
              </a:ext>
            </a:extLst>
          </p:cNvPr>
          <p:cNvGraphicFramePr>
            <a:graphicFrameLocks/>
          </p:cNvGraphicFramePr>
          <p:nvPr>
            <p:extLst>
              <p:ext uri="{D42A27DB-BD31-4B8C-83A1-F6EECF244321}">
                <p14:modId xmlns:p14="http://schemas.microsoft.com/office/powerpoint/2010/main" val="2627555438"/>
              </p:ext>
            </p:extLst>
          </p:nvPr>
        </p:nvGraphicFramePr>
        <p:xfrm>
          <a:off x="3276600" y="225519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a:extLst>
              <a:ext uri="{FF2B5EF4-FFF2-40B4-BE49-F238E27FC236}">
                <a16:creationId xmlns:a16="http://schemas.microsoft.com/office/drawing/2014/main" id="{D60C5D1D-A592-4C7F-A2A4-1815726310A5}"/>
              </a:ext>
            </a:extLst>
          </p:cNvPr>
          <p:cNvSpPr txBox="1">
            <a:spLocks/>
          </p:cNvSpPr>
          <p:nvPr/>
        </p:nvSpPr>
        <p:spPr>
          <a:xfrm>
            <a:off x="367797" y="2747703"/>
            <a:ext cx="2590800" cy="1447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0">
              <a:spcBef>
                <a:spcPts val="0"/>
              </a:spcBef>
              <a:buFont typeface="Arial" panose="020B0604020202020204" pitchFamily="34" charset="0"/>
              <a:buNone/>
            </a:pPr>
            <a:endParaRPr lang="en-US" sz="2000" dirty="0">
              <a:cs typeface="Aharoni" pitchFamily="2" charset="-79"/>
            </a:endParaRPr>
          </a:p>
          <a:p>
            <a:pPr marL="285750" lvl="1" indent="-227013">
              <a:spcBef>
                <a:spcPts val="0"/>
              </a:spcBef>
              <a:buFont typeface="Arial" panose="020B0604020202020204" pitchFamily="34" charset="0"/>
              <a:buChar char="•"/>
            </a:pPr>
            <a:r>
              <a:rPr lang="en-US" sz="1600" dirty="0">
                <a:cs typeface="Aharoni" pitchFamily="2" charset="-79"/>
              </a:rPr>
              <a:t>Launched January 2016</a:t>
            </a:r>
          </a:p>
          <a:p>
            <a:pPr marL="285750" lvl="1" indent="-227013">
              <a:spcBef>
                <a:spcPts val="0"/>
              </a:spcBef>
              <a:buFont typeface="Arial" panose="020B0604020202020204" pitchFamily="34" charset="0"/>
              <a:buChar char="•"/>
            </a:pPr>
            <a:r>
              <a:rPr lang="en-US" sz="1600" dirty="0">
                <a:cs typeface="Aharoni" pitchFamily="2" charset="-79"/>
              </a:rPr>
              <a:t>Currently have seven (7) accredited advisors</a:t>
            </a:r>
          </a:p>
          <a:p>
            <a:pPr marL="285750" lvl="1" indent="-227013">
              <a:spcBef>
                <a:spcPts val="0"/>
              </a:spcBef>
              <a:buFont typeface="Arial" panose="020B0604020202020204" pitchFamily="34" charset="0"/>
              <a:buChar char="•"/>
            </a:pPr>
            <a:r>
              <a:rPr lang="en-US" sz="1600" dirty="0">
                <a:cs typeface="Aharoni" pitchFamily="2" charset="-79"/>
              </a:rPr>
              <a:t>Monthly avg. = 550+</a:t>
            </a:r>
            <a:endParaRPr lang="en-US" sz="1800" dirty="0">
              <a:latin typeface="Aharoni" pitchFamily="2" charset="-79"/>
              <a:cs typeface="Aharoni" pitchFamily="2" charset="-79"/>
            </a:endParaRPr>
          </a:p>
          <a:p>
            <a:pPr lvl="1">
              <a:buFont typeface="Arial" panose="020B0604020202020204" pitchFamily="34" charset="0"/>
              <a:buNone/>
            </a:pPr>
            <a:endParaRPr lang="en-US" sz="2400" dirty="0">
              <a:latin typeface="Aharoni" pitchFamily="2" charset="-79"/>
              <a:cs typeface="Aharoni" pitchFamily="2" charset="-79"/>
            </a:endParaRPr>
          </a:p>
          <a:p>
            <a:pPr marL="342900" lvl="1" indent="0">
              <a:buFont typeface="Arial" panose="020B0604020202020204" pitchFamily="34" charset="0"/>
              <a:buNone/>
            </a:pPr>
            <a:endParaRPr lang="en-US" sz="2400" dirty="0">
              <a:latin typeface="Aharoni" pitchFamily="2" charset="-79"/>
              <a:cs typeface="Aharoni" pitchFamily="2" charset="-79"/>
            </a:endParaRPr>
          </a:p>
        </p:txBody>
      </p:sp>
      <p:sp>
        <p:nvSpPr>
          <p:cNvPr id="6" name="TextBox 5">
            <a:extLst>
              <a:ext uri="{FF2B5EF4-FFF2-40B4-BE49-F238E27FC236}">
                <a16:creationId xmlns:a16="http://schemas.microsoft.com/office/drawing/2014/main" id="{EBFAA7E8-215E-4647-B729-FD28BD8D6150}"/>
              </a:ext>
            </a:extLst>
          </p:cNvPr>
          <p:cNvSpPr txBox="1"/>
          <p:nvPr/>
        </p:nvSpPr>
        <p:spPr>
          <a:xfrm>
            <a:off x="3733800" y="2871439"/>
            <a:ext cx="2127505" cy="600164"/>
          </a:xfrm>
          <a:prstGeom prst="rect">
            <a:avLst/>
          </a:prstGeom>
          <a:noFill/>
          <a:ln w="9525">
            <a:solidFill>
              <a:schemeClr val="tx1"/>
            </a:solidFill>
          </a:ln>
        </p:spPr>
        <p:txBody>
          <a:bodyPr wrap="none" rtlCol="0">
            <a:spAutoFit/>
          </a:bodyPr>
          <a:lstStyle/>
          <a:p>
            <a:r>
              <a:rPr lang="en-US" sz="1100" i="1" dirty="0"/>
              <a:t>Highest Month – Feb 2021 (718)</a:t>
            </a:r>
          </a:p>
          <a:p>
            <a:r>
              <a:rPr lang="en-US" sz="1100" i="1" dirty="0"/>
              <a:t>Highest Quarter – 1Q2021 (1,825)</a:t>
            </a:r>
          </a:p>
          <a:p>
            <a:r>
              <a:rPr lang="en-US" sz="1100" i="1" dirty="0"/>
              <a:t>Avg. per Quarter – 1,665</a:t>
            </a:r>
          </a:p>
        </p:txBody>
      </p:sp>
      <p:sp>
        <p:nvSpPr>
          <p:cNvPr id="7" name="TextBox 6">
            <a:extLst>
              <a:ext uri="{FF2B5EF4-FFF2-40B4-BE49-F238E27FC236}">
                <a16:creationId xmlns:a16="http://schemas.microsoft.com/office/drawing/2014/main" id="{0CD69C4C-A6F8-47FB-B57C-E2D2A5472E9B}"/>
              </a:ext>
            </a:extLst>
          </p:cNvPr>
          <p:cNvSpPr txBox="1"/>
          <p:nvPr/>
        </p:nvSpPr>
        <p:spPr>
          <a:xfrm>
            <a:off x="2386273" y="1092207"/>
            <a:ext cx="4371454" cy="830997"/>
          </a:xfrm>
          <a:prstGeom prst="rect">
            <a:avLst/>
          </a:prstGeom>
          <a:noFill/>
        </p:spPr>
        <p:txBody>
          <a:bodyPr wrap="none" rtlCol="0">
            <a:spAutoFit/>
          </a:bodyPr>
          <a:lstStyle/>
          <a:p>
            <a:pPr algn="ctr"/>
            <a:r>
              <a:rPr lang="en-US" sz="2400" b="1" dirty="0"/>
              <a:t>Social Security Advisory Service</a:t>
            </a:r>
          </a:p>
          <a:p>
            <a:pPr algn="ctr"/>
            <a:r>
              <a:rPr lang="en-US" sz="2400" b="1" dirty="0"/>
              <a:t>Inception-to-date Activity Profile</a:t>
            </a:r>
          </a:p>
        </p:txBody>
      </p:sp>
    </p:spTree>
    <p:extLst>
      <p:ext uri="{BB962C8B-B14F-4D97-AF65-F5344CB8AC3E}">
        <p14:creationId xmlns:p14="http://schemas.microsoft.com/office/powerpoint/2010/main" val="21439456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8</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117837" y="0"/>
            <a:ext cx="9144000" cy="6858000"/>
          </a:xfrm>
          <a:prstGeom prst="rect">
            <a:avLst/>
          </a:prstGeom>
          <a:blipFill>
            <a:blip r:embed="rId2"/>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77166061-A9B5-416E-BEEB-96496CDC4CED}"/>
              </a:ext>
            </a:extLst>
          </p:cNvPr>
          <p:cNvSpPr txBox="1">
            <a:spLocks/>
          </p:cNvSpPr>
          <p:nvPr/>
        </p:nvSpPr>
        <p:spPr>
          <a:xfrm>
            <a:off x="-58541" y="2743200"/>
            <a:ext cx="4343400" cy="339447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Arial" panose="020B0604020202020204" pitchFamily="34" charset="0"/>
              <a:buNone/>
            </a:pPr>
            <a:r>
              <a:rPr lang="en-US" sz="2800" dirty="0">
                <a:latin typeface="Aharoni" pitchFamily="2" charset="-79"/>
                <a:cs typeface="Aharoni" pitchFamily="2" charset="-79"/>
              </a:rPr>
              <a:t> </a:t>
            </a:r>
            <a:r>
              <a:rPr lang="en-US" sz="1800" b="1" u="sng" dirty="0">
                <a:cs typeface="Aharoni" pitchFamily="2" charset="-79"/>
              </a:rPr>
              <a:t>Our “Ask Rusty” Series</a:t>
            </a:r>
          </a:p>
          <a:p>
            <a:pPr lvl="1">
              <a:buFont typeface="Arial" panose="020B0604020202020204" pitchFamily="34" charset="0"/>
              <a:buChar char="•"/>
            </a:pPr>
            <a:r>
              <a:rPr lang="en-US" sz="1600" dirty="0">
                <a:cs typeface="Aharoni" pitchFamily="2" charset="-79"/>
              </a:rPr>
              <a:t>Launched in Early 2017</a:t>
            </a:r>
          </a:p>
          <a:p>
            <a:pPr lvl="1">
              <a:buFont typeface="Arial" panose="020B0604020202020204" pitchFamily="34" charset="0"/>
              <a:buChar char="•"/>
            </a:pPr>
            <a:r>
              <a:rPr lang="en-US" sz="1600" dirty="0">
                <a:cs typeface="Aharoni" pitchFamily="2" charset="-79"/>
              </a:rPr>
              <a:t>Issued Weekly to 7000+ Media Outlets</a:t>
            </a:r>
          </a:p>
          <a:p>
            <a:pPr lvl="1">
              <a:buFont typeface="Arial" panose="020B0604020202020204" pitchFamily="34" charset="0"/>
              <a:buChar char="•"/>
            </a:pPr>
            <a:r>
              <a:rPr lang="en-US" sz="1600" dirty="0">
                <a:cs typeface="Aharoni" pitchFamily="2" charset="-79"/>
              </a:rPr>
              <a:t>Have Now Published Hundreds of Editions</a:t>
            </a:r>
          </a:p>
          <a:p>
            <a:pPr lvl="1">
              <a:buFont typeface="Arial" panose="020B0604020202020204" pitchFamily="34" charset="0"/>
              <a:buChar char="•"/>
            </a:pPr>
            <a:r>
              <a:rPr lang="en-US" sz="1600" dirty="0">
                <a:cs typeface="Aharoni" pitchFamily="2" charset="-79"/>
              </a:rPr>
              <a:t>Posted on Social Security Report Site</a:t>
            </a:r>
          </a:p>
          <a:p>
            <a:pPr lvl="1">
              <a:buFont typeface="Arial" panose="020B0604020202020204" pitchFamily="34" charset="0"/>
              <a:buChar char="•"/>
            </a:pPr>
            <a:r>
              <a:rPr lang="en-US" sz="1600" dirty="0">
                <a:cs typeface="Aharoni" pitchFamily="2" charset="-79"/>
              </a:rPr>
              <a:t>Now Offering Audio Podcasts</a:t>
            </a:r>
          </a:p>
          <a:p>
            <a:pPr lvl="1">
              <a:buFont typeface="Arial" panose="020B0604020202020204" pitchFamily="34" charset="0"/>
              <a:buChar char="•"/>
            </a:pPr>
            <a:r>
              <a:rPr lang="en-US" sz="1600" dirty="0">
                <a:cs typeface="Aharoni" pitchFamily="2" charset="-79"/>
              </a:rPr>
              <a:t>Compendium Published in Early 2019</a:t>
            </a:r>
          </a:p>
          <a:p>
            <a:pPr lvl="1">
              <a:buFont typeface="Arial" panose="020B0604020202020204" pitchFamily="34" charset="0"/>
              <a:buChar char="•"/>
            </a:pPr>
            <a:r>
              <a:rPr lang="en-US" sz="1600" dirty="0">
                <a:cs typeface="Aharoni" pitchFamily="2" charset="-79"/>
              </a:rPr>
              <a:t>Second Compendium Published 9/2020</a:t>
            </a:r>
            <a:endParaRPr lang="en-US" sz="2400" dirty="0">
              <a:latin typeface="Aharoni" pitchFamily="2" charset="-79"/>
              <a:cs typeface="Aharoni" pitchFamily="2" charset="-79"/>
            </a:endParaRPr>
          </a:p>
        </p:txBody>
      </p:sp>
      <p:pic>
        <p:nvPicPr>
          <p:cNvPr id="5" name="Picture 4" descr="AMAC-foundation-logo.png">
            <a:extLst>
              <a:ext uri="{FF2B5EF4-FFF2-40B4-BE49-F238E27FC236}">
                <a16:creationId xmlns:a16="http://schemas.microsoft.com/office/drawing/2014/main" id="{0103BC62-B9FE-4B9D-B3CB-BF1794DECD27}"/>
              </a:ext>
            </a:extLst>
          </p:cNvPr>
          <p:cNvPicPr>
            <a:picLocks noChangeAspect="1"/>
          </p:cNvPicPr>
          <p:nvPr/>
        </p:nvPicPr>
        <p:blipFill>
          <a:blip r:embed="rId3" cstate="print"/>
          <a:stretch>
            <a:fillRect/>
          </a:stretch>
        </p:blipFill>
        <p:spPr>
          <a:xfrm>
            <a:off x="3429000" y="1143000"/>
            <a:ext cx="2205204" cy="769710"/>
          </a:xfrm>
          <a:prstGeom prst="rect">
            <a:avLst/>
          </a:prstGeom>
        </p:spPr>
      </p:pic>
      <p:pic>
        <p:nvPicPr>
          <p:cNvPr id="6" name="Picture 5">
            <a:extLst>
              <a:ext uri="{FF2B5EF4-FFF2-40B4-BE49-F238E27FC236}">
                <a16:creationId xmlns:a16="http://schemas.microsoft.com/office/drawing/2014/main" id="{AA36ADCA-AC65-4B07-9273-4DDDE207D57B}"/>
              </a:ext>
            </a:extLst>
          </p:cNvPr>
          <p:cNvPicPr>
            <a:picLocks noChangeAspect="1"/>
          </p:cNvPicPr>
          <p:nvPr/>
        </p:nvPicPr>
        <p:blipFill>
          <a:blip r:embed="rId4"/>
          <a:stretch>
            <a:fillRect/>
          </a:stretch>
        </p:blipFill>
        <p:spPr>
          <a:xfrm>
            <a:off x="4454163" y="2864151"/>
            <a:ext cx="4198073" cy="2276660"/>
          </a:xfrm>
          <a:prstGeom prst="rect">
            <a:avLst/>
          </a:prstGeom>
        </p:spPr>
      </p:pic>
      <p:sp>
        <p:nvSpPr>
          <p:cNvPr id="7" name="TextBox 6">
            <a:extLst>
              <a:ext uri="{FF2B5EF4-FFF2-40B4-BE49-F238E27FC236}">
                <a16:creationId xmlns:a16="http://schemas.microsoft.com/office/drawing/2014/main" id="{60AD97DE-1C07-4107-B712-F228280C1C53}"/>
              </a:ext>
            </a:extLst>
          </p:cNvPr>
          <p:cNvSpPr txBox="1"/>
          <p:nvPr/>
        </p:nvSpPr>
        <p:spPr>
          <a:xfrm>
            <a:off x="1745673" y="2157598"/>
            <a:ext cx="5628904" cy="461665"/>
          </a:xfrm>
          <a:prstGeom prst="rect">
            <a:avLst/>
          </a:prstGeom>
          <a:noFill/>
        </p:spPr>
        <p:txBody>
          <a:bodyPr wrap="square" rtlCol="0">
            <a:spAutoFit/>
          </a:bodyPr>
          <a:lstStyle/>
          <a:p>
            <a:pPr algn="ctr"/>
            <a:r>
              <a:rPr lang="en-US" sz="2400" dirty="0"/>
              <a:t>Social Security Advisory Service</a:t>
            </a:r>
          </a:p>
        </p:txBody>
      </p:sp>
      <p:pic>
        <p:nvPicPr>
          <p:cNvPr id="13" name="Picture 12">
            <a:extLst>
              <a:ext uri="{FF2B5EF4-FFF2-40B4-BE49-F238E27FC236}">
                <a16:creationId xmlns:a16="http://schemas.microsoft.com/office/drawing/2014/main" id="{E39D211E-5C2E-4118-85F2-E592F539A390}"/>
              </a:ext>
            </a:extLst>
          </p:cNvPr>
          <p:cNvPicPr>
            <a:picLocks noChangeAspect="1"/>
          </p:cNvPicPr>
          <p:nvPr/>
        </p:nvPicPr>
        <p:blipFill>
          <a:blip r:embed="rId5"/>
          <a:stretch>
            <a:fillRect/>
          </a:stretch>
        </p:blipFill>
        <p:spPr>
          <a:xfrm rot="461498">
            <a:off x="4152899" y="5499293"/>
            <a:ext cx="838200" cy="1123950"/>
          </a:xfrm>
          <a:prstGeom prst="rect">
            <a:avLst/>
          </a:prstGeom>
        </p:spPr>
      </p:pic>
      <p:cxnSp>
        <p:nvCxnSpPr>
          <p:cNvPr id="15" name="Straight Arrow Connector 14">
            <a:extLst>
              <a:ext uri="{FF2B5EF4-FFF2-40B4-BE49-F238E27FC236}">
                <a16:creationId xmlns:a16="http://schemas.microsoft.com/office/drawing/2014/main" id="{BD75E8DB-D0AE-4202-91E5-430816A5D675}"/>
              </a:ext>
            </a:extLst>
          </p:cNvPr>
          <p:cNvCxnSpPr/>
          <p:nvPr/>
        </p:nvCxnSpPr>
        <p:spPr>
          <a:xfrm>
            <a:off x="3505200" y="5543732"/>
            <a:ext cx="652454"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780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E6908-14F1-4932-901B-2870169C9CC5}"/>
              </a:ext>
            </a:extLst>
          </p:cNvPr>
          <p:cNvSpPr>
            <a:spLocks noGrp="1"/>
          </p:cNvSpPr>
          <p:nvPr>
            <p:ph type="sldNum" sz="quarter" idx="12"/>
          </p:nvPr>
        </p:nvSpPr>
        <p:spPr>
          <a:xfrm>
            <a:off x="6553200" y="6356350"/>
            <a:ext cx="2133600" cy="365125"/>
          </a:xfrm>
        </p:spPr>
        <p:txBody>
          <a:bodyPr/>
          <a:lstStyle/>
          <a:p>
            <a:fld id="{33BE3E37-93E4-4E40-B02C-C0CAD8C0DC3D}" type="slidenum">
              <a:rPr lang="en-US" smtClean="0"/>
              <a:pPr/>
              <a:t>9</a:t>
            </a:fld>
            <a:endParaRPr lang="en-US"/>
          </a:p>
        </p:txBody>
      </p:sp>
      <p:sp>
        <p:nvSpPr>
          <p:cNvPr id="3" name="Title 1">
            <a:extLst>
              <a:ext uri="{FF2B5EF4-FFF2-40B4-BE49-F238E27FC236}">
                <a16:creationId xmlns:a16="http://schemas.microsoft.com/office/drawing/2014/main" id="{A505270C-63EA-4DE1-A920-9C825BE2D54C}"/>
              </a:ext>
            </a:extLst>
          </p:cNvPr>
          <p:cNvSpPr txBox="1">
            <a:spLocks/>
          </p:cNvSpPr>
          <p:nvPr/>
        </p:nvSpPr>
        <p:spPr>
          <a:xfrm>
            <a:off x="-152400" y="0"/>
            <a:ext cx="9144000" cy="6858000"/>
          </a:xfrm>
          <a:prstGeom prst="rect">
            <a:avLst/>
          </a:prstGeom>
          <a:blipFill>
            <a:blip r:embed="rId3"/>
            <a:stretch>
              <a:fillRect/>
            </a:stretch>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i="1" dirty="0">
              <a:solidFill>
                <a:schemeClr val="tx2">
                  <a:lumMod val="75000"/>
                </a:schemeClr>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77166061-A9B5-416E-BEEB-96496CDC4CED}"/>
              </a:ext>
            </a:extLst>
          </p:cNvPr>
          <p:cNvSpPr txBox="1">
            <a:spLocks/>
          </p:cNvSpPr>
          <p:nvPr/>
        </p:nvSpPr>
        <p:spPr>
          <a:xfrm>
            <a:off x="-58541" y="2743200"/>
            <a:ext cx="4343400" cy="339447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Arial" panose="020B0604020202020204" pitchFamily="34" charset="0"/>
              <a:buNone/>
            </a:pPr>
            <a:r>
              <a:rPr lang="en-US" sz="2800" dirty="0">
                <a:latin typeface="Aharoni" pitchFamily="2" charset="-79"/>
                <a:cs typeface="Aharoni" pitchFamily="2" charset="-79"/>
              </a:rPr>
              <a:t> </a:t>
            </a:r>
            <a:r>
              <a:rPr lang="en-US" sz="1800" b="1" u="sng" dirty="0">
                <a:cs typeface="Aharoni" pitchFamily="2" charset="-79"/>
              </a:rPr>
              <a:t>Social Security Concierge Program</a:t>
            </a:r>
          </a:p>
          <a:p>
            <a:pPr lvl="1">
              <a:buFont typeface="Arial" panose="020B0604020202020204" pitchFamily="34" charset="0"/>
              <a:buChar char="•"/>
            </a:pPr>
            <a:r>
              <a:rPr lang="en-US" sz="1600" dirty="0">
                <a:cs typeface="Aharoni" pitchFamily="2" charset="-79"/>
              </a:rPr>
              <a:t>Developed in 2021</a:t>
            </a:r>
          </a:p>
          <a:p>
            <a:pPr lvl="1">
              <a:buFont typeface="Arial" panose="020B0604020202020204" pitchFamily="34" charset="0"/>
              <a:buChar char="•"/>
            </a:pPr>
            <a:r>
              <a:rPr lang="en-US" sz="1600" dirty="0">
                <a:cs typeface="Aharoni" pitchFamily="2" charset="-79"/>
              </a:rPr>
              <a:t>Provided on-site</a:t>
            </a:r>
          </a:p>
          <a:p>
            <a:pPr lvl="1">
              <a:buFont typeface="Arial" panose="020B0604020202020204" pitchFamily="34" charset="0"/>
              <a:buChar char="•"/>
            </a:pPr>
            <a:r>
              <a:rPr lang="en-US" sz="1600" dirty="0">
                <a:cs typeface="Aharoni" pitchFamily="2" charset="-79"/>
              </a:rPr>
              <a:t>Major components: </a:t>
            </a:r>
          </a:p>
          <a:p>
            <a:pPr lvl="2"/>
            <a:r>
              <a:rPr lang="en-US" sz="1200" dirty="0">
                <a:cs typeface="Aharoni" pitchFamily="2" charset="-79"/>
              </a:rPr>
              <a:t>SS overview</a:t>
            </a:r>
          </a:p>
          <a:p>
            <a:pPr lvl="2"/>
            <a:r>
              <a:rPr lang="en-US" sz="1200" dirty="0">
                <a:cs typeface="Aharoni" pitchFamily="2" charset="-79"/>
              </a:rPr>
              <a:t>Customization for specific company needs</a:t>
            </a:r>
          </a:p>
          <a:p>
            <a:pPr lvl="2"/>
            <a:r>
              <a:rPr lang="en-US" sz="1200" dirty="0">
                <a:cs typeface="Aharoni" pitchFamily="2" charset="-79"/>
              </a:rPr>
              <a:t>Foundation-generated reference materials</a:t>
            </a:r>
          </a:p>
          <a:p>
            <a:pPr lvl="2"/>
            <a:r>
              <a:rPr lang="en-US" sz="1200" dirty="0">
                <a:cs typeface="Aharoni" pitchFamily="2" charset="-79"/>
              </a:rPr>
              <a:t>On-site, private counseling sessions</a:t>
            </a:r>
          </a:p>
          <a:p>
            <a:pPr lvl="1">
              <a:buFont typeface="Arial" panose="020B0604020202020204" pitchFamily="34" charset="0"/>
              <a:buChar char="•"/>
            </a:pPr>
            <a:r>
              <a:rPr lang="en-US" sz="1600" dirty="0">
                <a:cs typeface="Aharoni" pitchFamily="2" charset="-79"/>
              </a:rPr>
              <a:t>Piloted at SECO in 2021</a:t>
            </a:r>
          </a:p>
          <a:p>
            <a:pPr lvl="1">
              <a:buFont typeface="Arial" panose="020B0604020202020204" pitchFamily="34" charset="0"/>
              <a:buChar char="•"/>
            </a:pPr>
            <a:r>
              <a:rPr lang="en-US" sz="1600" dirty="0">
                <a:cs typeface="Aharoni" pitchFamily="2" charset="-79"/>
              </a:rPr>
              <a:t>First client just completed</a:t>
            </a:r>
          </a:p>
          <a:p>
            <a:pPr lvl="2"/>
            <a:endParaRPr lang="en-US" sz="2000" dirty="0">
              <a:latin typeface="Aharoni" pitchFamily="2" charset="-79"/>
              <a:cs typeface="Aharoni" pitchFamily="2" charset="-79"/>
            </a:endParaRPr>
          </a:p>
        </p:txBody>
      </p:sp>
      <p:pic>
        <p:nvPicPr>
          <p:cNvPr id="5" name="Picture 4" descr="AMAC-foundation-logo.png">
            <a:extLst>
              <a:ext uri="{FF2B5EF4-FFF2-40B4-BE49-F238E27FC236}">
                <a16:creationId xmlns:a16="http://schemas.microsoft.com/office/drawing/2014/main" id="{0103BC62-B9FE-4B9D-B3CB-BF1794DECD27}"/>
              </a:ext>
            </a:extLst>
          </p:cNvPr>
          <p:cNvPicPr>
            <a:picLocks noChangeAspect="1"/>
          </p:cNvPicPr>
          <p:nvPr/>
        </p:nvPicPr>
        <p:blipFill>
          <a:blip r:embed="rId4" cstate="print"/>
          <a:stretch>
            <a:fillRect/>
          </a:stretch>
        </p:blipFill>
        <p:spPr>
          <a:xfrm>
            <a:off x="3429000" y="1143000"/>
            <a:ext cx="2205204" cy="769710"/>
          </a:xfrm>
          <a:prstGeom prst="rect">
            <a:avLst/>
          </a:prstGeom>
        </p:spPr>
      </p:pic>
      <p:sp>
        <p:nvSpPr>
          <p:cNvPr id="7" name="TextBox 6">
            <a:extLst>
              <a:ext uri="{FF2B5EF4-FFF2-40B4-BE49-F238E27FC236}">
                <a16:creationId xmlns:a16="http://schemas.microsoft.com/office/drawing/2014/main" id="{60AD97DE-1C07-4107-B712-F228280C1C53}"/>
              </a:ext>
            </a:extLst>
          </p:cNvPr>
          <p:cNvSpPr txBox="1"/>
          <p:nvPr/>
        </p:nvSpPr>
        <p:spPr>
          <a:xfrm>
            <a:off x="990600" y="2157598"/>
            <a:ext cx="6383977" cy="461665"/>
          </a:xfrm>
          <a:prstGeom prst="rect">
            <a:avLst/>
          </a:prstGeom>
          <a:noFill/>
        </p:spPr>
        <p:txBody>
          <a:bodyPr wrap="square" rtlCol="0">
            <a:spAutoFit/>
          </a:bodyPr>
          <a:lstStyle/>
          <a:p>
            <a:pPr algn="ctr"/>
            <a:r>
              <a:rPr lang="en-US" sz="2400" dirty="0"/>
              <a:t>Social Security Advisory Service – New Services</a:t>
            </a:r>
          </a:p>
        </p:txBody>
      </p:sp>
      <p:sp>
        <p:nvSpPr>
          <p:cNvPr id="10" name="Content Placeholder 2">
            <a:extLst>
              <a:ext uri="{FF2B5EF4-FFF2-40B4-BE49-F238E27FC236}">
                <a16:creationId xmlns:a16="http://schemas.microsoft.com/office/drawing/2014/main" id="{92000397-FDF1-4DA2-B300-E6E5F082450C}"/>
              </a:ext>
            </a:extLst>
          </p:cNvPr>
          <p:cNvSpPr txBox="1">
            <a:spLocks/>
          </p:cNvSpPr>
          <p:nvPr/>
        </p:nvSpPr>
        <p:spPr>
          <a:xfrm>
            <a:off x="3810000" y="2743200"/>
            <a:ext cx="4343400" cy="339447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Arial" panose="020B0604020202020204" pitchFamily="34" charset="0"/>
              <a:buNone/>
            </a:pPr>
            <a:r>
              <a:rPr lang="en-US" sz="2800" dirty="0">
                <a:latin typeface="Aharoni" pitchFamily="2" charset="-79"/>
                <a:cs typeface="Aharoni" pitchFamily="2" charset="-79"/>
              </a:rPr>
              <a:t> </a:t>
            </a:r>
            <a:r>
              <a:rPr lang="en-US" sz="1800" b="1" u="sng" dirty="0">
                <a:cs typeface="Aharoni" pitchFamily="2" charset="-79"/>
              </a:rPr>
              <a:t>Social Security Instant Academy</a:t>
            </a:r>
          </a:p>
          <a:p>
            <a:pPr lvl="1">
              <a:buFont typeface="Arial" panose="020B0604020202020204" pitchFamily="34" charset="0"/>
              <a:buChar char="•"/>
            </a:pPr>
            <a:r>
              <a:rPr lang="en-US" sz="1600" dirty="0">
                <a:cs typeface="Aharoni" pitchFamily="2" charset="-79"/>
              </a:rPr>
              <a:t>Dev eloped in 2022</a:t>
            </a:r>
          </a:p>
          <a:p>
            <a:pPr lvl="1">
              <a:buFont typeface="Arial" panose="020B0604020202020204" pitchFamily="34" charset="0"/>
              <a:buChar char="•"/>
            </a:pPr>
            <a:r>
              <a:rPr lang="en-US" sz="1600" dirty="0">
                <a:cs typeface="Aharoni" pitchFamily="2" charset="-79"/>
              </a:rPr>
              <a:t> 1- to 2-minute audio clips on Social Security fundamentals</a:t>
            </a:r>
          </a:p>
          <a:p>
            <a:pPr lvl="1">
              <a:buFont typeface="Arial" panose="020B0604020202020204" pitchFamily="34" charset="0"/>
              <a:buChar char="•"/>
            </a:pPr>
            <a:r>
              <a:rPr lang="en-US" sz="1600" dirty="0">
                <a:cs typeface="Aharoni" pitchFamily="2" charset="-79"/>
              </a:rPr>
              <a:t>Launched in February on Foundation Facebook page</a:t>
            </a:r>
          </a:p>
          <a:p>
            <a:pPr lvl="1">
              <a:buFont typeface="Arial" panose="020B0604020202020204" pitchFamily="34" charset="0"/>
              <a:buChar char="•"/>
            </a:pPr>
            <a:r>
              <a:rPr lang="en-US" sz="1600" dirty="0">
                <a:cs typeface="Aharoni" pitchFamily="2" charset="-79"/>
              </a:rPr>
              <a:t>To repeat at bi-weekly interval</a:t>
            </a:r>
          </a:p>
          <a:p>
            <a:pPr lvl="1">
              <a:buFont typeface="Arial" panose="020B0604020202020204" pitchFamily="34" charset="0"/>
              <a:buChar char="•"/>
            </a:pPr>
            <a:r>
              <a:rPr lang="en-US" sz="1600" dirty="0">
                <a:cs typeface="Aharoni" pitchFamily="2" charset="-79"/>
              </a:rPr>
              <a:t>Will be stored on Foundation website “Audio” page w/keyword searchability</a:t>
            </a:r>
          </a:p>
          <a:p>
            <a:pPr marL="457200" lvl="1" indent="0">
              <a:buNone/>
            </a:pPr>
            <a:endParaRPr lang="en-US" sz="2400" dirty="0">
              <a:latin typeface="Aharoni" pitchFamily="2" charset="-79"/>
              <a:cs typeface="Aharoni" pitchFamily="2" charset="-79"/>
            </a:endParaRPr>
          </a:p>
        </p:txBody>
      </p:sp>
    </p:spTree>
    <p:extLst>
      <p:ext uri="{BB962C8B-B14F-4D97-AF65-F5344CB8AC3E}">
        <p14:creationId xmlns:p14="http://schemas.microsoft.com/office/powerpoint/2010/main" val="1399176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22218</TotalTime>
  <Words>3340</Words>
  <Application>Microsoft Office PowerPoint</Application>
  <PresentationFormat>On-screen Show (4:3)</PresentationFormat>
  <Paragraphs>456</Paragraphs>
  <Slides>41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Aharoni</vt:lpstr>
      <vt:lpstr>Arabic Typesetting</vt:lpstr>
      <vt:lpstr>Arial</vt:lpstr>
      <vt:lpstr>Calibri</vt:lpstr>
      <vt:lpstr>Comic Sans MS</vt:lpstr>
      <vt:lpstr>Courier New</vt:lpstr>
      <vt:lpstr>Hypatia Sans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Security</dc:title>
  <dc:creator>Russell Gloor</dc:creator>
  <cp:lastModifiedBy>Gerry Hafer</cp:lastModifiedBy>
  <cp:revision>280</cp:revision>
  <cp:lastPrinted>2022-02-24T18:01:14Z</cp:lastPrinted>
  <dcterms:created xsi:type="dcterms:W3CDTF">2017-02-15T20:02:54Z</dcterms:created>
  <dcterms:modified xsi:type="dcterms:W3CDTF">2022-02-24T18:24:40Z</dcterms:modified>
</cp:coreProperties>
</file>