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69" r:id="rId2"/>
    <p:sldId id="270" r:id="rId3"/>
    <p:sldId id="271" r:id="rId4"/>
    <p:sldId id="272" r:id="rId5"/>
    <p:sldId id="273" r:id="rId6"/>
    <p:sldId id="274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5143500" type="screen16x9"/>
  <p:notesSz cx="6858000" cy="9144000"/>
  <p:embeddedFontLst>
    <p:embeddedFont>
      <p:font typeface="Proxima Nova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6020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0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038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748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72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008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28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751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79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92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185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676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061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4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F4FD61F-57A5-4807-9C57-A6EFC46CF2E2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27C8-718A-4C1F-82E1-9DFF76F61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2381" y="2857500"/>
            <a:ext cx="4114800" cy="4250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25" dirty="0"/>
              <a:t> </a:t>
            </a:r>
            <a:r>
              <a:rPr lang="en-US" dirty="0" smtClean="0"/>
              <a:t>(www.AMACFoundation.org)</a:t>
            </a:r>
            <a:endParaRPr lang="en-US" dirty="0"/>
          </a:p>
        </p:txBody>
      </p:sp>
      <p:pic>
        <p:nvPicPr>
          <p:cNvPr id="1026" name="Picture 2" descr="G:\Current Working Files\Current Working Files\Current Working 01-24-2017\Foundation Files - 01-24-2017\logo\AMAC-foundation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12" y="1443037"/>
            <a:ext cx="3233738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9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u="sng"/>
              <a:t>Requirements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659650"/>
            <a:ext cx="8520600" cy="2909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Some requirements to turn your home into a smart home are that you must have an active internet connection within the home, and you must have a smart device like a smartphone or a tablet.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u="sng"/>
              <a:t>Lights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6800" y="2107850"/>
            <a:ext cx="2652900" cy="294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Philips Hue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Requires a Bridge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Adjustable brightness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colors (some models)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Led lights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Longer lasting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Creates less heat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efficient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 and scenes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 bulbs, light strips, accent lights, spot lights, floodlights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sz="1200">
              <a:solidFill>
                <a:srgbClr val="000000"/>
              </a:solidFill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44" y="650675"/>
            <a:ext cx="2063199" cy="14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3413" y="650675"/>
            <a:ext cx="1457175" cy="14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3245550" y="2107850"/>
            <a:ext cx="2652900" cy="294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u="sng"/>
              <a:t>LIFX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endParaRPr sz="1200" b="1" u="sng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No hub needed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Adjustable brightness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Change colors (some models)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Led lights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/>
              <a:t>Longer lasting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/>
              <a:t>Creates less heat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/>
              <a:t>Energy efficient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Schedule</a:t>
            </a:r>
          </a:p>
          <a:p>
            <a:pPr marL="457200" lvl="0" indent="-304800" algn="l" rtl="0">
              <a:spcBef>
                <a:spcPts val="0"/>
              </a:spcBef>
              <a:buSzPct val="100000"/>
              <a:buChar char="●"/>
            </a:pPr>
            <a:r>
              <a:rPr lang="en" sz="1200"/>
              <a:t>Light bulbs, light strips, light bars, light panels</a:t>
            </a:r>
          </a:p>
        </p:txBody>
      </p:sp>
      <p:pic>
        <p:nvPicPr>
          <p:cNvPr id="88" name="Shape 88" descr="Image result for ilum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4600" y="650675"/>
            <a:ext cx="2197707" cy="14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6407000" y="2107850"/>
            <a:ext cx="2652900" cy="294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u="sng"/>
              <a:t>Ilumi</a:t>
            </a:r>
          </a:p>
          <a:p>
            <a:pPr lvl="0" algn="l" rtl="0">
              <a:spcBef>
                <a:spcPts val="0"/>
              </a:spcBef>
              <a:buNone/>
            </a:pPr>
            <a:endParaRPr sz="1200" b="1" u="sng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No hub required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No wifi required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Uses bluetooth mesh network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Adjustable brightness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Change colors (some models)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Led lights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/>
              <a:t>Longer lasting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/>
              <a:t>Creates less heat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/>
              <a:t>Energy efficient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Schedule</a:t>
            </a:r>
          </a:p>
          <a:p>
            <a:pPr marL="457200" lvl="0" indent="-304800" algn="l">
              <a:spcBef>
                <a:spcPts val="0"/>
              </a:spcBef>
              <a:buSzPct val="100000"/>
              <a:buChar char="●"/>
            </a:pPr>
            <a:r>
              <a:rPr lang="en" sz="1200"/>
              <a:t>Light bulbs, light strips, spot lights, floodlights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 u="sng"/>
              <a:t>Light Switches and Outlets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0" y="2107850"/>
            <a:ext cx="3018600" cy="294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u="sng">
                <a:solidFill>
                  <a:srgbClr val="000000"/>
                </a:solidFill>
              </a:rPr>
              <a:t>WEMO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Smart plug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“Away Mode” (Turns lights on and off)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 switch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Replaces existing light switch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Backlit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Dimmer switch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Night Mode turns lights on at lower levels at set times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413" y="650675"/>
            <a:ext cx="1457175" cy="14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3267550" y="2107850"/>
            <a:ext cx="2541600" cy="294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u="sng"/>
              <a:t>TP-Link</a:t>
            </a:r>
          </a:p>
          <a:p>
            <a:pPr lvl="0" algn="l" rtl="0">
              <a:spcBef>
                <a:spcPts val="0"/>
              </a:spcBef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Smart plug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/>
              <a:t>Schedule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/>
              <a:t>“Away Mode” (Turns lights on and off)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/>
              <a:t>Some have built in range extender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Light switch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/>
              <a:t>Replaces existing light switch</a:t>
            </a:r>
          </a:p>
          <a:p>
            <a:pPr marL="914400" lvl="1" indent="-304800" algn="l" rtl="0">
              <a:spcBef>
                <a:spcPts val="0"/>
              </a:spcBef>
              <a:buSzPct val="100000"/>
              <a:buChar char="○"/>
            </a:pPr>
            <a:r>
              <a:rPr lang="en" sz="1200"/>
              <a:t>Schedule</a:t>
            </a:r>
          </a:p>
          <a:p>
            <a:pPr lvl="0" algn="l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98" name="Shape 98" descr="Image result for ilumi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4600" y="650675"/>
            <a:ext cx="2197707" cy="14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6462650" y="2107850"/>
            <a:ext cx="2541600" cy="294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u="sng"/>
              <a:t>Lutron</a:t>
            </a:r>
          </a:p>
          <a:p>
            <a:pPr lvl="0" algn="ctr" rtl="0">
              <a:spcBef>
                <a:spcPts val="0"/>
              </a:spcBef>
              <a:buNone/>
            </a:pPr>
            <a:endParaRPr sz="1200" b="1" u="sng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Dimmer switch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/>
              <a:t>Automatically adjusts lights for changing seasons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200"/>
              <a:t>“Away Mode” (Turns lights on and off)</a:t>
            </a:r>
          </a:p>
          <a:p>
            <a:pPr marL="914400" lvl="1" indent="-304800" algn="l" rtl="0">
              <a:spcBef>
                <a:spcPts val="0"/>
              </a:spcBef>
              <a:buSzPct val="100000"/>
              <a:buChar char="○"/>
            </a:pPr>
            <a:r>
              <a:rPr lang="en" sz="1200"/>
              <a:t>Comes with remote for easy control</a:t>
            </a:r>
          </a:p>
        </p:txBody>
      </p:sp>
      <p:pic>
        <p:nvPicPr>
          <p:cNvPr id="100" name="Shape 100" descr="Image result for wem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675" y="572700"/>
            <a:ext cx="1457150" cy="14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Image result for TP-Link log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2275" y="611713"/>
            <a:ext cx="2401876" cy="145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Image result for Lutron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34600" y="650700"/>
            <a:ext cx="2197700" cy="145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 u="sng"/>
              <a:t>Thermostats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48400" y="2107850"/>
            <a:ext cx="2374800" cy="294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u="sng">
                <a:solidFill>
                  <a:srgbClr val="000000"/>
                </a:solidFill>
              </a:rPr>
              <a:t>Nest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Farsight illuminates display when it sees you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Alerts you if something is working incorrectly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Learns your temperature patterns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Manages humidity and watches weather to adjust your homes climate</a:t>
            </a:r>
          </a:p>
          <a:p>
            <a:pPr marL="45720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Tracks energy usage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384600" y="2107850"/>
            <a:ext cx="2374800" cy="294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u="sng"/>
              <a:t>Ecobee</a:t>
            </a:r>
          </a:p>
          <a:p>
            <a:pPr lvl="0" algn="l" rtl="0">
              <a:spcBef>
                <a:spcPts val="0"/>
              </a:spcBef>
              <a:buNone/>
            </a:pPr>
            <a:endParaRPr sz="1200" b="1" u="sng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Works with ecobee sensors to adjust for certain rooms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Uses local weather, your schedule, and desired settings to either keep you comfortable at home, or save money when away</a:t>
            </a:r>
          </a:p>
          <a:p>
            <a:pPr marL="457200" lvl="0" indent="-304800" algn="l" rtl="0">
              <a:spcBef>
                <a:spcPts val="0"/>
              </a:spcBef>
              <a:buSzPct val="100000"/>
              <a:buChar char="●"/>
            </a:pPr>
            <a:r>
              <a:rPr lang="en" sz="1200"/>
              <a:t>Free monthly energy reports with tips to save more</a:t>
            </a:r>
          </a:p>
          <a:p>
            <a:pPr lvl="0" algn="l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10" name="Shape 110"/>
          <p:cNvSpPr txBox="1"/>
          <p:nvPr/>
        </p:nvSpPr>
        <p:spPr>
          <a:xfrm>
            <a:off x="6526550" y="2107850"/>
            <a:ext cx="2374800" cy="294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u="sng"/>
              <a:t>Honeywell</a:t>
            </a:r>
          </a:p>
          <a:p>
            <a:pPr lvl="0" algn="l" rtl="0">
              <a:spcBef>
                <a:spcPts val="0"/>
              </a:spcBef>
              <a:buNone/>
            </a:pPr>
            <a:endParaRPr sz="1200" b="1" u="sng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Learns your temperature patterns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Alerts you when you need to change your air filter or humidifier pad</a:t>
            </a:r>
          </a:p>
          <a:p>
            <a:pPr marL="457200" lvl="0" indent="-304800" algn="l" rtl="0">
              <a:spcBef>
                <a:spcPts val="0"/>
              </a:spcBef>
              <a:buSzPct val="100000"/>
              <a:buChar char="●"/>
            </a:pPr>
            <a:r>
              <a:rPr lang="en" sz="1200"/>
              <a:t>Alerts on extreme high or low indoor temperatures and humidity</a:t>
            </a:r>
          </a:p>
          <a:p>
            <a:pPr lvl="0" algn="l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11" name="Shape 111" descr="Image result for nes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225" y="572700"/>
            <a:ext cx="1457150" cy="14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Image result for ecobe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2050" y="650675"/>
            <a:ext cx="2699909" cy="14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Image result for honeywell thermosta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875" y="572701"/>
            <a:ext cx="1574150" cy="157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 u="sng"/>
              <a:t>Security Cameras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4750" y="2107850"/>
            <a:ext cx="2522100" cy="294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u="sng">
                <a:solidFill>
                  <a:srgbClr val="000000"/>
                </a:solidFill>
              </a:rPr>
              <a:t>Arlo Pro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Wireless Cameras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Indoor and outdoor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Rechargeable batteries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 7 day cloud storage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Built in siren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storage available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2-way communication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Motion detection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Night vision</a:t>
            </a:r>
          </a:p>
          <a:p>
            <a:pPr marL="45720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130 degree viewing angle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3310950" y="2107850"/>
            <a:ext cx="2522100" cy="294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u="sng"/>
              <a:t>Swann</a:t>
            </a:r>
          </a:p>
          <a:p>
            <a:pPr lvl="0" algn="l" rtl="0">
              <a:spcBef>
                <a:spcPts val="0"/>
              </a:spcBef>
              <a:buNone/>
            </a:pPr>
            <a:endParaRPr sz="1200" b="1" u="sng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Fully wired connection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Wifi only required for remote viewing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Weather-resistant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2tb of local storage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Night vision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Video outputs to connect a display</a:t>
            </a:r>
          </a:p>
          <a:p>
            <a:pPr marL="457200" lvl="0" indent="-304800" algn="l" rtl="0">
              <a:spcBef>
                <a:spcPts val="0"/>
              </a:spcBef>
              <a:buSzPct val="100000"/>
              <a:buChar char="●"/>
            </a:pPr>
            <a:r>
              <a:rPr lang="en" sz="1200"/>
              <a:t>77 degree viewing angle</a:t>
            </a:r>
          </a:p>
          <a:p>
            <a:pPr lvl="0" algn="l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1" name="Shape 121"/>
          <p:cNvSpPr txBox="1"/>
          <p:nvPr/>
        </p:nvSpPr>
        <p:spPr>
          <a:xfrm>
            <a:off x="6461700" y="2107850"/>
            <a:ext cx="2370600" cy="294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u="sng"/>
              <a:t>Nest</a:t>
            </a:r>
          </a:p>
          <a:p>
            <a:pPr lvl="0" algn="l" rtl="0">
              <a:spcBef>
                <a:spcPts val="0"/>
              </a:spcBef>
              <a:buNone/>
            </a:pPr>
            <a:endParaRPr sz="1200" b="1" u="sng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Wireless camera, but needs power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Have indoor and outdoor cameras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2-way communication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Night vision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Optional cloud recording (30 day trial)</a:t>
            </a:r>
          </a:p>
          <a:p>
            <a:pPr marL="457200" lvl="0" indent="-304800" algn="l" rtl="0">
              <a:spcBef>
                <a:spcPts val="0"/>
              </a:spcBef>
              <a:buSzPct val="100000"/>
              <a:buChar char="●"/>
            </a:pPr>
            <a:r>
              <a:rPr lang="en" sz="1200"/>
              <a:t>130 degree viewing angle</a:t>
            </a:r>
          </a:p>
          <a:p>
            <a:pPr lvl="0" algn="l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22" name="Shape 122" descr="Image result for nes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225" y="572700"/>
            <a:ext cx="1457150" cy="14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 descr="Image result for arl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575" y="674413"/>
            <a:ext cx="207645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 descr="Image result for Swan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8539" y="592201"/>
            <a:ext cx="1574150" cy="157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 descr="Image result for Nest Cam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4875" y="650700"/>
            <a:ext cx="1457150" cy="14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 u="sng"/>
              <a:t>Video Doorbells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871100" y="2107850"/>
            <a:ext cx="3181800" cy="294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u="sng">
                <a:solidFill>
                  <a:srgbClr val="000000"/>
                </a:solidFill>
              </a:rPr>
              <a:t>Ring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Motion sensor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Night vision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1080p HD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2-way audio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either use rechargeable battery or hardwired</a:t>
            </a:r>
          </a:p>
          <a:p>
            <a:pPr marL="45720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Optional cloud recording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5332575" y="2107850"/>
            <a:ext cx="3181800" cy="294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u="sng"/>
              <a:t>August</a:t>
            </a:r>
          </a:p>
          <a:p>
            <a:pPr lvl="0" algn="l" rtl="0">
              <a:spcBef>
                <a:spcPts val="0"/>
              </a:spcBef>
              <a:buNone/>
            </a:pPr>
            <a:endParaRPr sz="1200" b="1" u="sng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Motion Sensor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1280x960 HD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2-way audio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Hardwired connection only</a:t>
            </a:r>
          </a:p>
          <a:p>
            <a:pPr marL="457200" lvl="0" indent="-304800" algn="l" rtl="0">
              <a:spcBef>
                <a:spcPts val="0"/>
              </a:spcBef>
              <a:buSzPct val="100000"/>
              <a:buChar char="●"/>
            </a:pPr>
            <a:r>
              <a:rPr lang="en" sz="1200"/>
              <a:t>Optional cloud recording</a:t>
            </a:r>
          </a:p>
          <a:p>
            <a:pPr lvl="0" algn="l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33" name="Shape 133" descr="Image result for Nest C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3075" y="674425"/>
            <a:ext cx="1457150" cy="14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Image result for Ring vide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3425" y="674425"/>
            <a:ext cx="1457150" cy="14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 descr="Image result for August video doorbell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3738" y="674425"/>
            <a:ext cx="2459467" cy="14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 u="sng"/>
              <a:t>Locks and Garage Door Openers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-1" y="2107850"/>
            <a:ext cx="2787600" cy="294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u="sng">
                <a:solidFill>
                  <a:srgbClr val="000000"/>
                </a:solidFill>
              </a:rPr>
              <a:t>Kwikset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 versions include touch-to-open or touchpad/touchscreen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Battery operated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Replaces existing deadbolt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Touch-to-open and touchscreen lock uses bluetooth to unlock if your phone is near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 lock periods</a:t>
            </a:r>
          </a:p>
          <a:p>
            <a:pPr marL="45720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 lock history from your phone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413" y="650675"/>
            <a:ext cx="1457175" cy="14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3178200" y="2107850"/>
            <a:ext cx="2787600" cy="294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u="sng"/>
              <a:t>August</a:t>
            </a:r>
          </a:p>
          <a:p>
            <a:pPr lvl="0" algn="l" rtl="0">
              <a:spcBef>
                <a:spcPts val="0"/>
              </a:spcBef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Battery operated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Replaces existing deadbolt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Automatically unlocks when phones nearby, and locks behind you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Create virtual, time sensitive, keys for guests to enter</a:t>
            </a:r>
          </a:p>
          <a:p>
            <a:pPr marL="457200" lvl="0" indent="-304800" algn="l" rtl="0">
              <a:spcBef>
                <a:spcPts val="0"/>
              </a:spcBef>
              <a:buSzPct val="100000"/>
              <a:buChar char="●"/>
            </a:pPr>
            <a:r>
              <a:rPr lang="en" sz="1200"/>
              <a:t>View lock history from your phone</a:t>
            </a:r>
          </a:p>
          <a:p>
            <a:pPr lvl="0" algn="l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44" name="Shape 144"/>
          <p:cNvSpPr txBox="1"/>
          <p:nvPr/>
        </p:nvSpPr>
        <p:spPr>
          <a:xfrm>
            <a:off x="6339650" y="2107850"/>
            <a:ext cx="2787600" cy="294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u="sng"/>
              <a:t>Chamberlain MyQ</a:t>
            </a:r>
          </a:p>
          <a:p>
            <a:pPr lvl="0" algn="l" rtl="0">
              <a:spcBef>
                <a:spcPts val="0"/>
              </a:spcBef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Uses a wifi hub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Works with most garage doors opener made after 1993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Allows you to grant access to guests to open your garage door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Activity alerts</a:t>
            </a:r>
          </a:p>
          <a:p>
            <a:pPr marL="457200" lvl="0" indent="-304800" algn="l" rtl="0">
              <a:spcBef>
                <a:spcPts val="0"/>
              </a:spcBef>
              <a:buSzPct val="100000"/>
              <a:buChar char="●"/>
            </a:pPr>
            <a:r>
              <a:rPr lang="en" sz="1200"/>
              <a:t>Schedule when to close your garage door</a:t>
            </a:r>
          </a:p>
          <a:p>
            <a:pPr lvl="0" algn="l" rtl="0">
              <a:spcBef>
                <a:spcPts val="0"/>
              </a:spcBef>
              <a:buNone/>
            </a:pPr>
            <a:endParaRPr sz="1200"/>
          </a:p>
          <a:p>
            <a:pPr lvl="0" algn="l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45" name="Shape 145" descr="Image result for kwikse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488" y="612500"/>
            <a:ext cx="1533525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 descr="Image result for August lock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5237" y="612500"/>
            <a:ext cx="1533525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 descr="Image result for Chamberlain MyQ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6743" y="650675"/>
            <a:ext cx="1973409" cy="14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 u="sng"/>
              <a:t>Smart Assistant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015400" y="2107850"/>
            <a:ext cx="2893200" cy="294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Home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Primary search engine: Google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Send asked for information to your phone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Find your phone by ringing it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Hands free calling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Google Play Music alongside services like spotify and pandora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Can control other Google based items like a Chromecast</a:t>
            </a:r>
          </a:p>
          <a:p>
            <a:pPr marL="457200" lvl="0" indent="-304800" algn="l" rtl="0">
              <a:spcBef>
                <a:spcPts val="0"/>
              </a:spcBef>
              <a:buSzPct val="100000"/>
              <a:buFont typeface="Arial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Customizable appearance 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5533000" y="2107850"/>
            <a:ext cx="2893200" cy="294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u="sng"/>
              <a:t>Amazon Echo</a:t>
            </a:r>
          </a:p>
          <a:p>
            <a:pPr lvl="0" algn="l" rtl="0">
              <a:spcBef>
                <a:spcPts val="0"/>
              </a:spcBef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Primary search engine: Bing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Hands free calling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Amazon Music alongside services like spotify and pandora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Can read your kindle books to you, or your audio books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Most models act as a bluetooth speaker</a:t>
            </a:r>
          </a:p>
          <a:p>
            <a:pPr marL="457200" lvl="0" indent="-304800" algn="l" rtl="0">
              <a:spcBef>
                <a:spcPts val="0"/>
              </a:spcBef>
              <a:buSzPct val="100000"/>
              <a:buChar char="●"/>
            </a:pPr>
            <a:r>
              <a:rPr lang="en" sz="1200"/>
              <a:t>More than 10,000 skills (third-party, voice enabled apps for the Echo)</a:t>
            </a:r>
          </a:p>
          <a:p>
            <a:pPr lvl="0" algn="l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55" name="Shape 155" descr="Image result for Nest C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3075" y="674425"/>
            <a:ext cx="1457150" cy="14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Image result for Ring vide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3425" y="674425"/>
            <a:ext cx="1457150" cy="14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Image result for Google hom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9350" y="614081"/>
            <a:ext cx="1545300" cy="1577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Image result for Amazon Ech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4550" y="614075"/>
            <a:ext cx="1577850" cy="157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 u="sng"/>
              <a:t>Wireless Router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6250800" y="1361500"/>
            <a:ext cx="2893200" cy="266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u="sng"/>
              <a:t>Mesh Network</a:t>
            </a:r>
          </a:p>
          <a:p>
            <a:pPr lvl="0" algn="l" rtl="0">
              <a:spcBef>
                <a:spcPts val="0"/>
              </a:spcBef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Great for larger homes over 2,000 sq ft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Better than standard routers for homes made with brick or other solid material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/>
              <a:t>Mesh networks don’t drop signal between access points unlike wifi extenders</a:t>
            </a:r>
          </a:p>
          <a:p>
            <a:pPr marL="457200" lvl="0" indent="-304800" algn="l" rtl="0">
              <a:spcBef>
                <a:spcPts val="0"/>
              </a:spcBef>
              <a:buSzPct val="100000"/>
              <a:buChar char="●"/>
            </a:pPr>
            <a:r>
              <a:rPr lang="en" sz="1200"/>
              <a:t>Can fix wifi dead spots in most homes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674425"/>
            <a:ext cx="5724050" cy="403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 u="sng"/>
              <a:t>Vivint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446550" y="1095375"/>
            <a:ext cx="8250900" cy="35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9686"/>
            <a:ext cx="9144002" cy="3695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450056"/>
            <a:ext cx="2886075" cy="424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4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1543050"/>
            <a:ext cx="4229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 Medicare Report website (</a:t>
            </a:r>
            <a:r>
              <a:rPr lang="en-US" sz="1050" b="1" dirty="0">
                <a:solidFill>
                  <a:prstClr val="black"/>
                </a:solidFill>
              </a:rPr>
              <a:t>www.MedicareReport.Org</a:t>
            </a:r>
            <a:r>
              <a:rPr lang="en-US" sz="105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943101"/>
            <a:ext cx="3321843" cy="280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G:\Current Working Files\Current Working Files\Current Working 01-24-2017\Foundation Files - 01-24-2017\logo\AF-logo-web-51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14301"/>
            <a:ext cx="3643313" cy="127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3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285750"/>
            <a:ext cx="480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Social Security Report website (</a:t>
            </a:r>
            <a:r>
              <a:rPr lang="en-US" sz="1050" b="1" dirty="0">
                <a:solidFill>
                  <a:prstClr val="black"/>
                </a:solidFill>
              </a:rPr>
              <a:t>www.SocialSecurityReport.Org</a:t>
            </a:r>
            <a:r>
              <a:rPr lang="en-US" sz="105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84" y="576620"/>
            <a:ext cx="3120479" cy="399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7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1200151"/>
            <a:ext cx="422910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Social Security Advisory Service</a:t>
            </a:r>
          </a:p>
          <a:p>
            <a:endParaRPr lang="en-US" sz="1050" dirty="0"/>
          </a:p>
          <a:p>
            <a:pPr marL="214313" indent="-214313">
              <a:buFont typeface="Arial" pitchFamily="34" charset="0"/>
              <a:buChar char="•"/>
            </a:pPr>
            <a:r>
              <a:rPr lang="en-US" sz="1050" dirty="0"/>
              <a:t>Six NSSA-trained and Social Security Advisors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050" dirty="0"/>
              <a:t>Geared toward anyone needing to understand their options</a:t>
            </a:r>
          </a:p>
          <a:p>
            <a:pPr marL="557213" lvl="1" indent="-214313">
              <a:buFont typeface="Arial" pitchFamily="34" charset="0"/>
              <a:buChar char="•"/>
            </a:pPr>
            <a:r>
              <a:rPr lang="en-US" sz="1050" dirty="0"/>
              <a:t>Particularly critical to those ageing in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050" dirty="0"/>
              <a:t>Questions can be submitted via website, telephone, email, or in-person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050" dirty="0"/>
              <a:t>We’re now handling 200-300 inquiries per month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050" dirty="0"/>
              <a:t>Learn more at: </a:t>
            </a:r>
            <a:r>
              <a:rPr lang="en-US" sz="1050" b="1" dirty="0"/>
              <a:t>www.socialsecurityreport.org/about/social-security-advisory-service 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050" dirty="0"/>
              <a:t>Televised panel discussion set for Wednesday, February 7 (Attend or catch it live via our website:</a:t>
            </a:r>
          </a:p>
          <a:p>
            <a:pPr marL="557213" lvl="1" indent="-214313">
              <a:buFont typeface="Arial" pitchFamily="34" charset="0"/>
              <a:buChar char="•"/>
            </a:pPr>
            <a:r>
              <a:rPr lang="en-US" sz="1050" b="1" dirty="0"/>
              <a:t>www.AmacFoundation.org/live</a:t>
            </a:r>
          </a:p>
          <a:p>
            <a:endParaRPr lang="en-US" sz="1800" dirty="0"/>
          </a:p>
          <a:p>
            <a:pPr marL="214313" indent="-214313"/>
            <a:endParaRPr lang="en-US" sz="1800" dirty="0"/>
          </a:p>
        </p:txBody>
      </p:sp>
      <p:pic>
        <p:nvPicPr>
          <p:cNvPr id="8194" name="Picture 2" descr="G:\Current Working Files\Current Working Files\Current Working 01-24-2017\Foundation Files - 01-24-2017\logo\AF-logo-web-51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28600"/>
            <a:ext cx="2571819" cy="90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14550" y="1657349"/>
            <a:ext cx="4743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Today’s Workshop</a:t>
            </a:r>
          </a:p>
          <a:p>
            <a:endParaRPr lang="en-US" sz="1050" dirty="0"/>
          </a:p>
          <a:p>
            <a:pPr algn="ctr"/>
            <a:r>
              <a:rPr lang="en-US" sz="2700" dirty="0"/>
              <a:t>“</a:t>
            </a:r>
            <a:r>
              <a:rPr lang="en-US" sz="3600" b="1" dirty="0"/>
              <a:t>The Connected Home”</a:t>
            </a:r>
            <a:endParaRPr lang="en-US" sz="2700" dirty="0"/>
          </a:p>
          <a:p>
            <a:pPr algn="ctr"/>
            <a:endParaRPr lang="en-US" sz="2700" dirty="0"/>
          </a:p>
          <a:p>
            <a:pPr algn="ctr"/>
            <a:r>
              <a:rPr lang="en-US" sz="2100" dirty="0"/>
              <a:t>  </a:t>
            </a:r>
          </a:p>
          <a:p>
            <a:pPr marL="214313" indent="-214313">
              <a:buFont typeface="Arial" pitchFamily="34" charset="0"/>
              <a:buChar char="•"/>
            </a:pPr>
            <a:endParaRPr lang="en-US" sz="1050" dirty="0"/>
          </a:p>
          <a:p>
            <a:endParaRPr lang="en-US" sz="1050" dirty="0"/>
          </a:p>
          <a:p>
            <a:pPr marL="214313" indent="-214313">
              <a:buFont typeface="Arial" pitchFamily="34" charset="0"/>
              <a:buChar char="•"/>
            </a:pPr>
            <a:endParaRPr lang="en-US" sz="1050" dirty="0"/>
          </a:p>
        </p:txBody>
      </p:sp>
      <p:pic>
        <p:nvPicPr>
          <p:cNvPr id="9218" name="Picture 2" descr="G:\Current Working Files\Current Working Files\Current Working 01-24-2017\Foundation Files - 01-24-2017\logo\AF-logo-web-51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85751"/>
            <a:ext cx="3643313" cy="127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The Making of a Smart Home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u="sng"/>
              <a:t>What is a Smart Home?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A smart home is a home that has been equipped with lighting, heating, and other electronic devices that can be controlled remotely from a phone, tablet, or computer.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u="sng"/>
              <a:t>What Makes a Smart Home?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675600"/>
            <a:ext cx="8520600" cy="289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Lights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Light Switches and Outlets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Thermostats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Security Cameras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Video Doorbells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Locks and Garage Door Openers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881</Words>
  <Application>Microsoft Office PowerPoint</Application>
  <PresentationFormat>On-screen Show (16:9)</PresentationFormat>
  <Paragraphs>206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Proxima Nova</vt:lpstr>
      <vt:lpstr>Arial</vt:lpstr>
      <vt:lpstr>Spearmint</vt:lpstr>
      <vt:lpstr> (www.AMACFoundation.org)</vt:lpstr>
      <vt:lpstr>PowerPoint Presentation</vt:lpstr>
      <vt:lpstr> </vt:lpstr>
      <vt:lpstr> </vt:lpstr>
      <vt:lpstr> </vt:lpstr>
      <vt:lpstr> </vt:lpstr>
      <vt:lpstr>The Making of a Smart Home</vt:lpstr>
      <vt:lpstr>What is a Smart Home?</vt:lpstr>
      <vt:lpstr>What Makes a Smart Home?</vt:lpstr>
      <vt:lpstr>Requirements</vt:lpstr>
      <vt:lpstr>Lights</vt:lpstr>
      <vt:lpstr>Light Switches and Outlets</vt:lpstr>
      <vt:lpstr>Thermostats</vt:lpstr>
      <vt:lpstr>Security Cameras</vt:lpstr>
      <vt:lpstr>Video Doorbells</vt:lpstr>
      <vt:lpstr>Locks and Garage Door Openers</vt:lpstr>
      <vt:lpstr>Smart Assistant</vt:lpstr>
      <vt:lpstr>Wireless Router</vt:lpstr>
      <vt:lpstr>Vivint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Making of a Smart Home</dc:title>
  <dc:creator>Gerry Hafer</dc:creator>
  <cp:lastModifiedBy>Gerry Hafer</cp:lastModifiedBy>
  <cp:revision>3</cp:revision>
  <cp:lastPrinted>2018-03-28T11:06:16Z</cp:lastPrinted>
  <dcterms:modified xsi:type="dcterms:W3CDTF">2018-03-28T11:11:25Z</dcterms:modified>
</cp:coreProperties>
</file>