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F0988C-7949-46A0-8DAB-BF4F0C6F8FD7}">
  <a:tblStyle styleId="{97F0988C-7949-46A0-8DAB-BF4F0C6F8F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218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16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077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7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010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497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311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148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159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089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312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66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062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986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155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2807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877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139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820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801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5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68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82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79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94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23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30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4114800" y="-1447800"/>
            <a:ext cx="45720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2001837" y="-507996"/>
            <a:ext cx="5851525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 rot="5400000">
            <a:off x="7254557" y="1859285"/>
            <a:ext cx="5851525" cy="268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87084" y="69756"/>
            <a:ext cx="12017828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Shape 29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578600" y="1447800"/>
            <a:ext cx="49987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219200" y="1447800"/>
            <a:ext cx="49987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87084" y="69756"/>
            <a:ext cx="12017828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066800" y="6172200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 rot="10800000" flipH="1">
            <a:off x="92550" y="2376830"/>
            <a:ext cx="120180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>
            <a:spLocks noGrp="1"/>
          </p:cNvSpPr>
          <p:nvPr>
            <p:ph type="sldNum" idx="12"/>
          </p:nvPr>
        </p:nvSpPr>
        <p:spPr>
          <a:xfrm>
            <a:off x="195072" y="6208776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604000" y="2247900"/>
            <a:ext cx="4978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604000" y="1447800"/>
            <a:ext cx="4978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1219200" y="2247900"/>
            <a:ext cx="4978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1219200" y="1447800"/>
            <a:ext cx="4978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85344" y="69755"/>
            <a:ext cx="12017828" cy="6693408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962400" y="1600200"/>
            <a:ext cx="762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8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18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idx="12"/>
          </p:nvPr>
        </p:nvSpPr>
        <p:spPr>
          <a:xfrm>
            <a:off x="195072" y="6208776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Shape 83"/>
          <p:cNvSpPr/>
          <p:nvPr/>
        </p:nvSpPr>
        <p:spPr>
          <a:xfrm rot="10800000" flipH="1">
            <a:off x="91076" y="4683555"/>
            <a:ext cx="120091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219200" y="5445825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336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2575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4319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720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Calibri"/>
              <a:buChar char="o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mbria"/>
              <a:buNone/>
              <a:defRPr sz="28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91078" y="66676"/>
            <a:ext cx="12002498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55000" sy="5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85344" y="69755"/>
            <a:ext cx="12017828" cy="6693408"/>
          </a:xfrm>
          <a:prstGeom prst="roundRect">
            <a:avLst>
              <a:gd name="adj" fmla="val 4929"/>
            </a:avLst>
          </a:prstGeom>
          <a:blipFill rotWithShape="1">
            <a:blip r:embed="rId13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 descr="AMAC-foundation-logo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01729" y="4711943"/>
            <a:ext cx="3522620" cy="1229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AMAC Foundation – 2017 Seminar Series</a:t>
            </a:r>
            <a:endParaRPr sz="40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818968" y="1991949"/>
            <a:ext cx="7698658" cy="16134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AMAC Foundation, Inc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“Supporting and Education America’s Seniors”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www.AmacFoundation.org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47039" y="1417638"/>
            <a:ext cx="950752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Hulu Live Channels</a:t>
            </a:r>
            <a:endParaRPr sz="40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2352674"/>
            <a:ext cx="4013200" cy="312353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Amazon Prime Video</a:t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2352674"/>
            <a:ext cx="3177270" cy="148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49711" y="1806574"/>
            <a:ext cx="5132689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Amazon Prime Video</a:t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3699" y="2073274"/>
            <a:ext cx="3122141" cy="12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219200" y="3609069"/>
            <a:ext cx="4197175" cy="6463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Prime (monthly)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was increased to $12.99 on 01/19/18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Amazon Prime Video</a:t>
            </a:r>
            <a:endParaRPr/>
          </a:p>
        </p:txBody>
      </p:sp>
      <p:pic>
        <p:nvPicPr>
          <p:cNvPr id="192" name="Shape 1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27700" y="2070100"/>
            <a:ext cx="54102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2070100"/>
            <a:ext cx="4463777" cy="21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Shape 198"/>
          <p:cNvGraphicFramePr/>
          <p:nvPr/>
        </p:nvGraphicFramePr>
        <p:xfrm>
          <a:off x="1219200" y="14478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{97F0988C-7949-46A0-8DAB-BF4F0C6F8FD7}</a:tableStyleId>
              </a:tblPr>
              <a:tblGrid>
                <a:gridCol w="2616200"/>
                <a:gridCol w="2616200"/>
                <a:gridCol w="2616200"/>
                <a:gridCol w="2616200"/>
              </a:tblGrid>
              <a:tr h="250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Pro: Included with Amazon Prime membership. Benefits are numerous. Prime Music is included.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Pro: Amazon Prime Video has numerous channels you can add for an additional fee. (HBO, Showtime, Starz, Cinemax.)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Pro: HD content included in the plan. (Not included in base plan for Netflix)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Pros: Amazon Originals are high quality. The Man in the High Tower.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250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Limited Content outside of the US.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Not all content you see is included. They need to have a Prime banner. Other things are available to rent or buy.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HD content is limited.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More devices are Netflix ready. 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Amazon Prime Video Summary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417639"/>
            <a:ext cx="9866889" cy="213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Playstation Vue</a:t>
            </a:r>
            <a:endParaRPr sz="40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199" y="3970323"/>
            <a:ext cx="9866889" cy="1799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79730" y="1447800"/>
            <a:ext cx="804214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Playstation Vue Channel List</a:t>
            </a:r>
            <a:endParaRPr sz="40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219193" y="1447803"/>
            <a:ext cx="9459781" cy="460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60 mile antenna, 70 and above is much better</a:t>
            </a:r>
            <a:endParaRPr/>
          </a:p>
          <a:p>
            <a:pPr marL="274320" marR="0" lvl="0" indent="-133985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Anywhere between 36 and 42 channels</a:t>
            </a:r>
            <a:endParaRPr/>
          </a:p>
          <a:p>
            <a:pPr marL="274320" marR="0" lvl="0" indent="-133985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of those channels will be worship, Spanish, old time movie channels</a:t>
            </a:r>
            <a:endParaRPr/>
          </a:p>
          <a:p>
            <a:pPr marL="274320" marR="0" lvl="0" indent="-133985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Antenna needs to be facing South East and above the tree line</a:t>
            </a:r>
            <a:endParaRPr/>
          </a:p>
          <a:p>
            <a:pPr marL="274320" marR="0" lvl="0" indent="-133985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with your HOA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Antenna TV</a:t>
            </a:r>
            <a:endParaRPr sz="40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219193" y="1447803"/>
            <a:ext cx="9706693" cy="460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it? 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service that allows subscribers to watch live and on-demand TV channels on compatible devices; TVs, computers, and mobile devices. It is owned by Dish Network but operated separately. 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available in the United States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Cheaper alternative to most TV services, only requires a good internet connection, and a compatible device to run the required app.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contracts. Cancel anytime. 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it as Netflix but with live tv. </a:t>
            </a: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Sling TV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7900" y="1645657"/>
            <a:ext cx="10363200" cy="427788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Sling Orange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AMAC-foundation-logo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01729" y="4711943"/>
            <a:ext cx="3522620" cy="1229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052051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AMAC Foundation – 2017 Seminar Series</a:t>
            </a:r>
            <a:endParaRPr sz="40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818968" y="2149893"/>
            <a:ext cx="7698658" cy="1815882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Workshop: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“Life After Cable—Entertainment Alternatives”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“Cutting the Cord”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Sling Blue</a:t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9837" y="1417638"/>
            <a:ext cx="10342563" cy="516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687" y="1408112"/>
            <a:ext cx="1990725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Sling Extras</a:t>
            </a:r>
            <a:endParaRPr/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7412" y="1403350"/>
            <a:ext cx="2047875" cy="4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0525" y="1403350"/>
            <a:ext cx="2019300" cy="40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5063" y="1412875"/>
            <a:ext cx="2047875" cy="40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70874" y="1403350"/>
            <a:ext cx="2019300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72714" y="1412875"/>
            <a:ext cx="1766886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219131" y="1447803"/>
            <a:ext cx="9706755" cy="462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it? 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Sling Box is an audio-video device that lets you watch and control your TV from any device in a process called placeshifting. </a:t>
            </a:r>
            <a:endParaRPr/>
          </a:p>
          <a:p>
            <a:pPr marL="82296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Controllable from a laptop, phone, tablet, or a television with the proper device. 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SlingPlayer is available for the iPhone, android phones, computers, iPads, and Mac computers.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only usable by one person at a time. Someone at your house cannot watch something separately. 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Slingbox M2 $99.99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Slingbox 500 $299.99</a:t>
            </a:r>
            <a:endParaRPr/>
          </a:p>
          <a:p>
            <a:pPr marL="82296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Slingbox 500 adds HDMI connectors</a:t>
            </a: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Sling Box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578600" y="1447800"/>
            <a:ext cx="49987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HDMI connection to your television.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 once and connects to your wifi.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Cast what you are watching on your device to your television.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$35 for regular 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$69.99 for Ultra. (4k Ultra HD)</a:t>
            </a:r>
            <a:endParaRPr/>
          </a:p>
          <a:p>
            <a:pPr marL="274320" marR="0" lvl="0" indent="-13398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Shape 26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32719" y="144780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Google Chromecast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214125" y="1608050"/>
            <a:ext cx="6204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HDMI connection to television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 iTunes content, mirror capabilities of IOS devices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its own controller with voice search capabilities. 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Numerous built in apps</a:t>
            </a:r>
            <a:endParaRPr/>
          </a:p>
          <a:p>
            <a:pPr marL="548640" marR="0" lvl="1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Netflix</a:t>
            </a:r>
            <a:endParaRPr/>
          </a:p>
          <a:p>
            <a:pPr marL="548640" marR="0" lvl="1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8640" marR="0" lvl="1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Hulu</a:t>
            </a:r>
            <a:endParaRPr/>
          </a:p>
          <a:p>
            <a:pPr marL="548640" marR="0" lvl="1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$149.99 </a:t>
            </a:r>
            <a:endParaRPr/>
          </a:p>
        </p:txBody>
      </p:sp>
      <p:pic>
        <p:nvPicPr>
          <p:cNvPr id="267" name="Shape 26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70339" y="3132708"/>
            <a:ext cx="3036989" cy="3288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214125" y="30478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Apple TV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578600" y="1447800"/>
            <a:ext cx="49987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Roku</a:t>
            </a:r>
            <a:endParaRPr/>
          </a:p>
        </p:txBody>
      </p:sp>
      <p:pic>
        <p:nvPicPr>
          <p:cNvPr id="275" name="Shape 27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9134" y="1417638"/>
            <a:ext cx="10568186" cy="509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578600" y="1447800"/>
            <a:ext cx="49987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HDMI connection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TV streaming available from certain channels</a:t>
            </a:r>
            <a:endParaRPr/>
          </a:p>
          <a:p>
            <a:pPr marL="548640" marR="0" lvl="1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HBO Now, NFL, NBC, Fox, BBC, amc, Cartoon Network, History Channel. Many more. 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$89.99 comes with a remote with voice control. </a:t>
            </a:r>
            <a:endParaRPr/>
          </a:p>
          <a:p>
            <a:pPr marL="274320" marR="0" lvl="0" indent="-133985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 with SlingTv, Netflix and Hulu apps also available. </a:t>
            </a:r>
            <a:endParaRPr/>
          </a:p>
        </p:txBody>
      </p:sp>
      <p:pic>
        <p:nvPicPr>
          <p:cNvPr id="281" name="Shape 28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8092" y="1447794"/>
            <a:ext cx="5405100" cy="21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Amazon Fire TV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2257" y="4936068"/>
            <a:ext cx="2342507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Alternative Solutions to Cable Television</a:t>
            </a: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Cutting the Cord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Streaming Services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Streaming Services</a:t>
            </a:r>
            <a:endParaRPr/>
          </a:p>
          <a:p>
            <a:pPr marL="82296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Netflix, Hulu, Amazon Video, and Sling TV.</a:t>
            </a:r>
            <a:endParaRPr/>
          </a:p>
          <a:p>
            <a:pPr marL="822960" marR="0" lvl="2" indent="-1206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Streaming Devices	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Chromecast, Amazon Fire TV, Roku Devices, Sling box, and Apple TV.</a:t>
            </a:r>
            <a:endParaRPr/>
          </a:p>
          <a:p>
            <a:pPr marL="548640" marR="0" lvl="1" indent="-9905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13398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8640" marR="0" lvl="1" indent="-9905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8640" marR="0" lvl="1" indent="-9905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8640" marR="0" lvl="1" indent="-9905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8640" marR="0" lvl="1" indent="-9905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8640" marR="0" lvl="1" indent="-9905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68880" marR="0" lvl="8" indent="-1143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Topics</a:t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9893" y="4948768"/>
            <a:ext cx="2342507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01850" y="1417638"/>
            <a:ext cx="8350250" cy="512286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Netflix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Shape 146"/>
          <p:cNvGraphicFramePr/>
          <p:nvPr/>
        </p:nvGraphicFramePr>
        <p:xfrm>
          <a:off x="1320800" y="13208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{97F0988C-7949-46A0-8DAB-BF4F0C6F8FD7}</a:tableStyleId>
              </a:tblPr>
              <a:tblGrid>
                <a:gridCol w="2006600"/>
                <a:gridCol w="2006600"/>
                <a:gridCol w="2006600"/>
                <a:gridCol w="2006600"/>
                <a:gridCol w="2006600"/>
              </a:tblGrid>
              <a:tr h="272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Pro: Competitive price point. Netflix plans range from $7.99-$11.99.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Pro: No hassle cancellation, no contracts are involved and you can back out at any time.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Pro: High Quality selection of Original Programming. (House of Cards, Orange Is the New Black, Stranger Things, Marvel Shows, The Ranch)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Pro: Easily accessible through a wide range of devices. (Smart Phones, Apple TV, PCs, Smart Televisions, Streaming Devices, Tablets)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Pro: Able to watch on lower speed internet connections. Viewable almost anywhere.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245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Newer TV shows and Movies are not available. Delay in content. (Game of Thrones, The Walking Dead)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No channel surfing, you have to choose from available media. You can’t just choose AMC and see what's on.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You will not find news related media on Netflix. (Fox, CNN, BBC)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Licensing Agreements. Shows will come and go. On January 4</a:t>
                      </a:r>
                      <a:r>
                        <a:rPr lang="en-US" sz="1800" baseline="30000"/>
                        <a:t>th</a:t>
                      </a:r>
                      <a:r>
                        <a:rPr lang="en-US" sz="1800"/>
                        <a:t> 2014 90 films and tv shows were removed.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Hulu has around 10,000 titles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Netflix has around 7,000 titles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Amazon Prime Video has around 20,000 titles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Netflix Summary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45961" y="1549400"/>
            <a:ext cx="6309678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Hulu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Shape 158"/>
          <p:cNvGraphicFramePr/>
          <p:nvPr/>
        </p:nvGraphicFramePr>
        <p:xfrm>
          <a:off x="1219200" y="14478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{97F0988C-7949-46A0-8DAB-BF4F0C6F8FD7}</a:tableStyleId>
              </a:tblPr>
              <a:tblGrid>
                <a:gridCol w="2072650"/>
                <a:gridCol w="2072650"/>
                <a:gridCol w="2072650"/>
                <a:gridCol w="2072650"/>
                <a:gridCol w="2072650"/>
              </a:tblGrid>
              <a:tr h="255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Pro: Competitive pricing. Showtime addon available for an additional $8.99 a month. No Hassle Cancellation.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Pro: Generally more up to date on tv shows, with new episodes released barely a day after.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Pro: Hulu originals. The Handmaid’s Tale, Dimension 404, The Path.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Pro: All major streaming devices and app stores have a Hulu app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Pro: Heavily focused on TV shows. 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255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Hulu will have the latest season for a TV show but not earlier ones.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Limited movie selection compared to Amazon and Netflix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Commercials unless you are willing to pay more just to get rid of them.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Original content is not rated as highly or as numerous as Amazon or Netflix.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Con: Not always available on internet ready TV’s and Blu-ray players. Spotty record with HD content. 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Hulu Summary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219193" y="1447803"/>
            <a:ext cx="9598669" cy="460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$39.99 a month 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installation appointments or equipment rentals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live TV with up to 50 hours on storage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have access to regular Hulu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games from major pro and college leagues, including NFL, NBA, MLB, NHL, and NCAA. 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Games are subject to regional availability and blackouts. Rights restrictions prevent live streaming of NFL games on smartphones.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Hulu Live (Beta)</a:t>
            </a:r>
            <a:endParaRPr sz="40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usiness plan presentation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1049</Words>
  <Application>Microsoft Office PowerPoint</Application>
  <PresentationFormat>Widescreen</PresentationFormat>
  <Paragraphs>131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Noto Sans Symbols</vt:lpstr>
      <vt:lpstr>Business plan presentation</vt:lpstr>
      <vt:lpstr>AMAC Foundation – 2017 Seminar Series</vt:lpstr>
      <vt:lpstr>AMAC Foundation – 2017 Seminar Series</vt:lpstr>
      <vt:lpstr>Cutting the Cord</vt:lpstr>
      <vt:lpstr>Topics</vt:lpstr>
      <vt:lpstr>Netflix</vt:lpstr>
      <vt:lpstr>Netflix Summary</vt:lpstr>
      <vt:lpstr>Hulu</vt:lpstr>
      <vt:lpstr>Hulu Summary</vt:lpstr>
      <vt:lpstr>Hulu Live (Beta)</vt:lpstr>
      <vt:lpstr>Hulu Live Channels</vt:lpstr>
      <vt:lpstr>Amazon Prime Video</vt:lpstr>
      <vt:lpstr>Amazon Prime Video</vt:lpstr>
      <vt:lpstr>Amazon Prime Video</vt:lpstr>
      <vt:lpstr>Amazon Prime Video Summary</vt:lpstr>
      <vt:lpstr>Playstation Vue</vt:lpstr>
      <vt:lpstr>Playstation Vue Channel List</vt:lpstr>
      <vt:lpstr>Antenna TV</vt:lpstr>
      <vt:lpstr>Sling TV</vt:lpstr>
      <vt:lpstr>Sling Orange</vt:lpstr>
      <vt:lpstr>Sling Blue</vt:lpstr>
      <vt:lpstr>Sling Extras</vt:lpstr>
      <vt:lpstr>Sling Box</vt:lpstr>
      <vt:lpstr>Google Chromecast</vt:lpstr>
      <vt:lpstr>Apple TV</vt:lpstr>
      <vt:lpstr>Roku</vt:lpstr>
      <vt:lpstr>Amazon Fire TV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AMAC Foundation – 2017 Seminar Series</dc:title>
  <dc:creator>Gerry Hafer</dc:creator>
  <cp:lastModifiedBy>Gerry Hafer</cp:lastModifiedBy>
  <cp:revision>2</cp:revision>
  <dcterms:modified xsi:type="dcterms:W3CDTF">2018-04-02T17:46:46Z</dcterms:modified>
</cp:coreProperties>
</file>