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07" r:id="rId2"/>
    <p:sldId id="329" r:id="rId3"/>
    <p:sldId id="352" r:id="rId4"/>
    <p:sldId id="343" r:id="rId5"/>
    <p:sldId id="357" r:id="rId6"/>
    <p:sldId id="326" r:id="rId7"/>
    <p:sldId id="327" r:id="rId8"/>
    <p:sldId id="282" r:id="rId9"/>
    <p:sldId id="360" r:id="rId10"/>
    <p:sldId id="332" r:id="rId11"/>
    <p:sldId id="365" r:id="rId12"/>
    <p:sldId id="366" r:id="rId13"/>
    <p:sldId id="370" r:id="rId14"/>
    <p:sldId id="368" r:id="rId15"/>
    <p:sldId id="369" r:id="rId16"/>
    <p:sldId id="324" r:id="rId17"/>
    <p:sldId id="361" r:id="rId18"/>
    <p:sldId id="362" r:id="rId19"/>
    <p:sldId id="286" r:id="rId20"/>
    <p:sldId id="330" r:id="rId21"/>
    <p:sldId id="331" r:id="rId22"/>
    <p:sldId id="373" r:id="rId23"/>
    <p:sldId id="333" r:id="rId24"/>
    <p:sldId id="314" r:id="rId25"/>
    <p:sldId id="322" r:id="rId26"/>
    <p:sldId id="334" r:id="rId27"/>
    <p:sldId id="363" r:id="rId28"/>
    <p:sldId id="335" r:id="rId29"/>
    <p:sldId id="336" r:id="rId30"/>
    <p:sldId id="337" r:id="rId31"/>
    <p:sldId id="338" r:id="rId32"/>
    <p:sldId id="303" r:id="rId33"/>
    <p:sldId id="371" r:id="rId34"/>
    <p:sldId id="372" r:id="rId35"/>
    <p:sldId id="287" r:id="rId36"/>
    <p:sldId id="288"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9B9B9"/>
    <a:srgbClr val="16F65B"/>
    <a:srgbClr val="16DE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4635" autoAdjust="0"/>
  </p:normalViewPr>
  <p:slideViewPr>
    <p:cSldViewPr>
      <p:cViewPr varScale="1">
        <p:scale>
          <a:sx n="81" d="100"/>
          <a:sy n="81" d="100"/>
        </p:scale>
        <p:origin x="1626"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9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ussell\Documents\AMAC%20Documents\Social%20Security%20Info\Age%20Distribution%20Chart%20-%20SS%20Claiming%20Age.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Russell\Documents\AMAC%20Documents\Social%20Security%20Info\Benefits%20at%20Different%20Claim%20Ag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a:t>Claiming Age Distribution</a:t>
            </a:r>
            <a:r>
              <a:rPr lang="en-US" baseline="0" dirty="0"/>
              <a:t> </a:t>
            </a:r>
            <a:endParaRPr lang="en-US" dirty="0"/>
          </a:p>
        </c:rich>
      </c:tx>
      <c:layout>
        <c:manualLayout>
          <c:xMode val="edge"/>
          <c:yMode val="edge"/>
          <c:x val="0.31934033245844268"/>
          <c:y val="5.0925925925925923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Sheet1!$A$4</c:f>
              <c:strCache>
                <c:ptCount val="1"/>
                <c:pt idx="0">
                  <c:v>Men</c:v>
                </c:pt>
              </c:strCache>
            </c:strRef>
          </c:tx>
          <c:invertIfNegative val="0"/>
          <c:cat>
            <c:strRef>
              <c:f>Sheet1!$B$3:$G$3</c:f>
              <c:strCache>
                <c:ptCount val="6"/>
                <c:pt idx="0">
                  <c:v>62</c:v>
                </c:pt>
                <c:pt idx="1">
                  <c:v>63</c:v>
                </c:pt>
                <c:pt idx="2">
                  <c:v>64</c:v>
                </c:pt>
                <c:pt idx="3">
                  <c:v>FRA</c:v>
                </c:pt>
                <c:pt idx="4">
                  <c:v>FRA to 69</c:v>
                </c:pt>
                <c:pt idx="5">
                  <c:v>70+</c:v>
                </c:pt>
              </c:strCache>
            </c:strRef>
          </c:cat>
          <c:val>
            <c:numRef>
              <c:f>Sheet1!$B$4:$G$4</c:f>
              <c:numCache>
                <c:formatCode>0%</c:formatCode>
                <c:ptCount val="6"/>
                <c:pt idx="0">
                  <c:v>0.42</c:v>
                </c:pt>
                <c:pt idx="1">
                  <c:v>7.0000000000000007E-2</c:v>
                </c:pt>
                <c:pt idx="2">
                  <c:v>7.0000000000000007E-2</c:v>
                </c:pt>
                <c:pt idx="3">
                  <c:v>0.34</c:v>
                </c:pt>
                <c:pt idx="4">
                  <c:v>7.0000000000000007E-2</c:v>
                </c:pt>
                <c:pt idx="5">
                  <c:v>0.02</c:v>
                </c:pt>
              </c:numCache>
            </c:numRef>
          </c:val>
          <c:extLst>
            <c:ext xmlns:c16="http://schemas.microsoft.com/office/drawing/2014/chart" uri="{C3380CC4-5D6E-409C-BE32-E72D297353CC}">
              <c16:uniqueId val="{00000000-9AF8-4D31-9931-3622A710939C}"/>
            </c:ext>
          </c:extLst>
        </c:ser>
        <c:ser>
          <c:idx val="1"/>
          <c:order val="1"/>
          <c:tx>
            <c:strRef>
              <c:f>Sheet1!$A$5</c:f>
              <c:strCache>
                <c:ptCount val="1"/>
                <c:pt idx="0">
                  <c:v>Women</c:v>
                </c:pt>
              </c:strCache>
            </c:strRef>
          </c:tx>
          <c:invertIfNegative val="0"/>
          <c:cat>
            <c:strRef>
              <c:f>Sheet1!$B$3:$G$3</c:f>
              <c:strCache>
                <c:ptCount val="6"/>
                <c:pt idx="0">
                  <c:v>62</c:v>
                </c:pt>
                <c:pt idx="1">
                  <c:v>63</c:v>
                </c:pt>
                <c:pt idx="2">
                  <c:v>64</c:v>
                </c:pt>
                <c:pt idx="3">
                  <c:v>FRA</c:v>
                </c:pt>
                <c:pt idx="4">
                  <c:v>FRA to 69</c:v>
                </c:pt>
                <c:pt idx="5">
                  <c:v>70+</c:v>
                </c:pt>
              </c:strCache>
            </c:strRef>
          </c:cat>
          <c:val>
            <c:numRef>
              <c:f>Sheet1!$B$5:$G$5</c:f>
              <c:numCache>
                <c:formatCode>0%</c:formatCode>
                <c:ptCount val="6"/>
                <c:pt idx="0">
                  <c:v>0.48</c:v>
                </c:pt>
                <c:pt idx="1">
                  <c:v>0.08</c:v>
                </c:pt>
                <c:pt idx="2">
                  <c:v>0.08</c:v>
                </c:pt>
                <c:pt idx="3">
                  <c:v>0.27</c:v>
                </c:pt>
                <c:pt idx="4">
                  <c:v>0.06</c:v>
                </c:pt>
                <c:pt idx="5">
                  <c:v>0.04</c:v>
                </c:pt>
              </c:numCache>
            </c:numRef>
          </c:val>
          <c:extLst>
            <c:ext xmlns:c16="http://schemas.microsoft.com/office/drawing/2014/chart" uri="{C3380CC4-5D6E-409C-BE32-E72D297353CC}">
              <c16:uniqueId val="{00000001-9AF8-4D31-9931-3622A710939C}"/>
            </c:ext>
          </c:extLst>
        </c:ser>
        <c:dLbls>
          <c:showLegendKey val="0"/>
          <c:showVal val="0"/>
          <c:showCatName val="0"/>
          <c:showSerName val="0"/>
          <c:showPercent val="0"/>
          <c:showBubbleSize val="0"/>
        </c:dLbls>
        <c:gapWidth val="150"/>
        <c:shape val="box"/>
        <c:axId val="316990192"/>
        <c:axId val="316990584"/>
        <c:axId val="0"/>
      </c:bar3DChart>
      <c:catAx>
        <c:axId val="316990192"/>
        <c:scaling>
          <c:orientation val="minMax"/>
        </c:scaling>
        <c:delete val="0"/>
        <c:axPos val="b"/>
        <c:numFmt formatCode="General" sourceLinked="0"/>
        <c:majorTickMark val="none"/>
        <c:minorTickMark val="none"/>
        <c:tickLblPos val="nextTo"/>
        <c:crossAx val="316990584"/>
        <c:crosses val="autoZero"/>
        <c:auto val="1"/>
        <c:lblAlgn val="ctr"/>
        <c:lblOffset val="100"/>
        <c:noMultiLvlLbl val="0"/>
      </c:catAx>
      <c:valAx>
        <c:axId val="316990584"/>
        <c:scaling>
          <c:orientation val="minMax"/>
        </c:scaling>
        <c:delete val="0"/>
        <c:axPos val="l"/>
        <c:majorGridlines/>
        <c:title>
          <c:tx>
            <c:rich>
              <a:bodyPr/>
              <a:lstStyle/>
              <a:p>
                <a:pPr>
                  <a:defRPr/>
                </a:pPr>
                <a:r>
                  <a:rPr lang="en-US"/>
                  <a:t>% of SS</a:t>
                </a:r>
                <a:r>
                  <a:rPr lang="en-US" baseline="0"/>
                  <a:t> Recipients</a:t>
                </a:r>
                <a:endParaRPr lang="en-US"/>
              </a:p>
            </c:rich>
          </c:tx>
          <c:overlay val="0"/>
        </c:title>
        <c:numFmt formatCode="0%" sourceLinked="1"/>
        <c:majorTickMark val="none"/>
        <c:minorTickMark val="none"/>
        <c:tickLblPos val="nextTo"/>
        <c:crossAx val="31699019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050" b="1"/>
              <a:t>Benefits at Different Claim Ages</a:t>
            </a:r>
          </a:p>
          <a:p>
            <a:pPr>
              <a:defRPr b="1"/>
            </a:pPr>
            <a:r>
              <a:rPr lang="en-US" sz="1050" b="1"/>
              <a:t>(PIA = $2000)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US"/>
        </a:p>
      </c:txPr>
    </c:title>
    <c:autoTitleDeleted val="0"/>
    <c:plotArea>
      <c:layout>
        <c:manualLayout>
          <c:layoutTarget val="inner"/>
          <c:xMode val="edge"/>
          <c:yMode val="edge"/>
          <c:x val="0.12688955547223263"/>
          <c:y val="0.19442882109728027"/>
          <c:w val="0.85459192600924883"/>
          <c:h val="0.60054378393505325"/>
        </c:manualLayout>
      </c:layout>
      <c:barChart>
        <c:barDir val="col"/>
        <c:grouping val="clustered"/>
        <c:varyColors val="0"/>
        <c:ser>
          <c:idx val="0"/>
          <c:order val="0"/>
          <c:tx>
            <c:strRef>
              <c:f>Sheet1!$A$4</c:f>
              <c:strCache>
                <c:ptCount val="1"/>
                <c:pt idx="0">
                  <c:v>FRA 66</c:v>
                </c:pt>
              </c:strCache>
            </c:strRef>
          </c:tx>
          <c:spPr>
            <a:solidFill>
              <a:schemeClr val="accent1"/>
            </a:solidFill>
            <a:ln>
              <a:noFill/>
            </a:ln>
            <a:effectLst/>
          </c:spPr>
          <c:invertIfNegative val="0"/>
          <c:cat>
            <c:numRef>
              <c:f>Sheet1!$B$3:$J$3</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Sheet1!$B$4:$J$4</c:f>
              <c:numCache>
                <c:formatCode>_("$"* #,##0_);_("$"* \(#,##0\);_("$"* "-"??_);_(@_)</c:formatCode>
                <c:ptCount val="9"/>
                <c:pt idx="0">
                  <c:v>1549</c:v>
                </c:pt>
                <c:pt idx="1">
                  <c:v>1624</c:v>
                </c:pt>
                <c:pt idx="2">
                  <c:v>1741</c:v>
                </c:pt>
                <c:pt idx="3">
                  <c:v>1866</c:v>
                </c:pt>
                <c:pt idx="4">
                  <c:v>2000</c:v>
                </c:pt>
                <c:pt idx="5">
                  <c:v>2160</c:v>
                </c:pt>
                <c:pt idx="6">
                  <c:v>2332</c:v>
                </c:pt>
                <c:pt idx="7">
                  <c:v>2519</c:v>
                </c:pt>
                <c:pt idx="8">
                  <c:v>2721</c:v>
                </c:pt>
              </c:numCache>
            </c:numRef>
          </c:val>
          <c:extLst>
            <c:ext xmlns:c16="http://schemas.microsoft.com/office/drawing/2014/chart" uri="{C3380CC4-5D6E-409C-BE32-E72D297353CC}">
              <c16:uniqueId val="{00000000-D38E-4C89-933B-C51E82410494}"/>
            </c:ext>
          </c:extLst>
        </c:ser>
        <c:ser>
          <c:idx val="1"/>
          <c:order val="1"/>
          <c:tx>
            <c:strRef>
              <c:f>Sheet1!$A$5</c:f>
              <c:strCache>
                <c:ptCount val="1"/>
                <c:pt idx="0">
                  <c:v>FRA 67</c:v>
                </c:pt>
              </c:strCache>
            </c:strRef>
          </c:tx>
          <c:spPr>
            <a:solidFill>
              <a:schemeClr val="accent2"/>
            </a:solidFill>
            <a:ln>
              <a:noFill/>
            </a:ln>
            <a:effectLst/>
          </c:spPr>
          <c:invertIfNegative val="0"/>
          <c:cat>
            <c:numRef>
              <c:f>Sheet1!$B$3:$J$3</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Sheet1!$B$5:$J$5</c:f>
              <c:numCache>
                <c:formatCode>_("$"* #,##0_);_("$"* \(#,##0\);_("$"* "-"??_);_(@_)</c:formatCode>
                <c:ptCount val="9"/>
                <c:pt idx="0">
                  <c:v>1466</c:v>
                </c:pt>
                <c:pt idx="1">
                  <c:v>1543</c:v>
                </c:pt>
                <c:pt idx="2">
                  <c:v>1624</c:v>
                </c:pt>
                <c:pt idx="3">
                  <c:v>1741</c:v>
                </c:pt>
                <c:pt idx="4">
                  <c:v>1866</c:v>
                </c:pt>
                <c:pt idx="5">
                  <c:v>2000</c:v>
                </c:pt>
                <c:pt idx="6">
                  <c:v>2160</c:v>
                </c:pt>
                <c:pt idx="7">
                  <c:v>2332</c:v>
                </c:pt>
                <c:pt idx="8">
                  <c:v>2519</c:v>
                </c:pt>
              </c:numCache>
            </c:numRef>
          </c:val>
          <c:extLst>
            <c:ext xmlns:c16="http://schemas.microsoft.com/office/drawing/2014/chart" uri="{C3380CC4-5D6E-409C-BE32-E72D297353CC}">
              <c16:uniqueId val="{00000001-D38E-4C89-933B-C51E82410494}"/>
            </c:ext>
          </c:extLst>
        </c:ser>
        <c:dLbls>
          <c:showLegendKey val="0"/>
          <c:showVal val="0"/>
          <c:showCatName val="0"/>
          <c:showSerName val="0"/>
          <c:showPercent val="0"/>
          <c:showBubbleSize val="0"/>
        </c:dLbls>
        <c:gapWidth val="219"/>
        <c:overlap val="-27"/>
        <c:axId val="412975960"/>
        <c:axId val="412978584"/>
      </c:barChart>
      <c:catAx>
        <c:axId val="412975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412978584"/>
        <c:crosses val="autoZero"/>
        <c:auto val="1"/>
        <c:lblAlgn val="ctr"/>
        <c:lblOffset val="100"/>
        <c:noMultiLvlLbl val="0"/>
      </c:catAx>
      <c:valAx>
        <c:axId val="41297858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412975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legend>
    <c:plotVisOnly val="1"/>
    <c:dispBlanksAs val="gap"/>
    <c:showDLblsOverMax val="0"/>
  </c:chart>
  <c:spPr>
    <a:noFill/>
    <a:ln>
      <a:noFill/>
    </a:ln>
    <a:effectLst/>
  </c:spPr>
  <c:txPr>
    <a:bodyPr/>
    <a:lstStyle/>
    <a:p>
      <a:pPr>
        <a:defRPr/>
      </a:pPr>
      <a:endParaRPr lang="es-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46BC7981-D20B-4FC3-BD76-B2DB36A6CEC6}" type="datetimeFigureOut">
              <a:rPr lang="en-US" smtClean="0"/>
              <a:t>3/12/2021</a:t>
            </a:fld>
            <a:endParaRPr lang="en-US"/>
          </a:p>
        </p:txBody>
      </p:sp>
      <p:sp>
        <p:nvSpPr>
          <p:cNvPr id="4" name="Footer Placeholder 3"/>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a:p>
        </p:txBody>
      </p:sp>
      <p:sp>
        <p:nvSpPr>
          <p:cNvPr id="5" name="Slide Number Placeholder 4"/>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8205244D-42A6-40AD-9BB4-8AD6056E4488}" type="slidenum">
              <a:rPr lang="en-US" smtClean="0"/>
              <a:t>‹#›</a:t>
            </a:fld>
            <a:endParaRPr lang="en-US"/>
          </a:p>
        </p:txBody>
      </p:sp>
    </p:spTree>
    <p:extLst>
      <p:ext uri="{BB962C8B-B14F-4D97-AF65-F5344CB8AC3E}">
        <p14:creationId xmlns:p14="http://schemas.microsoft.com/office/powerpoint/2010/main" val="2999454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idx="1"/>
          </p:nvPr>
        </p:nvSpPr>
        <p:spPr>
          <a:xfrm>
            <a:off x="3970576" y="0"/>
            <a:ext cx="3038258" cy="465292"/>
          </a:xfrm>
          <a:prstGeom prst="rect">
            <a:avLst/>
          </a:prstGeom>
        </p:spPr>
        <p:txBody>
          <a:bodyPr vert="horz" lIns="90416" tIns="45208" rIns="90416" bIns="45208" rtlCol="0"/>
          <a:lstStyle>
            <a:lvl1pPr algn="r">
              <a:defRPr sz="1200"/>
            </a:lvl1pPr>
          </a:lstStyle>
          <a:p>
            <a:fld id="{3F5B735E-CC30-404D-846A-CBE40EB70AEB}" type="datetimeFigureOut">
              <a:rPr lang="en-US" smtClean="0"/>
              <a:t>3/12/2021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0416" tIns="45208" rIns="90416" bIns="45208" rtlCol="0" anchor="ctr"/>
          <a:lstStyle/>
          <a:p>
            <a:endParaRPr lang="en-US"/>
          </a:p>
        </p:txBody>
      </p:sp>
      <p:sp>
        <p:nvSpPr>
          <p:cNvPr id="5" name="Notes Placeholder 4"/>
          <p:cNvSpPr>
            <a:spLocks noGrp="1"/>
          </p:cNvSpPr>
          <p:nvPr>
            <p:ph type="body" sz="quarter" idx="3"/>
          </p:nvPr>
        </p:nvSpPr>
        <p:spPr>
          <a:xfrm>
            <a:off x="700413" y="4473716"/>
            <a:ext cx="5609574" cy="3661028"/>
          </a:xfrm>
          <a:prstGeom prst="rect">
            <a:avLst/>
          </a:prstGeom>
        </p:spPr>
        <p:txBody>
          <a:bodyPr vert="horz" lIns="90416" tIns="45208" rIns="90416" bIns="452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a:p>
        </p:txBody>
      </p:sp>
      <p:sp>
        <p:nvSpPr>
          <p:cNvPr id="7" name="Slide Number Placeholder 6"/>
          <p:cNvSpPr>
            <a:spLocks noGrp="1"/>
          </p:cNvSpPr>
          <p:nvPr>
            <p:ph type="sldNum" sz="quarter" idx="5"/>
          </p:nvPr>
        </p:nvSpPr>
        <p:spPr>
          <a:xfrm>
            <a:off x="3970576" y="8831108"/>
            <a:ext cx="3038258" cy="465292"/>
          </a:xfrm>
          <a:prstGeom prst="rect">
            <a:avLst/>
          </a:prstGeom>
        </p:spPr>
        <p:txBody>
          <a:bodyPr vert="horz" lIns="90416" tIns="45208" rIns="90416" bIns="45208" rtlCol="0" anchor="b"/>
          <a:lstStyle>
            <a:lvl1pPr algn="r">
              <a:defRPr sz="1200"/>
            </a:lvl1pPr>
          </a:lstStyle>
          <a:p>
            <a:fld id="{1CC9CD88-C534-4D34-8AB5-49C58291A937}" type="slidenum">
              <a:rPr lang="en-US" smtClean="0"/>
              <a:t>‹#›</a:t>
            </a:fld>
            <a:endParaRPr lang="en-US"/>
          </a:p>
        </p:txBody>
      </p:sp>
    </p:spTree>
    <p:extLst>
      <p:ext uri="{BB962C8B-B14F-4D97-AF65-F5344CB8AC3E}">
        <p14:creationId xmlns:p14="http://schemas.microsoft.com/office/powerpoint/2010/main" val="65615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5"/>
          </p:nvPr>
        </p:nvSpPr>
        <p:spPr/>
        <p:txBody>
          <a:bodyPr/>
          <a:lstStyle/>
          <a:p>
            <a:fld id="{1CC9CD88-C534-4D34-8AB5-49C58291A937}" type="slidenum">
              <a:rPr lang="en-US" smtClean="0"/>
              <a:t>8</a:t>
            </a:fld>
            <a:endParaRPr lang="en-US"/>
          </a:p>
        </p:txBody>
      </p:sp>
    </p:spTree>
    <p:extLst>
      <p:ext uri="{BB962C8B-B14F-4D97-AF65-F5344CB8AC3E}">
        <p14:creationId xmlns:p14="http://schemas.microsoft.com/office/powerpoint/2010/main" val="388957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04159">
              <a:defRPr/>
            </a:pPr>
            <a:fld id="{1CC9CD88-C534-4D34-8AB5-49C58291A937}" type="slidenum">
              <a:rPr lang="en-US">
                <a:solidFill>
                  <a:prstClr val="black"/>
                </a:solidFill>
                <a:latin typeface="Calibri" panose="020F0502020204030204"/>
              </a:rPr>
              <a:pPr defTabSz="904159">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407230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A621E2-B855-49FF-B055-178686DB7321}"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26324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608A02-CF02-49A9-8AF8-B18B30B6A9FC}"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332000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89C16-D4C0-4407-842E-C08A08E89074}"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790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510BA2-9E13-48E4-B8A8-291E5656DDBF}"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32354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581FC-7E71-4CCD-9708-A0323BF73C94}"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284563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D0EDF6-05E8-4552-B7D1-20D75823BD9B}" type="datetime1">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206517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0FAF58-5D00-48C3-8320-B18F3332F6C2}" type="datetime1">
              <a:rPr lang="en-US" smtClean="0"/>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232637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4D2A20-87A6-4EA6-A4FC-CD1907B7BDDB}" type="datetime1">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355543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25769-8A29-46AB-8BCB-8991BE147FDC}" type="datetime1">
              <a:rPr lang="en-US" smtClean="0"/>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159608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040522-8146-4AA4-B587-8E67FA4876C4}" type="datetime1">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329998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299BA-061C-41C9-B00F-2FA9AE14B309}" type="datetime1">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418487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22BAA-14F9-45D9-94C6-75AE1A80936B}" type="datetime1">
              <a:rPr lang="en-US" smtClean="0"/>
              <a:t>3/12/2021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E3E37-93E4-4E40-B02C-C0CAD8C0DC3D}" type="slidenum">
              <a:rPr lang="en-US" smtClean="0"/>
              <a:t>‹#›</a:t>
            </a:fld>
            <a:endParaRPr lang="en-US"/>
          </a:p>
        </p:txBody>
      </p:sp>
    </p:spTree>
    <p:extLst>
      <p:ext uri="{BB962C8B-B14F-4D97-AF65-F5344CB8AC3E}">
        <p14:creationId xmlns:p14="http://schemas.microsoft.com/office/powerpoint/2010/main" val="3992865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www.ssa.gov/oact/quickcalc/spouse.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hyperlink" Target="https://www.ssa.gov/pubs/EN-05-10045.pdf" TargetMode="Externa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package" Target="../embeddings/Microsoft_Excel_Worksheet1.xlsx"/><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Excel_Worksheet2.xlsx"/><Relationship Id="rId1" Type="http://schemas.openxmlformats.org/officeDocument/2006/relationships/slideLayout" Target="../slideLayouts/slideLayout7.xml"/><Relationship Id="rId6" Type="http://schemas.openxmlformats.org/officeDocument/2006/relationships/hyperlink" Target="https://www.ssa.gov/benefits/retirement/planner/anyPiaWepjs04.html" TargetMode="External"/><Relationship Id="rId5" Type="http://schemas.openxmlformats.org/officeDocument/2006/relationships/image" Target="../media/image22.emf"/><Relationship Id="rId4" Type="http://schemas.openxmlformats.org/officeDocument/2006/relationships/package" Target="../embeddings/Microsoft_Excel_Worksheet3.xlsx"/></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socialsecurityreport.or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medicarereport.com.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7452-EF66-4AC7-9091-7E411485C971}"/>
              </a:ext>
            </a:extLst>
          </p:cNvPr>
          <p:cNvSpPr>
            <a:spLocks noGrp="1"/>
          </p:cNvSpPr>
          <p:nvPr>
            <p:ph type="title"/>
          </p:nvPr>
        </p:nvSpPr>
        <p:spPr>
          <a:xfrm>
            <a:off x="457200" y="517525"/>
            <a:ext cx="8229600" cy="5822950"/>
          </a:xfrm>
        </p:spPr>
        <p:txBody>
          <a:bodyPr>
            <a:normAutofit/>
          </a:bodyPr>
          <a:lstStyle/>
          <a:p>
            <a:br>
              <a:rPr lang="en-US" sz="6000" i="1" dirty="0">
                <a:solidFill>
                  <a:schemeClr val="tx2">
                    <a:lumMod val="75000"/>
                  </a:schemeClr>
                </a:solidFill>
                <a:latin typeface="Arabic Typesetting" panose="03020402040406030203" pitchFamily="66" charset="-78"/>
                <a:cs typeface="Arabic Typesetting" panose="03020402040406030203" pitchFamily="66" charset="-78"/>
              </a:rPr>
            </a:br>
            <a:r>
              <a:rPr lang="en-US" sz="6000" i="1" dirty="0">
                <a:solidFill>
                  <a:schemeClr val="tx2">
                    <a:lumMod val="75000"/>
                  </a:schemeClr>
                </a:solidFill>
                <a:latin typeface="Arabic Typesetting" panose="03020402040406030203" pitchFamily="66" charset="-78"/>
                <a:cs typeface="Arabic Typesetting" panose="03020402040406030203" pitchFamily="66" charset="-78"/>
              </a:rPr>
              <a:t>Social Security Update - 2021</a:t>
            </a:r>
            <a:br>
              <a:rPr lang="en-US" sz="9600" i="1" dirty="0">
                <a:solidFill>
                  <a:schemeClr val="tx2">
                    <a:lumMod val="75000"/>
                  </a:schemeClr>
                </a:solidFill>
                <a:latin typeface="Arabic Typesetting" panose="03020402040406030203" pitchFamily="66" charset="-78"/>
                <a:cs typeface="Arabic Typesetting" panose="03020402040406030203" pitchFamily="66" charset="-78"/>
              </a:rPr>
            </a:br>
            <a:r>
              <a:rPr lang="en-US" i="1" dirty="0">
                <a:solidFill>
                  <a:schemeClr val="tx2">
                    <a:lumMod val="75000"/>
                  </a:schemeClr>
                </a:solidFill>
                <a:latin typeface="Arabic Typesetting" panose="03020402040406030203" pitchFamily="66" charset="-78"/>
                <a:cs typeface="Arabic Typesetting" panose="03020402040406030203" pitchFamily="66" charset="-78"/>
              </a:rPr>
              <a:t>Presented by </a:t>
            </a:r>
            <a:br>
              <a:rPr lang="en-US" sz="9600" i="1" dirty="0">
                <a:solidFill>
                  <a:schemeClr val="tx2">
                    <a:lumMod val="75000"/>
                  </a:schemeClr>
                </a:solidFill>
                <a:latin typeface="Arabic Typesetting" panose="03020402040406030203" pitchFamily="66" charset="-78"/>
                <a:cs typeface="Arabic Typesetting" panose="03020402040406030203" pitchFamily="66" charset="-78"/>
              </a:rPr>
            </a:br>
            <a:endParaRPr lang="en-US" sz="9600" i="1" dirty="0">
              <a:solidFill>
                <a:schemeClr val="tx2">
                  <a:lumMod val="75000"/>
                </a:schemeClr>
              </a:solidFill>
              <a:latin typeface="Arabic Typesetting" panose="03020402040406030203" pitchFamily="66" charset="-78"/>
              <a:cs typeface="Arabic Typesetting" panose="03020402040406030203" pitchFamily="66" charset="-78"/>
            </a:endParaRPr>
          </a:p>
        </p:txBody>
      </p:sp>
      <p:sp>
        <p:nvSpPr>
          <p:cNvPr id="4" name="Slide Number Placeholder 3">
            <a:extLst>
              <a:ext uri="{FF2B5EF4-FFF2-40B4-BE49-F238E27FC236}">
                <a16:creationId xmlns:a16="http://schemas.microsoft.com/office/drawing/2014/main" id="{A8F976AB-F5FB-4ED1-869B-5D7300239EA8}"/>
              </a:ext>
            </a:extLst>
          </p:cNvPr>
          <p:cNvSpPr>
            <a:spLocks noGrp="1"/>
          </p:cNvSpPr>
          <p:nvPr>
            <p:ph type="sldNum" sz="quarter" idx="12"/>
          </p:nvPr>
        </p:nvSpPr>
        <p:spPr/>
        <p:txBody>
          <a:bodyPr/>
          <a:lstStyle/>
          <a:p>
            <a:fld id="{33BE3E37-93E4-4E40-B02C-C0CAD8C0DC3D}" type="slidenum">
              <a:rPr lang="en-US" smtClean="0"/>
              <a:t>1</a:t>
            </a:fld>
            <a:endParaRPr lang="en-US"/>
          </a:p>
        </p:txBody>
      </p:sp>
      <p:pic>
        <p:nvPicPr>
          <p:cNvPr id="5" name="Picture 2" descr="G:\Current Working Files\Current Working Files\Current Working 01-24-2017\Foundation Files - 01-24-2017\logo\AMAC-foundation-logo.png">
            <a:extLst>
              <a:ext uri="{FF2B5EF4-FFF2-40B4-BE49-F238E27FC236}">
                <a16:creationId xmlns:a16="http://schemas.microsoft.com/office/drawing/2014/main" id="{4B840F4E-05AF-458E-AD61-F164260169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343400"/>
            <a:ext cx="3314700" cy="99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534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077218"/>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Who can collect Social Security?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990599" y="1571633"/>
            <a:ext cx="4142865"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Retirees  (workers at least 62 years old)</a:t>
            </a:r>
          </a:p>
        </p:txBody>
      </p:sp>
      <p:sp>
        <p:nvSpPr>
          <p:cNvPr id="5" name="TextBox 4"/>
          <p:cNvSpPr txBox="1"/>
          <p:nvPr/>
        </p:nvSpPr>
        <p:spPr>
          <a:xfrm>
            <a:off x="1371600" y="1908699"/>
            <a:ext cx="6925742"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Must have at least 40 quarter credits (10 years) of work to be eligible</a:t>
            </a:r>
          </a:p>
        </p:txBody>
      </p:sp>
      <p:sp>
        <p:nvSpPr>
          <p:cNvPr id="6" name="TextBox 5"/>
          <p:cNvSpPr txBox="1"/>
          <p:nvPr/>
        </p:nvSpPr>
        <p:spPr>
          <a:xfrm>
            <a:off x="1371600" y="2145268"/>
            <a:ext cx="7056355"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“Quarter credit” = $1,470 per quarter.  $5,880/year = 4 quarter credits</a:t>
            </a:r>
          </a:p>
        </p:txBody>
      </p:sp>
      <p:sp>
        <p:nvSpPr>
          <p:cNvPr id="7" name="TextBox 6"/>
          <p:cNvSpPr txBox="1"/>
          <p:nvPr/>
        </p:nvSpPr>
        <p:spPr>
          <a:xfrm>
            <a:off x="990600" y="2667000"/>
            <a:ext cx="4054187"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Spouses of Living Retirees (at least 62)</a:t>
            </a:r>
          </a:p>
        </p:txBody>
      </p:sp>
      <p:sp>
        <p:nvSpPr>
          <p:cNvPr id="8" name="TextBox 7"/>
          <p:cNvSpPr txBox="1"/>
          <p:nvPr/>
        </p:nvSpPr>
        <p:spPr>
          <a:xfrm>
            <a:off x="1371600" y="2971800"/>
            <a:ext cx="2006960"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Current Spouses</a:t>
            </a:r>
          </a:p>
        </p:txBody>
      </p:sp>
      <p:sp>
        <p:nvSpPr>
          <p:cNvPr id="9" name="TextBox 8"/>
          <p:cNvSpPr txBox="1"/>
          <p:nvPr/>
        </p:nvSpPr>
        <p:spPr>
          <a:xfrm>
            <a:off x="1371600" y="3200400"/>
            <a:ext cx="3470437"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Ex-Spouses (if married 10 years)</a:t>
            </a:r>
          </a:p>
        </p:txBody>
      </p:sp>
      <p:sp>
        <p:nvSpPr>
          <p:cNvPr id="10" name="TextBox 9"/>
          <p:cNvSpPr txBox="1"/>
          <p:nvPr/>
        </p:nvSpPr>
        <p:spPr>
          <a:xfrm>
            <a:off x="990600" y="3657600"/>
            <a:ext cx="6029920"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Survivors of Deceased Retirees (at least 60 (50 if disabled))</a:t>
            </a:r>
          </a:p>
        </p:txBody>
      </p:sp>
      <p:sp>
        <p:nvSpPr>
          <p:cNvPr id="11" name="TextBox 10"/>
          <p:cNvSpPr txBox="1"/>
          <p:nvPr/>
        </p:nvSpPr>
        <p:spPr>
          <a:xfrm>
            <a:off x="1371600" y="3886200"/>
            <a:ext cx="2859501"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Current, and ex-Spouses  </a:t>
            </a:r>
          </a:p>
        </p:txBody>
      </p:sp>
      <p:sp>
        <p:nvSpPr>
          <p:cNvPr id="13" name="TextBox 12"/>
          <p:cNvSpPr txBox="1"/>
          <p:nvPr/>
        </p:nvSpPr>
        <p:spPr>
          <a:xfrm>
            <a:off x="1371600" y="4157600"/>
            <a:ext cx="5845190"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Dependent Children under 18 (or 19 if still in high school)</a:t>
            </a:r>
          </a:p>
        </p:txBody>
      </p:sp>
      <p:sp>
        <p:nvSpPr>
          <p:cNvPr id="14" name="TextBox 13"/>
          <p:cNvSpPr txBox="1"/>
          <p:nvPr/>
        </p:nvSpPr>
        <p:spPr>
          <a:xfrm>
            <a:off x="1371600" y="4419600"/>
            <a:ext cx="2280432"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Dependent Parents</a:t>
            </a:r>
          </a:p>
        </p:txBody>
      </p:sp>
      <p:sp>
        <p:nvSpPr>
          <p:cNvPr id="16" name="TextBox 15"/>
          <p:cNvSpPr txBox="1"/>
          <p:nvPr/>
        </p:nvSpPr>
        <p:spPr>
          <a:xfrm>
            <a:off x="990600" y="4876800"/>
            <a:ext cx="1281120"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Disabled</a:t>
            </a:r>
          </a:p>
        </p:txBody>
      </p:sp>
      <p:sp>
        <p:nvSpPr>
          <p:cNvPr id="18" name="TextBox 17"/>
          <p:cNvSpPr txBox="1"/>
          <p:nvPr/>
        </p:nvSpPr>
        <p:spPr>
          <a:xfrm>
            <a:off x="1371600" y="5169932"/>
            <a:ext cx="7112140"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Disabled workers with enough quarter credits </a:t>
            </a:r>
            <a:r>
              <a:rPr kumimoji="0" lang="en-US" sz="1400" b="0" i="0" u="none" strike="noStrike" kern="1200" cap="none" spc="0" normalizeH="0" baseline="0" noProof="0" dirty="0">
                <a:ln>
                  <a:noFill/>
                </a:ln>
                <a:solidFill>
                  <a:prstClr val="black"/>
                </a:solidFill>
                <a:effectLst/>
                <a:uLnTx/>
                <a:uFillTx/>
                <a:latin typeface="Calibri"/>
                <a:ea typeface="+mn-ea"/>
                <a:cs typeface="+mn-cs"/>
              </a:rPr>
              <a:t>(varies with age when disabled)</a:t>
            </a:r>
          </a:p>
        </p:txBody>
      </p:sp>
      <p:sp>
        <p:nvSpPr>
          <p:cNvPr id="19" name="TextBox 18"/>
          <p:cNvSpPr txBox="1"/>
          <p:nvPr/>
        </p:nvSpPr>
        <p:spPr>
          <a:xfrm>
            <a:off x="1371600" y="5410200"/>
            <a:ext cx="528362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Disabled adult child if disability started before 22.</a:t>
            </a:r>
          </a:p>
        </p:txBody>
      </p:sp>
      <p:sp>
        <p:nvSpPr>
          <p:cNvPr id="12" name="Slide Number Placeholder 11">
            <a:extLst>
              <a:ext uri="{FF2B5EF4-FFF2-40B4-BE49-F238E27FC236}">
                <a16:creationId xmlns:a16="http://schemas.microsoft.com/office/drawing/2014/main" id="{5549D7C9-1ED3-48D2-8370-C27615C76A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E3E37-93E4-4E40-B02C-C0CAD8C0DC3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484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BB152549-89E2-40E7-94E2-593A60A29B81}"/>
              </a:ext>
            </a:extLst>
          </p:cNvPr>
          <p:cNvGraphicFramePr>
            <a:graphicFrameLocks noGrp="1"/>
          </p:cNvGraphicFramePr>
          <p:nvPr>
            <p:extLst>
              <p:ext uri="{D42A27DB-BD31-4B8C-83A1-F6EECF244321}">
                <p14:modId xmlns:p14="http://schemas.microsoft.com/office/powerpoint/2010/main" val="450197323"/>
              </p:ext>
            </p:extLst>
          </p:nvPr>
        </p:nvGraphicFramePr>
        <p:xfrm>
          <a:off x="2588456" y="4763079"/>
          <a:ext cx="4195045" cy="1516380"/>
        </p:xfrm>
        <a:graphic>
          <a:graphicData uri="http://schemas.openxmlformats.org/drawingml/2006/table">
            <a:tbl>
              <a:tblPr firstRow="1" lastRow="1" bandRow="1">
                <a:tableStyleId>{5C22544A-7EE6-4342-B048-85BDC9FD1C3A}</a:tableStyleId>
              </a:tblPr>
              <a:tblGrid>
                <a:gridCol w="850875">
                  <a:extLst>
                    <a:ext uri="{9D8B030D-6E8A-4147-A177-3AD203B41FA5}">
                      <a16:colId xmlns:a16="http://schemas.microsoft.com/office/drawing/2014/main" val="3975390532"/>
                    </a:ext>
                  </a:extLst>
                </a:gridCol>
                <a:gridCol w="1798121">
                  <a:extLst>
                    <a:ext uri="{9D8B030D-6E8A-4147-A177-3AD203B41FA5}">
                      <a16:colId xmlns:a16="http://schemas.microsoft.com/office/drawing/2014/main" val="1174345263"/>
                    </a:ext>
                  </a:extLst>
                </a:gridCol>
                <a:gridCol w="716479">
                  <a:extLst>
                    <a:ext uri="{9D8B030D-6E8A-4147-A177-3AD203B41FA5}">
                      <a16:colId xmlns:a16="http://schemas.microsoft.com/office/drawing/2014/main" val="589444554"/>
                    </a:ext>
                  </a:extLst>
                </a:gridCol>
                <a:gridCol w="829570">
                  <a:extLst>
                    <a:ext uri="{9D8B030D-6E8A-4147-A177-3AD203B41FA5}">
                      <a16:colId xmlns:a16="http://schemas.microsoft.com/office/drawing/2014/main" val="3530873042"/>
                    </a:ext>
                  </a:extLst>
                </a:gridCol>
              </a:tblGrid>
              <a:tr h="278130">
                <a:tc>
                  <a:txBody>
                    <a:bodyPr/>
                    <a:lstStyle/>
                    <a:p>
                      <a:pPr algn="ctr"/>
                      <a:r>
                        <a:rPr lang="en-US" sz="1100"/>
                        <a:t>Segments</a:t>
                      </a:r>
                      <a:endParaRPr lang="en-US" sz="1100" dirty="0"/>
                    </a:p>
                  </a:txBody>
                  <a:tcPr marL="68580" marR="68580" marT="34290" marB="34290"/>
                </a:tc>
                <a:tc>
                  <a:txBody>
                    <a:bodyPr/>
                    <a:lstStyle/>
                    <a:p>
                      <a:pPr algn="ctr"/>
                      <a:r>
                        <a:rPr lang="en-US" sz="1100" dirty="0"/>
                        <a:t>Applied to</a:t>
                      </a:r>
                    </a:p>
                  </a:txBody>
                  <a:tcPr marL="68580" marR="68580" marT="34290" marB="34290"/>
                </a:tc>
                <a:tc>
                  <a:txBody>
                    <a:bodyPr/>
                    <a:lstStyle/>
                    <a:p>
                      <a:r>
                        <a:rPr lang="en-US" sz="1100" dirty="0"/>
                        <a:t>Multiplier</a:t>
                      </a:r>
                    </a:p>
                  </a:txBody>
                  <a:tcPr marL="68580" marR="68580" marT="34290" marB="34290"/>
                </a:tc>
                <a:tc>
                  <a:txBody>
                    <a:bodyPr/>
                    <a:lstStyle/>
                    <a:p>
                      <a:r>
                        <a:rPr lang="en-US" sz="1100" dirty="0"/>
                        <a:t>PIA Portion</a:t>
                      </a:r>
                    </a:p>
                  </a:txBody>
                  <a:tcPr marL="68580" marR="68580" marT="34290" marB="34290"/>
                </a:tc>
                <a:extLst>
                  <a:ext uri="{0D108BD9-81ED-4DB2-BD59-A6C34878D82A}">
                    <a16:rowId xmlns:a16="http://schemas.microsoft.com/office/drawing/2014/main" val="3788082433"/>
                  </a:ext>
                </a:extLst>
              </a:tr>
              <a:tr h="278130">
                <a:tc>
                  <a:txBody>
                    <a:bodyPr/>
                    <a:lstStyle/>
                    <a:p>
                      <a:pPr algn="ctr"/>
                      <a:r>
                        <a:rPr lang="en-US" sz="1100" dirty="0"/>
                        <a:t>First</a:t>
                      </a:r>
                    </a:p>
                  </a:txBody>
                  <a:tcPr marL="68580" marR="68580" marT="34290" marB="34290"/>
                </a:tc>
                <a:tc>
                  <a:txBody>
                    <a:bodyPr/>
                    <a:lstStyle/>
                    <a:p>
                      <a:pPr algn="ctr"/>
                      <a:r>
                        <a:rPr lang="en-US" sz="1100" dirty="0"/>
                        <a:t>$0 to $996 of AIME</a:t>
                      </a:r>
                    </a:p>
                  </a:txBody>
                  <a:tcPr marL="68580" marR="68580" marT="34290" marB="34290"/>
                </a:tc>
                <a:tc>
                  <a:txBody>
                    <a:bodyPr/>
                    <a:lstStyle/>
                    <a:p>
                      <a:pPr algn="ctr"/>
                      <a:r>
                        <a:rPr lang="en-US" sz="1100" dirty="0"/>
                        <a:t>90%</a:t>
                      </a:r>
                    </a:p>
                  </a:txBody>
                  <a:tcPr marL="68580" marR="68580" marT="34290" marB="34290"/>
                </a:tc>
                <a:tc>
                  <a:txBody>
                    <a:bodyPr/>
                    <a:lstStyle/>
                    <a:p>
                      <a:pPr algn="r"/>
                      <a:r>
                        <a:rPr lang="en-US" sz="1100" dirty="0"/>
                        <a:t>$896.40</a:t>
                      </a:r>
                    </a:p>
                  </a:txBody>
                  <a:tcPr marL="68580" marR="68580" marT="34290" marB="34290"/>
                </a:tc>
                <a:extLst>
                  <a:ext uri="{0D108BD9-81ED-4DB2-BD59-A6C34878D82A}">
                    <a16:rowId xmlns:a16="http://schemas.microsoft.com/office/drawing/2014/main" val="53379077"/>
                  </a:ext>
                </a:extLst>
              </a:tr>
              <a:tr h="278130">
                <a:tc>
                  <a:txBody>
                    <a:bodyPr/>
                    <a:lstStyle/>
                    <a:p>
                      <a:pPr algn="ctr"/>
                      <a:r>
                        <a:rPr lang="en-US" sz="1100" dirty="0"/>
                        <a:t>Second</a:t>
                      </a:r>
                    </a:p>
                  </a:txBody>
                  <a:tcPr marL="68580" marR="68580" marT="34290" marB="34290"/>
                </a:tc>
                <a:tc>
                  <a:txBody>
                    <a:bodyPr/>
                    <a:lstStyle/>
                    <a:p>
                      <a:pPr algn="ctr"/>
                      <a:r>
                        <a:rPr lang="en-US" sz="1100" dirty="0"/>
                        <a:t>$996 to $6002 of AIME</a:t>
                      </a:r>
                    </a:p>
                  </a:txBody>
                  <a:tcPr marL="68580" marR="68580" marT="34290" marB="34290"/>
                </a:tc>
                <a:tc>
                  <a:txBody>
                    <a:bodyPr/>
                    <a:lstStyle/>
                    <a:p>
                      <a:pPr algn="ctr"/>
                      <a:r>
                        <a:rPr lang="en-US" sz="1100" dirty="0"/>
                        <a:t>32%</a:t>
                      </a:r>
                    </a:p>
                  </a:txBody>
                  <a:tcPr marL="68580" marR="68580" marT="34290" marB="34290"/>
                </a:tc>
                <a:tc>
                  <a:txBody>
                    <a:bodyPr/>
                    <a:lstStyle/>
                    <a:p>
                      <a:pPr algn="r"/>
                      <a:r>
                        <a:rPr lang="en-US" sz="1100" dirty="0"/>
                        <a:t>$1601.92</a:t>
                      </a:r>
                    </a:p>
                  </a:txBody>
                  <a:tcPr marL="68580" marR="68580" marT="34290" marB="34290"/>
                </a:tc>
                <a:extLst>
                  <a:ext uri="{0D108BD9-81ED-4DB2-BD59-A6C34878D82A}">
                    <a16:rowId xmlns:a16="http://schemas.microsoft.com/office/drawing/2014/main" val="338310493"/>
                  </a:ext>
                </a:extLst>
              </a:tr>
              <a:tr h="278130">
                <a:tc>
                  <a:txBody>
                    <a:bodyPr/>
                    <a:lstStyle/>
                    <a:p>
                      <a:pPr algn="ctr"/>
                      <a:r>
                        <a:rPr lang="en-US" sz="1100" dirty="0"/>
                        <a:t>Third</a:t>
                      </a:r>
                    </a:p>
                  </a:txBody>
                  <a:tcPr marL="68580" marR="68580" marT="34290" marB="34290"/>
                </a:tc>
                <a:tc>
                  <a:txBody>
                    <a:bodyPr/>
                    <a:lstStyle/>
                    <a:p>
                      <a:pPr algn="ctr"/>
                      <a:r>
                        <a:rPr lang="en-US" sz="1100" dirty="0"/>
                        <a:t>Over $6002</a:t>
                      </a:r>
                    </a:p>
                  </a:txBody>
                  <a:tcPr marL="68580" marR="68580" marT="34290" marB="34290"/>
                </a:tc>
                <a:tc>
                  <a:txBody>
                    <a:bodyPr/>
                    <a:lstStyle/>
                    <a:p>
                      <a:pPr algn="ctr"/>
                      <a:r>
                        <a:rPr lang="en-US" sz="1100" dirty="0"/>
                        <a:t>15%</a:t>
                      </a:r>
                    </a:p>
                  </a:txBody>
                  <a:tcPr marL="68580" marR="68580" marT="34290" marB="34290"/>
                </a:tc>
                <a:tc>
                  <a:txBody>
                    <a:bodyPr/>
                    <a:lstStyle/>
                    <a:p>
                      <a:pPr algn="r"/>
                      <a:r>
                        <a:rPr lang="en-US" sz="1100" dirty="0"/>
                        <a:t>$7.20</a:t>
                      </a:r>
                    </a:p>
                  </a:txBody>
                  <a:tcPr marL="68580" marR="68580" marT="34290" marB="34290"/>
                </a:tc>
                <a:extLst>
                  <a:ext uri="{0D108BD9-81ED-4DB2-BD59-A6C34878D82A}">
                    <a16:rowId xmlns:a16="http://schemas.microsoft.com/office/drawing/2014/main" val="810930641"/>
                  </a:ext>
                </a:extLst>
              </a:tr>
              <a:tr h="278130">
                <a:tc gridSpan="3">
                  <a:txBody>
                    <a:bodyPr/>
                    <a:lstStyle/>
                    <a:p>
                      <a:pPr algn="ctr"/>
                      <a:r>
                        <a:rPr lang="en-US" sz="1100" dirty="0"/>
                        <a:t>Calculated Primary Insurance Amount (PIA)</a:t>
                      </a:r>
                    </a:p>
                  </a:txBody>
                  <a:tcPr marL="68580" marR="68580" marT="34290" marB="34290"/>
                </a:tc>
                <a:tc hMerge="1">
                  <a:txBody>
                    <a:bodyPr/>
                    <a:lstStyle/>
                    <a:p>
                      <a:pPr algn="ctr"/>
                      <a:endParaRPr lang="en-US" sz="1400" dirty="0"/>
                    </a:p>
                  </a:txBody>
                  <a:tcPr/>
                </a:tc>
                <a:tc hMerge="1">
                  <a:txBody>
                    <a:bodyPr/>
                    <a:lstStyle/>
                    <a:p>
                      <a:pPr algn="ctr"/>
                      <a:endParaRPr lang="en-US" sz="1400" dirty="0"/>
                    </a:p>
                  </a:txBody>
                  <a:tcPr/>
                </a:tc>
                <a:tc>
                  <a:txBody>
                    <a:bodyPr/>
                    <a:lstStyle/>
                    <a:p>
                      <a:pPr algn="r"/>
                      <a:r>
                        <a:rPr lang="en-US" sz="1100" dirty="0"/>
                        <a:t>$2505</a:t>
                      </a:r>
                    </a:p>
                  </a:txBody>
                  <a:tcPr marL="68580" marR="68580" marT="34290" marB="34290"/>
                </a:tc>
                <a:extLst>
                  <a:ext uri="{0D108BD9-81ED-4DB2-BD59-A6C34878D82A}">
                    <a16:rowId xmlns:a16="http://schemas.microsoft.com/office/drawing/2014/main" val="398115967"/>
                  </a:ext>
                </a:extLst>
              </a:tr>
            </a:tbl>
          </a:graphicData>
        </a:graphic>
      </p:graphicFrame>
      <p:pic>
        <p:nvPicPr>
          <p:cNvPr id="10" name="Picture 9">
            <a:extLst>
              <a:ext uri="{FF2B5EF4-FFF2-40B4-BE49-F238E27FC236}">
                <a16:creationId xmlns:a16="http://schemas.microsoft.com/office/drawing/2014/main" id="{8139ADB1-127E-4FE9-AA6B-4CE8C2DCC9B1}"/>
              </a:ext>
            </a:extLst>
          </p:cNvPr>
          <p:cNvPicPr>
            <a:picLocks noChangeAspect="1"/>
          </p:cNvPicPr>
          <p:nvPr/>
        </p:nvPicPr>
        <p:blipFill>
          <a:blip r:embed="rId2"/>
          <a:stretch>
            <a:fillRect/>
          </a:stretch>
        </p:blipFill>
        <p:spPr>
          <a:xfrm>
            <a:off x="3133651" y="6367332"/>
            <a:ext cx="3104657" cy="283489"/>
          </a:xfrm>
          <a:prstGeom prst="rect">
            <a:avLst/>
          </a:prstGeom>
        </p:spPr>
      </p:pic>
      <p:sp>
        <p:nvSpPr>
          <p:cNvPr id="12" name="TextBox 11">
            <a:extLst>
              <a:ext uri="{FF2B5EF4-FFF2-40B4-BE49-F238E27FC236}">
                <a16:creationId xmlns:a16="http://schemas.microsoft.com/office/drawing/2014/main" id="{3DCDA4D6-5DCD-41E1-839B-A6C4E48868C7}"/>
              </a:ext>
            </a:extLst>
          </p:cNvPr>
          <p:cNvSpPr txBox="1"/>
          <p:nvPr/>
        </p:nvSpPr>
        <p:spPr>
          <a:xfrm>
            <a:off x="1295400" y="1500673"/>
            <a:ext cx="6000750" cy="2575064"/>
          </a:xfrm>
          <a:prstGeom prst="rect">
            <a:avLst/>
          </a:prstGeom>
          <a:noFill/>
        </p:spPr>
        <p:txBody>
          <a:bodyPr wrap="square" rtlCol="0">
            <a:spAutoFit/>
          </a:bodyPr>
          <a:lstStyle/>
          <a:p>
            <a:pPr marL="214313" indent="-214313">
              <a:spcBef>
                <a:spcPts val="450"/>
              </a:spcBef>
              <a:spcAft>
                <a:spcPts val="450"/>
              </a:spcAft>
              <a:buFont typeface="Wingdings" panose="05000000000000000000" pitchFamily="2" charset="2"/>
              <a:buChar char="v"/>
            </a:pPr>
            <a:r>
              <a:rPr lang="en-US" sz="1600" dirty="0"/>
              <a:t>Social Security has your lifetime earnings record (from IRS)</a:t>
            </a:r>
          </a:p>
          <a:p>
            <a:pPr marL="214313" indent="-214313">
              <a:spcBef>
                <a:spcPts val="450"/>
              </a:spcBef>
              <a:spcAft>
                <a:spcPts val="450"/>
              </a:spcAft>
              <a:buFont typeface="Wingdings" panose="05000000000000000000" pitchFamily="2" charset="2"/>
              <a:buChar char="v"/>
            </a:pPr>
            <a:r>
              <a:rPr lang="en-US" sz="1600" dirty="0"/>
              <a:t>Annual earnings are adjusted for inflation</a:t>
            </a:r>
          </a:p>
          <a:p>
            <a:pPr marL="214313" indent="-214313">
              <a:spcBef>
                <a:spcPts val="450"/>
              </a:spcBef>
              <a:spcAft>
                <a:spcPts val="450"/>
              </a:spcAft>
              <a:buFont typeface="Wingdings" panose="05000000000000000000" pitchFamily="2" charset="2"/>
              <a:buChar char="v"/>
            </a:pPr>
            <a:r>
              <a:rPr lang="en-US" sz="1600" dirty="0"/>
              <a:t>35 highest earning years (to annual max) are selected and totaled</a:t>
            </a:r>
          </a:p>
          <a:p>
            <a:pPr marL="214313" indent="-214313">
              <a:spcBef>
                <a:spcPts val="450"/>
              </a:spcBef>
              <a:spcAft>
                <a:spcPts val="450"/>
              </a:spcAft>
              <a:buFont typeface="Wingdings" panose="05000000000000000000" pitchFamily="2" charset="2"/>
              <a:buChar char="v"/>
            </a:pPr>
            <a:r>
              <a:rPr lang="en-US" sz="1600" dirty="0"/>
              <a:t>Divided by 420 to arrive at your “</a:t>
            </a:r>
            <a:r>
              <a:rPr lang="en-US" sz="1600" b="1" u="sng" dirty="0"/>
              <a:t>A</a:t>
            </a:r>
            <a:r>
              <a:rPr lang="en-US" sz="1600" dirty="0"/>
              <a:t>verage </a:t>
            </a:r>
            <a:r>
              <a:rPr lang="en-US" sz="1600" b="1" u="sng" dirty="0"/>
              <a:t>I</a:t>
            </a:r>
            <a:r>
              <a:rPr lang="en-US" sz="1600" dirty="0"/>
              <a:t>ndexed </a:t>
            </a:r>
            <a:r>
              <a:rPr lang="en-US" sz="1600" b="1" u="sng" dirty="0"/>
              <a:t>M</a:t>
            </a:r>
            <a:r>
              <a:rPr lang="en-US" sz="1600" dirty="0"/>
              <a:t>onthly </a:t>
            </a:r>
            <a:r>
              <a:rPr lang="en-US" sz="1600" b="1" u="sng" dirty="0"/>
              <a:t>E</a:t>
            </a:r>
            <a:r>
              <a:rPr lang="en-US" sz="1600" dirty="0"/>
              <a:t>arnings” (AIME)</a:t>
            </a:r>
          </a:p>
          <a:p>
            <a:pPr marL="214313" indent="-214313">
              <a:spcBef>
                <a:spcPts val="450"/>
              </a:spcBef>
              <a:spcAft>
                <a:spcPts val="450"/>
              </a:spcAft>
              <a:buFont typeface="Wingdings" panose="05000000000000000000" pitchFamily="2" charset="2"/>
              <a:buChar char="v"/>
            </a:pPr>
            <a:r>
              <a:rPr lang="en-US" sz="1600" dirty="0"/>
              <a:t>AIME is then divided into three segments</a:t>
            </a:r>
            <a:r>
              <a:rPr lang="en-US" sz="1600" dirty="0">
                <a:solidFill>
                  <a:prstClr val="black"/>
                </a:solidFill>
              </a:rPr>
              <a:t> used to compute your benefit at your Full Retirement Age (also known as your </a:t>
            </a:r>
            <a:r>
              <a:rPr lang="en-US" sz="1600" u="sng" dirty="0">
                <a:solidFill>
                  <a:prstClr val="black"/>
                </a:solidFill>
              </a:rPr>
              <a:t>P</a:t>
            </a:r>
            <a:r>
              <a:rPr lang="en-US" sz="1600" dirty="0">
                <a:solidFill>
                  <a:prstClr val="black"/>
                </a:solidFill>
              </a:rPr>
              <a:t>rimary </a:t>
            </a:r>
            <a:r>
              <a:rPr lang="en-US" sz="1600" u="sng" dirty="0">
                <a:solidFill>
                  <a:prstClr val="black"/>
                </a:solidFill>
              </a:rPr>
              <a:t>I</a:t>
            </a:r>
            <a:r>
              <a:rPr lang="en-US" sz="1600" dirty="0">
                <a:solidFill>
                  <a:prstClr val="black"/>
                </a:solidFill>
              </a:rPr>
              <a:t>nsurance </a:t>
            </a:r>
            <a:r>
              <a:rPr lang="en-US" sz="1600" u="sng" dirty="0">
                <a:solidFill>
                  <a:prstClr val="black"/>
                </a:solidFill>
              </a:rPr>
              <a:t>A</a:t>
            </a:r>
            <a:r>
              <a:rPr lang="en-US" sz="1600" dirty="0">
                <a:solidFill>
                  <a:prstClr val="black"/>
                </a:solidFill>
              </a:rPr>
              <a:t>mount or “PIA”)</a:t>
            </a:r>
            <a:endParaRPr lang="en-US" sz="1600" dirty="0"/>
          </a:p>
        </p:txBody>
      </p:sp>
      <p:sp>
        <p:nvSpPr>
          <p:cNvPr id="4" name="Slide Number Placeholder 3">
            <a:extLst>
              <a:ext uri="{FF2B5EF4-FFF2-40B4-BE49-F238E27FC236}">
                <a16:creationId xmlns:a16="http://schemas.microsoft.com/office/drawing/2014/main" id="{EB4A4A6B-5137-4699-88F0-3660EE8820BA}"/>
              </a:ext>
            </a:extLst>
          </p:cNvPr>
          <p:cNvSpPr>
            <a:spLocks noGrp="1"/>
          </p:cNvSpPr>
          <p:nvPr>
            <p:ph type="sldNum" sz="quarter" idx="12"/>
          </p:nvPr>
        </p:nvSpPr>
        <p:spPr/>
        <p:txBody>
          <a:bodyPr/>
          <a:lstStyle/>
          <a:p>
            <a:fld id="{33BE3E37-93E4-4E40-B02C-C0CAD8C0DC3D}" type="slidenum">
              <a:rPr lang="en-US" smtClean="0"/>
              <a:t>11</a:t>
            </a:fld>
            <a:endParaRPr lang="en-US"/>
          </a:p>
        </p:txBody>
      </p:sp>
      <p:sp>
        <p:nvSpPr>
          <p:cNvPr id="3" name="TextBox 2">
            <a:extLst>
              <a:ext uri="{FF2B5EF4-FFF2-40B4-BE49-F238E27FC236}">
                <a16:creationId xmlns:a16="http://schemas.microsoft.com/office/drawing/2014/main" id="{ACE59B5D-9B90-4A8B-9EB3-0B18DA27893E}"/>
              </a:ext>
            </a:extLst>
          </p:cNvPr>
          <p:cNvSpPr txBox="1"/>
          <p:nvPr/>
        </p:nvSpPr>
        <p:spPr>
          <a:xfrm>
            <a:off x="2590801" y="4167375"/>
            <a:ext cx="4311308" cy="507831"/>
          </a:xfrm>
          <a:prstGeom prst="rect">
            <a:avLst/>
          </a:prstGeom>
          <a:noFill/>
        </p:spPr>
        <p:txBody>
          <a:bodyPr wrap="none" rtlCol="0">
            <a:spAutoFit/>
          </a:bodyPr>
          <a:lstStyle/>
          <a:p>
            <a:pPr algn="ctr"/>
            <a:r>
              <a:rPr lang="en-US" sz="1350" i="1" dirty="0">
                <a:solidFill>
                  <a:schemeClr val="accent1"/>
                </a:solidFill>
              </a:rPr>
              <a:t>Here is the benefit computation for someone who becomes</a:t>
            </a:r>
          </a:p>
          <a:p>
            <a:pPr algn="ctr"/>
            <a:r>
              <a:rPr lang="en-US" sz="1350" i="1" dirty="0">
                <a:solidFill>
                  <a:schemeClr val="accent1"/>
                </a:solidFill>
              </a:rPr>
              <a:t>eligible for SS in 2021, with an AIME of $6050</a:t>
            </a:r>
          </a:p>
        </p:txBody>
      </p:sp>
      <p:pic>
        <p:nvPicPr>
          <p:cNvPr id="5" name="Picture 4">
            <a:extLst>
              <a:ext uri="{FF2B5EF4-FFF2-40B4-BE49-F238E27FC236}">
                <a16:creationId xmlns:a16="http://schemas.microsoft.com/office/drawing/2014/main" id="{A6A1D960-024C-4A9C-BE31-CC68D49939B6}"/>
              </a:ext>
            </a:extLst>
          </p:cNvPr>
          <p:cNvPicPr>
            <a:picLocks noChangeAspect="1"/>
          </p:cNvPicPr>
          <p:nvPr/>
        </p:nvPicPr>
        <p:blipFill>
          <a:blip r:embed="rId3"/>
          <a:stretch>
            <a:fillRect/>
          </a:stretch>
        </p:blipFill>
        <p:spPr>
          <a:xfrm>
            <a:off x="92836" y="136525"/>
            <a:ext cx="8992379" cy="1072989"/>
          </a:xfrm>
          <a:prstGeom prst="rect">
            <a:avLst/>
          </a:prstGeom>
        </p:spPr>
      </p:pic>
    </p:spTree>
    <p:extLst>
      <p:ext uri="{BB962C8B-B14F-4D97-AF65-F5344CB8AC3E}">
        <p14:creationId xmlns:p14="http://schemas.microsoft.com/office/powerpoint/2010/main" val="2307500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14501" y="3135251"/>
            <a:ext cx="4329903" cy="369332"/>
          </a:xfrm>
          <a:prstGeom prst="rect">
            <a:avLst/>
          </a:prstGeom>
          <a:noFill/>
        </p:spPr>
        <p:txBody>
          <a:bodyPr wrap="none" rtlCol="0">
            <a:spAutoFit/>
          </a:bodyPr>
          <a:lstStyle/>
          <a:p>
            <a:pPr marL="214313" indent="-214313">
              <a:buFont typeface="Courier New" panose="02070309020205020404" pitchFamily="49" charset="0"/>
              <a:buChar char="o"/>
            </a:pPr>
            <a:r>
              <a:rPr lang="en-US" dirty="0"/>
              <a:t>1938 to 1942:  	65 + 2 months each year</a:t>
            </a:r>
          </a:p>
        </p:txBody>
      </p:sp>
      <p:sp>
        <p:nvSpPr>
          <p:cNvPr id="8" name="TextBox 7"/>
          <p:cNvSpPr txBox="1"/>
          <p:nvPr/>
        </p:nvSpPr>
        <p:spPr>
          <a:xfrm>
            <a:off x="1714501" y="2754266"/>
            <a:ext cx="2239716" cy="338554"/>
          </a:xfrm>
          <a:prstGeom prst="rect">
            <a:avLst/>
          </a:prstGeom>
          <a:noFill/>
        </p:spPr>
        <p:txBody>
          <a:bodyPr wrap="none" rtlCol="0">
            <a:spAutoFit/>
          </a:bodyPr>
          <a:lstStyle/>
          <a:p>
            <a:pPr marL="214313" indent="-214313">
              <a:buFont typeface="Courier New" panose="02070309020205020404" pitchFamily="49" charset="0"/>
              <a:buChar char="o"/>
            </a:pPr>
            <a:r>
              <a:rPr lang="en-US" sz="1600" dirty="0"/>
              <a:t>Before 1938:  	65</a:t>
            </a:r>
          </a:p>
        </p:txBody>
      </p:sp>
      <p:sp>
        <p:nvSpPr>
          <p:cNvPr id="10" name="TextBox 9"/>
          <p:cNvSpPr txBox="1"/>
          <p:nvPr/>
        </p:nvSpPr>
        <p:spPr>
          <a:xfrm>
            <a:off x="1338920" y="2289509"/>
            <a:ext cx="4454425" cy="369332"/>
          </a:xfrm>
          <a:prstGeom prst="rect">
            <a:avLst/>
          </a:prstGeom>
          <a:noFill/>
        </p:spPr>
        <p:txBody>
          <a:bodyPr wrap="none" rtlCol="0">
            <a:spAutoFit/>
          </a:bodyPr>
          <a:lstStyle/>
          <a:p>
            <a:pPr marL="214313" indent="-214313">
              <a:buFont typeface="Wingdings" panose="05000000000000000000" pitchFamily="2" charset="2"/>
              <a:buChar char="v"/>
            </a:pPr>
            <a:r>
              <a:rPr lang="en-US" dirty="0"/>
              <a:t>Your FRA depends on when you were born:</a:t>
            </a:r>
          </a:p>
        </p:txBody>
      </p:sp>
      <p:sp>
        <p:nvSpPr>
          <p:cNvPr id="11" name="TextBox 10"/>
          <p:cNvSpPr txBox="1"/>
          <p:nvPr/>
        </p:nvSpPr>
        <p:spPr>
          <a:xfrm>
            <a:off x="1698454" y="3534544"/>
            <a:ext cx="6843092" cy="369332"/>
          </a:xfrm>
          <a:prstGeom prst="rect">
            <a:avLst/>
          </a:prstGeom>
          <a:noFill/>
        </p:spPr>
        <p:txBody>
          <a:bodyPr wrap="none" rtlCol="0">
            <a:spAutoFit/>
          </a:bodyPr>
          <a:lstStyle/>
          <a:p>
            <a:pPr marL="214313" indent="-214313">
              <a:buFont typeface="Wingdings" panose="05000000000000000000" pitchFamily="2" charset="2"/>
              <a:buChar char="v"/>
            </a:pPr>
            <a:r>
              <a:rPr lang="en-US" dirty="0"/>
              <a:t>“Full Retirement Age” for people retiring today is between 66 and 67</a:t>
            </a:r>
          </a:p>
        </p:txBody>
      </p:sp>
      <p:sp>
        <p:nvSpPr>
          <p:cNvPr id="12" name="TextBox 11"/>
          <p:cNvSpPr txBox="1"/>
          <p:nvPr/>
        </p:nvSpPr>
        <p:spPr>
          <a:xfrm>
            <a:off x="1273014" y="1437162"/>
            <a:ext cx="6675841" cy="646331"/>
          </a:xfrm>
          <a:prstGeom prst="rect">
            <a:avLst/>
          </a:prstGeom>
          <a:noFill/>
        </p:spPr>
        <p:txBody>
          <a:bodyPr wrap="square" rtlCol="0">
            <a:spAutoFit/>
          </a:bodyPr>
          <a:lstStyle/>
          <a:p>
            <a:pPr marL="214313" indent="-214313">
              <a:buFont typeface="Wingdings" panose="05000000000000000000" pitchFamily="2" charset="2"/>
              <a:buChar char="v"/>
            </a:pPr>
            <a:r>
              <a:rPr lang="en-US" dirty="0"/>
              <a:t>Your “full retirement age” is when you can collect 100% of what you’ve earned by working over your lifetime</a:t>
            </a:r>
          </a:p>
        </p:txBody>
      </p:sp>
      <p:sp>
        <p:nvSpPr>
          <p:cNvPr id="13" name="TextBox 12"/>
          <p:cNvSpPr txBox="1"/>
          <p:nvPr/>
        </p:nvSpPr>
        <p:spPr>
          <a:xfrm>
            <a:off x="1727396" y="5484632"/>
            <a:ext cx="6843092" cy="646331"/>
          </a:xfrm>
          <a:prstGeom prst="rect">
            <a:avLst/>
          </a:prstGeom>
          <a:noFill/>
        </p:spPr>
        <p:txBody>
          <a:bodyPr wrap="square" rtlCol="0">
            <a:spAutoFit/>
          </a:bodyPr>
          <a:lstStyle/>
          <a:p>
            <a:pPr marL="214313" indent="-214313">
              <a:buFont typeface="Wingdings" panose="05000000000000000000" pitchFamily="2" charset="2"/>
              <a:buChar char="v"/>
            </a:pPr>
            <a:r>
              <a:rPr lang="en-US" dirty="0"/>
              <a:t> Raising the FRA in the future is possible, but wouldn’t affect today’s retirees </a:t>
            </a:r>
          </a:p>
        </p:txBody>
      </p:sp>
      <p:sp>
        <p:nvSpPr>
          <p:cNvPr id="4" name="Slide Number Placeholder 3">
            <a:extLst>
              <a:ext uri="{FF2B5EF4-FFF2-40B4-BE49-F238E27FC236}">
                <a16:creationId xmlns:a16="http://schemas.microsoft.com/office/drawing/2014/main" id="{3FCE99CD-483A-41D5-B817-82B768DA8BAE}"/>
              </a:ext>
            </a:extLst>
          </p:cNvPr>
          <p:cNvSpPr>
            <a:spLocks noGrp="1"/>
          </p:cNvSpPr>
          <p:nvPr>
            <p:ph type="sldNum" sz="quarter" idx="12"/>
          </p:nvPr>
        </p:nvSpPr>
        <p:spPr/>
        <p:txBody>
          <a:bodyPr/>
          <a:lstStyle/>
          <a:p>
            <a:fld id="{33BE3E37-93E4-4E40-B02C-C0CAD8C0DC3D}" type="slidenum">
              <a:rPr lang="en-US" smtClean="0"/>
              <a:t>12</a:t>
            </a:fld>
            <a:endParaRPr lang="en-US"/>
          </a:p>
        </p:txBody>
      </p:sp>
      <p:pic>
        <p:nvPicPr>
          <p:cNvPr id="14" name="Picture 13">
            <a:extLst>
              <a:ext uri="{FF2B5EF4-FFF2-40B4-BE49-F238E27FC236}">
                <a16:creationId xmlns:a16="http://schemas.microsoft.com/office/drawing/2014/main" id="{28B4E243-7A4A-4367-BEC1-375DC4C7B444}"/>
              </a:ext>
            </a:extLst>
          </p:cNvPr>
          <p:cNvPicPr>
            <a:picLocks noChangeAspect="1"/>
          </p:cNvPicPr>
          <p:nvPr/>
        </p:nvPicPr>
        <p:blipFill>
          <a:blip r:embed="rId2"/>
          <a:stretch>
            <a:fillRect/>
          </a:stretch>
        </p:blipFill>
        <p:spPr>
          <a:xfrm>
            <a:off x="2834359" y="4006479"/>
            <a:ext cx="3191704" cy="1375550"/>
          </a:xfrm>
          <a:prstGeom prst="rect">
            <a:avLst/>
          </a:prstGeom>
        </p:spPr>
      </p:pic>
      <p:pic>
        <p:nvPicPr>
          <p:cNvPr id="6" name="Picture 5">
            <a:extLst>
              <a:ext uri="{FF2B5EF4-FFF2-40B4-BE49-F238E27FC236}">
                <a16:creationId xmlns:a16="http://schemas.microsoft.com/office/drawing/2014/main" id="{BB108E87-6D94-459F-AAC3-C2749E4A20CE}"/>
              </a:ext>
            </a:extLst>
          </p:cNvPr>
          <p:cNvPicPr>
            <a:picLocks noChangeAspect="1"/>
          </p:cNvPicPr>
          <p:nvPr/>
        </p:nvPicPr>
        <p:blipFill>
          <a:blip r:embed="rId3"/>
          <a:stretch>
            <a:fillRect/>
          </a:stretch>
        </p:blipFill>
        <p:spPr>
          <a:xfrm>
            <a:off x="75810" y="158340"/>
            <a:ext cx="8992379" cy="1072989"/>
          </a:xfrm>
          <a:prstGeom prst="rect">
            <a:avLst/>
          </a:prstGeom>
        </p:spPr>
      </p:pic>
    </p:spTree>
    <p:extLst>
      <p:ext uri="{BB962C8B-B14F-4D97-AF65-F5344CB8AC3E}">
        <p14:creationId xmlns:p14="http://schemas.microsoft.com/office/powerpoint/2010/main" val="1060165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23640300"/>
              </p:ext>
            </p:extLst>
          </p:nvPr>
        </p:nvGraphicFramePr>
        <p:xfrm>
          <a:off x="1447800" y="1266421"/>
          <a:ext cx="5989906" cy="248015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688708" y="3940263"/>
            <a:ext cx="5989906" cy="369332"/>
          </a:xfrm>
          <a:prstGeom prst="rect">
            <a:avLst/>
          </a:prstGeom>
          <a:noFill/>
        </p:spPr>
        <p:txBody>
          <a:bodyPr wrap="square" rtlCol="0">
            <a:spAutoFit/>
          </a:bodyPr>
          <a:lstStyle/>
          <a:p>
            <a:pPr marL="214313" indent="-214313">
              <a:buFont typeface="Wingdings" panose="05000000000000000000" pitchFamily="2" charset="2"/>
              <a:buChar char="v"/>
            </a:pPr>
            <a:r>
              <a:rPr lang="en-US" dirty="0"/>
              <a:t>There is no one “best age” to retire; everyone is different</a:t>
            </a:r>
          </a:p>
        </p:txBody>
      </p:sp>
      <p:sp>
        <p:nvSpPr>
          <p:cNvPr id="6" name="TextBox 5"/>
          <p:cNvSpPr txBox="1"/>
          <p:nvPr/>
        </p:nvSpPr>
        <p:spPr>
          <a:xfrm>
            <a:off x="1688708" y="4497124"/>
            <a:ext cx="6693292" cy="369332"/>
          </a:xfrm>
          <a:prstGeom prst="rect">
            <a:avLst/>
          </a:prstGeom>
          <a:noFill/>
        </p:spPr>
        <p:txBody>
          <a:bodyPr wrap="square" rtlCol="0">
            <a:spAutoFit/>
          </a:bodyPr>
          <a:lstStyle/>
          <a:p>
            <a:pPr marL="214313" indent="-214313">
              <a:buFont typeface="Wingdings" panose="05000000000000000000" pitchFamily="2" charset="2"/>
              <a:buChar char="v"/>
            </a:pPr>
            <a:r>
              <a:rPr lang="en-US" dirty="0"/>
              <a:t>Answer to the question “When should I apply?” is “It depends”</a:t>
            </a:r>
          </a:p>
        </p:txBody>
      </p:sp>
      <p:sp>
        <p:nvSpPr>
          <p:cNvPr id="7" name="TextBox 6"/>
          <p:cNvSpPr txBox="1"/>
          <p:nvPr/>
        </p:nvSpPr>
        <p:spPr>
          <a:xfrm>
            <a:off x="1963614" y="4963300"/>
            <a:ext cx="5989906" cy="338554"/>
          </a:xfrm>
          <a:prstGeom prst="rect">
            <a:avLst/>
          </a:prstGeom>
          <a:noFill/>
        </p:spPr>
        <p:txBody>
          <a:bodyPr wrap="square" rtlCol="0">
            <a:spAutoFit/>
          </a:bodyPr>
          <a:lstStyle/>
          <a:p>
            <a:pPr marL="214313" indent="-214313">
              <a:buFont typeface="Courier New" panose="02070309020205020404" pitchFamily="49" charset="0"/>
              <a:buChar char="o"/>
            </a:pPr>
            <a:r>
              <a:rPr lang="en-US" sz="1600" dirty="0"/>
              <a:t>It depends on your health &amp; how long you expect to live </a:t>
            </a:r>
          </a:p>
        </p:txBody>
      </p:sp>
      <p:sp>
        <p:nvSpPr>
          <p:cNvPr id="8" name="TextBox 7"/>
          <p:cNvSpPr txBox="1"/>
          <p:nvPr/>
        </p:nvSpPr>
        <p:spPr>
          <a:xfrm>
            <a:off x="1963614" y="5339132"/>
            <a:ext cx="6705014" cy="338554"/>
          </a:xfrm>
          <a:prstGeom prst="rect">
            <a:avLst/>
          </a:prstGeom>
          <a:noFill/>
        </p:spPr>
        <p:txBody>
          <a:bodyPr wrap="square" rtlCol="0">
            <a:spAutoFit/>
          </a:bodyPr>
          <a:lstStyle/>
          <a:p>
            <a:pPr marL="214313" indent="-214313">
              <a:buFont typeface="Courier New" panose="02070309020205020404" pitchFamily="49" charset="0"/>
              <a:buChar char="o"/>
            </a:pPr>
            <a:r>
              <a:rPr lang="en-US" sz="1600" dirty="0"/>
              <a:t>It depends on your financial situation – Do you need the money now? </a:t>
            </a:r>
          </a:p>
        </p:txBody>
      </p:sp>
      <p:sp>
        <p:nvSpPr>
          <p:cNvPr id="9" name="TextBox 8"/>
          <p:cNvSpPr txBox="1"/>
          <p:nvPr/>
        </p:nvSpPr>
        <p:spPr>
          <a:xfrm>
            <a:off x="1951306" y="5711384"/>
            <a:ext cx="6430694" cy="338554"/>
          </a:xfrm>
          <a:prstGeom prst="rect">
            <a:avLst/>
          </a:prstGeom>
          <a:noFill/>
        </p:spPr>
        <p:txBody>
          <a:bodyPr wrap="square" rtlCol="0">
            <a:spAutoFit/>
          </a:bodyPr>
          <a:lstStyle/>
          <a:p>
            <a:pPr marL="214313" indent="-214313">
              <a:buFont typeface="Courier New" panose="02070309020205020404" pitchFamily="49" charset="0"/>
              <a:buChar char="o"/>
            </a:pPr>
            <a:r>
              <a:rPr lang="en-US" sz="1600" dirty="0"/>
              <a:t>It depends on your marital status &amp; the concern for survivors’ benefits </a:t>
            </a:r>
          </a:p>
        </p:txBody>
      </p:sp>
      <p:sp>
        <p:nvSpPr>
          <p:cNvPr id="10" name="TextBox 9"/>
          <p:cNvSpPr txBox="1"/>
          <p:nvPr/>
        </p:nvSpPr>
        <p:spPr>
          <a:xfrm>
            <a:off x="1905000" y="6213410"/>
            <a:ext cx="5715000" cy="300082"/>
          </a:xfrm>
          <a:prstGeom prst="rect">
            <a:avLst/>
          </a:prstGeom>
          <a:solidFill>
            <a:schemeClr val="accent3">
              <a:lumMod val="40000"/>
              <a:lumOff val="60000"/>
            </a:schemeClr>
          </a:solidFill>
        </p:spPr>
        <p:txBody>
          <a:bodyPr wrap="square" rtlCol="0">
            <a:spAutoFit/>
          </a:bodyPr>
          <a:lstStyle/>
          <a:p>
            <a:r>
              <a:rPr lang="en-US" sz="1350" dirty="0"/>
              <a:t>BUT, don’t apply because you think Social Security is going bankrupt – it’s not !!</a:t>
            </a:r>
          </a:p>
        </p:txBody>
      </p:sp>
      <p:sp>
        <p:nvSpPr>
          <p:cNvPr id="11" name="Slide Number Placeholder 10">
            <a:extLst>
              <a:ext uri="{FF2B5EF4-FFF2-40B4-BE49-F238E27FC236}">
                <a16:creationId xmlns:a16="http://schemas.microsoft.com/office/drawing/2014/main" id="{EFBA6A6D-5846-4B9D-A46B-502273138E91}"/>
              </a:ext>
            </a:extLst>
          </p:cNvPr>
          <p:cNvSpPr>
            <a:spLocks noGrp="1"/>
          </p:cNvSpPr>
          <p:nvPr>
            <p:ph type="sldNum" sz="quarter" idx="12"/>
          </p:nvPr>
        </p:nvSpPr>
        <p:spPr/>
        <p:txBody>
          <a:bodyPr/>
          <a:lstStyle/>
          <a:p>
            <a:fld id="{33BE3E37-93E4-4E40-B02C-C0CAD8C0DC3D}" type="slidenum">
              <a:rPr lang="en-US" smtClean="0"/>
              <a:t>13</a:t>
            </a:fld>
            <a:endParaRPr lang="en-US"/>
          </a:p>
        </p:txBody>
      </p:sp>
      <p:pic>
        <p:nvPicPr>
          <p:cNvPr id="3" name="Picture 2">
            <a:extLst>
              <a:ext uri="{FF2B5EF4-FFF2-40B4-BE49-F238E27FC236}">
                <a16:creationId xmlns:a16="http://schemas.microsoft.com/office/drawing/2014/main" id="{E05CAD59-226E-47F9-9004-C39D3836F5EA}"/>
              </a:ext>
            </a:extLst>
          </p:cNvPr>
          <p:cNvPicPr>
            <a:picLocks noChangeAspect="1"/>
          </p:cNvPicPr>
          <p:nvPr/>
        </p:nvPicPr>
        <p:blipFill>
          <a:blip r:embed="rId3"/>
          <a:stretch>
            <a:fillRect/>
          </a:stretch>
        </p:blipFill>
        <p:spPr>
          <a:xfrm>
            <a:off x="72762" y="190742"/>
            <a:ext cx="8998476" cy="1072989"/>
          </a:xfrm>
          <a:prstGeom prst="rect">
            <a:avLst/>
          </a:prstGeom>
        </p:spPr>
      </p:pic>
    </p:spTree>
    <p:extLst>
      <p:ext uri="{BB962C8B-B14F-4D97-AF65-F5344CB8AC3E}">
        <p14:creationId xmlns:p14="http://schemas.microsoft.com/office/powerpoint/2010/main" val="130500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8970" y="1468071"/>
            <a:ext cx="6906058" cy="369332"/>
          </a:xfrm>
          <a:prstGeom prst="rect">
            <a:avLst/>
          </a:prstGeom>
          <a:noFill/>
        </p:spPr>
        <p:txBody>
          <a:bodyPr wrap="none" rtlCol="0">
            <a:spAutoFit/>
          </a:bodyPr>
          <a:lstStyle/>
          <a:p>
            <a:pPr marL="214313" indent="-214313">
              <a:buFont typeface="Wingdings" panose="05000000000000000000" pitchFamily="2" charset="2"/>
              <a:buChar char="v"/>
            </a:pPr>
            <a:r>
              <a:rPr lang="en-US" sz="1350" dirty="0"/>
              <a:t> </a:t>
            </a:r>
            <a:r>
              <a:rPr lang="en-US" dirty="0"/>
              <a:t>Starting at 62 will reduce your retirement benefit by 25 – 30% </a:t>
            </a:r>
            <a:r>
              <a:rPr lang="en-US" b="1" i="1" dirty="0"/>
              <a:t>for life</a:t>
            </a:r>
          </a:p>
        </p:txBody>
      </p:sp>
      <p:sp>
        <p:nvSpPr>
          <p:cNvPr id="7" name="TextBox 6"/>
          <p:cNvSpPr txBox="1"/>
          <p:nvPr/>
        </p:nvSpPr>
        <p:spPr>
          <a:xfrm>
            <a:off x="1130693" y="2458933"/>
            <a:ext cx="7341049" cy="787267"/>
          </a:xfrm>
          <a:prstGeom prst="rect">
            <a:avLst/>
          </a:prstGeom>
          <a:noFill/>
        </p:spPr>
        <p:txBody>
          <a:bodyPr wrap="none" rtlCol="0">
            <a:spAutoFit/>
          </a:bodyPr>
          <a:lstStyle/>
          <a:p>
            <a:pPr marL="214313" indent="-214313">
              <a:lnSpc>
                <a:spcPct val="150000"/>
              </a:lnSpc>
              <a:buFont typeface="Wingdings" panose="05000000000000000000" pitchFamily="2" charset="2"/>
              <a:buChar char="v"/>
            </a:pPr>
            <a:r>
              <a:rPr lang="en-US" dirty="0"/>
              <a:t> Starting after your FRA can increase your retirement benefit by up to 32%</a:t>
            </a:r>
          </a:p>
          <a:p>
            <a:pPr>
              <a:lnSpc>
                <a:spcPct val="150000"/>
              </a:lnSpc>
            </a:pPr>
            <a:endParaRPr lang="en-US" sz="1350" dirty="0"/>
          </a:p>
        </p:txBody>
      </p:sp>
      <p:sp>
        <p:nvSpPr>
          <p:cNvPr id="11" name="TextBox 10"/>
          <p:cNvSpPr txBox="1"/>
          <p:nvPr/>
        </p:nvSpPr>
        <p:spPr>
          <a:xfrm>
            <a:off x="1130693" y="1963502"/>
            <a:ext cx="5197064" cy="369332"/>
          </a:xfrm>
          <a:prstGeom prst="rect">
            <a:avLst/>
          </a:prstGeom>
          <a:noFill/>
        </p:spPr>
        <p:txBody>
          <a:bodyPr wrap="none" rtlCol="0">
            <a:spAutoFit/>
          </a:bodyPr>
          <a:lstStyle/>
          <a:p>
            <a:pPr marL="214313" indent="-214313">
              <a:buFont typeface="Wingdings" panose="05000000000000000000" pitchFamily="2" charset="2"/>
              <a:buChar char="v"/>
            </a:pPr>
            <a:r>
              <a:rPr lang="en-US" sz="1350" dirty="0"/>
              <a:t> </a:t>
            </a:r>
            <a:r>
              <a:rPr lang="en-US" dirty="0"/>
              <a:t>The longer you wait, the more you get each month</a:t>
            </a:r>
          </a:p>
        </p:txBody>
      </p:sp>
      <p:sp>
        <p:nvSpPr>
          <p:cNvPr id="5" name="Slide Number Placeholder 4">
            <a:extLst>
              <a:ext uri="{FF2B5EF4-FFF2-40B4-BE49-F238E27FC236}">
                <a16:creationId xmlns:a16="http://schemas.microsoft.com/office/drawing/2014/main" id="{8E0ABA0E-95CC-4004-BD0A-59B833C219D4}"/>
              </a:ext>
            </a:extLst>
          </p:cNvPr>
          <p:cNvSpPr>
            <a:spLocks noGrp="1"/>
          </p:cNvSpPr>
          <p:nvPr>
            <p:ph type="sldNum" sz="quarter" idx="12"/>
          </p:nvPr>
        </p:nvSpPr>
        <p:spPr/>
        <p:txBody>
          <a:bodyPr/>
          <a:lstStyle/>
          <a:p>
            <a:fld id="{33BE3E37-93E4-4E40-B02C-C0CAD8C0DC3D}" type="slidenum">
              <a:rPr lang="en-US" smtClean="0"/>
              <a:t>14</a:t>
            </a:fld>
            <a:endParaRPr lang="en-US"/>
          </a:p>
        </p:txBody>
      </p:sp>
      <p:graphicFrame>
        <p:nvGraphicFramePr>
          <p:cNvPr id="12" name="Chart 11">
            <a:extLst>
              <a:ext uri="{FF2B5EF4-FFF2-40B4-BE49-F238E27FC236}">
                <a16:creationId xmlns:a16="http://schemas.microsoft.com/office/drawing/2014/main" id="{F0EB262E-2FD7-43CE-B593-20766DF9BA7B}"/>
              </a:ext>
            </a:extLst>
          </p:cNvPr>
          <p:cNvGraphicFramePr/>
          <p:nvPr>
            <p:extLst>
              <p:ext uri="{D42A27DB-BD31-4B8C-83A1-F6EECF244321}">
                <p14:modId xmlns:p14="http://schemas.microsoft.com/office/powerpoint/2010/main" val="2980974272"/>
              </p:ext>
            </p:extLst>
          </p:nvPr>
        </p:nvGraphicFramePr>
        <p:xfrm>
          <a:off x="2057400" y="3171090"/>
          <a:ext cx="5105400" cy="318526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A5740AA6-C8FF-40C4-AA21-5917868A4D3D}"/>
              </a:ext>
            </a:extLst>
          </p:cNvPr>
          <p:cNvPicPr>
            <a:picLocks noChangeAspect="1"/>
          </p:cNvPicPr>
          <p:nvPr/>
        </p:nvPicPr>
        <p:blipFill>
          <a:blip r:embed="rId3"/>
          <a:stretch>
            <a:fillRect/>
          </a:stretch>
        </p:blipFill>
        <p:spPr>
          <a:xfrm>
            <a:off x="75810" y="189497"/>
            <a:ext cx="8992379" cy="1072989"/>
          </a:xfrm>
          <a:prstGeom prst="rect">
            <a:avLst/>
          </a:prstGeom>
        </p:spPr>
      </p:pic>
    </p:spTree>
    <p:extLst>
      <p:ext uri="{BB962C8B-B14F-4D97-AF65-F5344CB8AC3E}">
        <p14:creationId xmlns:p14="http://schemas.microsoft.com/office/powerpoint/2010/main" val="4089080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223A87D-DE9D-4FB7-8A5C-2A12F9F6BD7E}"/>
              </a:ext>
            </a:extLst>
          </p:cNvPr>
          <p:cNvSpPr txBox="1"/>
          <p:nvPr/>
        </p:nvSpPr>
        <p:spPr>
          <a:xfrm>
            <a:off x="1322264" y="1558013"/>
            <a:ext cx="6297736" cy="923330"/>
          </a:xfrm>
          <a:prstGeom prst="rect">
            <a:avLst/>
          </a:prstGeom>
          <a:noFill/>
        </p:spPr>
        <p:txBody>
          <a:bodyPr wrap="square" rtlCol="0">
            <a:spAutoFit/>
          </a:bodyPr>
          <a:lstStyle/>
          <a:p>
            <a:pPr marL="214313" indent="-214313">
              <a:buFont typeface="Wingdings" panose="05000000000000000000" pitchFamily="2" charset="2"/>
              <a:buChar char="v"/>
            </a:pPr>
            <a:r>
              <a:rPr lang="en-US" dirty="0"/>
              <a:t>There’s a mathematical point at which the amount you receive if you claim later equals the amount you would have received if you had started early, usually between ages 78 and 83.</a:t>
            </a:r>
          </a:p>
        </p:txBody>
      </p:sp>
      <p:sp>
        <p:nvSpPr>
          <p:cNvPr id="5" name="Slide Number Placeholder 4">
            <a:extLst>
              <a:ext uri="{FF2B5EF4-FFF2-40B4-BE49-F238E27FC236}">
                <a16:creationId xmlns:a16="http://schemas.microsoft.com/office/drawing/2014/main" id="{BE49C9D2-9E9D-4DD4-9314-9ECDC0F1AC34}"/>
              </a:ext>
            </a:extLst>
          </p:cNvPr>
          <p:cNvSpPr>
            <a:spLocks noGrp="1"/>
          </p:cNvSpPr>
          <p:nvPr>
            <p:ph type="sldNum" sz="quarter" idx="12"/>
          </p:nvPr>
        </p:nvSpPr>
        <p:spPr/>
        <p:txBody>
          <a:bodyPr/>
          <a:lstStyle/>
          <a:p>
            <a:fld id="{33BE3E37-93E4-4E40-B02C-C0CAD8C0DC3D}" type="slidenum">
              <a:rPr lang="en-US" smtClean="0"/>
              <a:t>15</a:t>
            </a:fld>
            <a:endParaRPr lang="en-US"/>
          </a:p>
        </p:txBody>
      </p:sp>
      <p:grpSp>
        <p:nvGrpSpPr>
          <p:cNvPr id="6" name="Group 5">
            <a:extLst>
              <a:ext uri="{FF2B5EF4-FFF2-40B4-BE49-F238E27FC236}">
                <a16:creationId xmlns:a16="http://schemas.microsoft.com/office/drawing/2014/main" id="{B2AFAB16-63AC-4343-9BB1-E96B1336546A}"/>
              </a:ext>
            </a:extLst>
          </p:cNvPr>
          <p:cNvGrpSpPr/>
          <p:nvPr/>
        </p:nvGrpSpPr>
        <p:grpSpPr>
          <a:xfrm>
            <a:off x="1524000" y="2691864"/>
            <a:ext cx="6096000" cy="3556536"/>
            <a:chOff x="2400456" y="1659709"/>
            <a:chExt cx="7391088" cy="3733800"/>
          </a:xfrm>
        </p:grpSpPr>
        <p:grpSp>
          <p:nvGrpSpPr>
            <p:cNvPr id="7" name="Group 6">
              <a:extLst>
                <a:ext uri="{FF2B5EF4-FFF2-40B4-BE49-F238E27FC236}">
                  <a16:creationId xmlns:a16="http://schemas.microsoft.com/office/drawing/2014/main" id="{94B14F8F-8740-4C5D-AD54-0B33D5DF6B0C}"/>
                </a:ext>
              </a:extLst>
            </p:cNvPr>
            <p:cNvGrpSpPr/>
            <p:nvPr/>
          </p:nvGrpSpPr>
          <p:grpSpPr>
            <a:xfrm>
              <a:off x="2400456" y="1659709"/>
              <a:ext cx="7391088" cy="3733800"/>
              <a:chOff x="2147126" y="1215209"/>
              <a:chExt cx="7391088" cy="3733800"/>
            </a:xfrm>
          </p:grpSpPr>
          <p:pic>
            <p:nvPicPr>
              <p:cNvPr id="11" name="Picture 10">
                <a:extLst>
                  <a:ext uri="{FF2B5EF4-FFF2-40B4-BE49-F238E27FC236}">
                    <a16:creationId xmlns:a16="http://schemas.microsoft.com/office/drawing/2014/main" id="{418BD663-325A-4DC4-B655-7A85BEFC1730}"/>
                  </a:ext>
                </a:extLst>
              </p:cNvPr>
              <p:cNvPicPr>
                <a:picLocks noChangeAspect="1"/>
              </p:cNvPicPr>
              <p:nvPr/>
            </p:nvPicPr>
            <p:blipFill>
              <a:blip r:embed="rId2"/>
              <a:stretch>
                <a:fillRect/>
              </a:stretch>
            </p:blipFill>
            <p:spPr>
              <a:xfrm>
                <a:off x="2147126" y="1215209"/>
                <a:ext cx="7391088" cy="3733800"/>
              </a:xfrm>
              <a:prstGeom prst="rect">
                <a:avLst/>
              </a:prstGeom>
            </p:spPr>
          </p:pic>
          <p:cxnSp>
            <p:nvCxnSpPr>
              <p:cNvPr id="13" name="Straight Connector 12">
                <a:extLst>
                  <a:ext uri="{FF2B5EF4-FFF2-40B4-BE49-F238E27FC236}">
                    <a16:creationId xmlns:a16="http://schemas.microsoft.com/office/drawing/2014/main" id="{3390907F-98AA-4157-94A9-BC7C2807AD7A}"/>
                  </a:ext>
                </a:extLst>
              </p:cNvPr>
              <p:cNvCxnSpPr/>
              <p:nvPr/>
            </p:nvCxnSpPr>
            <p:spPr>
              <a:xfrm flipV="1">
                <a:off x="8895806" y="2429691"/>
                <a:ext cx="0" cy="1724298"/>
              </a:xfrm>
              <a:prstGeom prst="line">
                <a:avLst/>
              </a:prstGeom>
              <a:effectLst>
                <a:innerShdw blurRad="63500" dist="50800" dir="108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49E97E27-6A20-413C-8B75-9F2A3114503C}"/>
                </a:ext>
              </a:extLst>
            </p:cNvPr>
            <p:cNvSpPr txBox="1"/>
            <p:nvPr/>
          </p:nvSpPr>
          <p:spPr>
            <a:xfrm>
              <a:off x="7480300" y="4089400"/>
              <a:ext cx="821165" cy="307776"/>
            </a:xfrm>
            <a:prstGeom prst="rect">
              <a:avLst/>
            </a:prstGeom>
            <a:noFill/>
          </p:spPr>
          <p:txBody>
            <a:bodyPr wrap="none" rtlCol="0">
              <a:spAutoFit/>
            </a:bodyPr>
            <a:lstStyle/>
            <a:p>
              <a:r>
                <a:rPr lang="en-US" sz="900" dirty="0"/>
                <a:t>62 v. FRA</a:t>
              </a:r>
            </a:p>
          </p:txBody>
        </p:sp>
        <p:sp>
          <p:nvSpPr>
            <p:cNvPr id="9" name="TextBox 8">
              <a:extLst>
                <a:ext uri="{FF2B5EF4-FFF2-40B4-BE49-F238E27FC236}">
                  <a16:creationId xmlns:a16="http://schemas.microsoft.com/office/drawing/2014/main" id="{3A5B8789-367A-4C8F-83D7-2412BDA96B77}"/>
                </a:ext>
              </a:extLst>
            </p:cNvPr>
            <p:cNvSpPr txBox="1"/>
            <p:nvPr/>
          </p:nvSpPr>
          <p:spPr>
            <a:xfrm>
              <a:off x="8314719" y="3736340"/>
              <a:ext cx="731397" cy="307776"/>
            </a:xfrm>
            <a:prstGeom prst="rect">
              <a:avLst/>
            </a:prstGeom>
            <a:noFill/>
          </p:spPr>
          <p:txBody>
            <a:bodyPr wrap="none" rtlCol="0">
              <a:spAutoFit/>
            </a:bodyPr>
            <a:lstStyle/>
            <a:p>
              <a:r>
                <a:rPr lang="en-US" sz="900" dirty="0"/>
                <a:t>62 v. 70</a:t>
              </a:r>
            </a:p>
          </p:txBody>
        </p:sp>
        <p:sp>
          <p:nvSpPr>
            <p:cNvPr id="10" name="TextBox 9">
              <a:extLst>
                <a:ext uri="{FF2B5EF4-FFF2-40B4-BE49-F238E27FC236}">
                  <a16:creationId xmlns:a16="http://schemas.microsoft.com/office/drawing/2014/main" id="{DB64455E-4A5A-4173-921D-D98199C9A69F}"/>
                </a:ext>
              </a:extLst>
            </p:cNvPr>
            <p:cNvSpPr txBox="1"/>
            <p:nvPr/>
          </p:nvSpPr>
          <p:spPr>
            <a:xfrm>
              <a:off x="8773777" y="3290500"/>
              <a:ext cx="821165" cy="307776"/>
            </a:xfrm>
            <a:prstGeom prst="rect">
              <a:avLst/>
            </a:prstGeom>
            <a:noFill/>
          </p:spPr>
          <p:txBody>
            <a:bodyPr wrap="none" rtlCol="0">
              <a:spAutoFit/>
            </a:bodyPr>
            <a:lstStyle/>
            <a:p>
              <a:r>
                <a:rPr lang="en-US" sz="900" dirty="0"/>
                <a:t>FRA v. 70</a:t>
              </a:r>
            </a:p>
          </p:txBody>
        </p:sp>
      </p:grpSp>
      <p:pic>
        <p:nvPicPr>
          <p:cNvPr id="3" name="Picture 2">
            <a:extLst>
              <a:ext uri="{FF2B5EF4-FFF2-40B4-BE49-F238E27FC236}">
                <a16:creationId xmlns:a16="http://schemas.microsoft.com/office/drawing/2014/main" id="{EC41FD0F-DE37-4FA6-8CE9-84B1BA70B998}"/>
              </a:ext>
            </a:extLst>
          </p:cNvPr>
          <p:cNvPicPr>
            <a:picLocks noChangeAspect="1"/>
          </p:cNvPicPr>
          <p:nvPr/>
        </p:nvPicPr>
        <p:blipFill>
          <a:blip r:embed="rId3"/>
          <a:stretch>
            <a:fillRect/>
          </a:stretch>
        </p:blipFill>
        <p:spPr>
          <a:xfrm>
            <a:off x="75810" y="231631"/>
            <a:ext cx="8992379" cy="1072989"/>
          </a:xfrm>
          <a:prstGeom prst="rect">
            <a:avLst/>
          </a:prstGeom>
        </p:spPr>
      </p:pic>
    </p:spTree>
    <p:extLst>
      <p:ext uri="{BB962C8B-B14F-4D97-AF65-F5344CB8AC3E}">
        <p14:creationId xmlns:p14="http://schemas.microsoft.com/office/powerpoint/2010/main" val="219026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077218"/>
          </a:xfrm>
          <a:prstGeom prst="rect">
            <a:avLst/>
          </a:prstGeom>
          <a:solidFill>
            <a:schemeClr val="tx2">
              <a:lumMod val="20000"/>
              <a:lumOff val="80000"/>
            </a:schemeClr>
          </a:solidFill>
        </p:spPr>
        <p:txBody>
          <a:bodyPr wrap="square" rtlCol="0">
            <a:spAutoFit/>
          </a:bodyPr>
          <a:lstStyle/>
          <a:p>
            <a:pPr algn="ctr"/>
            <a:endParaRPr lang="en-US" dirty="0"/>
          </a:p>
          <a:p>
            <a:pPr algn="ctr"/>
            <a:r>
              <a:rPr lang="en-US" sz="2800" dirty="0">
                <a:latin typeface="Comic Sans MS" panose="030F0702030302020204" pitchFamily="66" charset="0"/>
              </a:rPr>
              <a:t>What About Your Social Security “ROI”?</a:t>
            </a:r>
          </a:p>
          <a:p>
            <a:pPr algn="ctr"/>
            <a:endParaRPr lang="en-US" dirty="0"/>
          </a:p>
        </p:txBody>
      </p:sp>
      <p:sp>
        <p:nvSpPr>
          <p:cNvPr id="5" name="Slide Number Placeholder 4">
            <a:extLst>
              <a:ext uri="{FF2B5EF4-FFF2-40B4-BE49-F238E27FC236}">
                <a16:creationId xmlns:a16="http://schemas.microsoft.com/office/drawing/2014/main" id="{BE49C9D2-9E9D-4DD4-9314-9ECDC0F1AC34}"/>
              </a:ext>
            </a:extLst>
          </p:cNvPr>
          <p:cNvSpPr>
            <a:spLocks noGrp="1"/>
          </p:cNvSpPr>
          <p:nvPr>
            <p:ph type="sldNum" sz="quarter" idx="12"/>
          </p:nvPr>
        </p:nvSpPr>
        <p:spPr/>
        <p:txBody>
          <a:bodyPr/>
          <a:lstStyle/>
          <a:p>
            <a:fld id="{33BE3E37-93E4-4E40-B02C-C0CAD8C0DC3D}" type="slidenum">
              <a:rPr lang="en-US" smtClean="0"/>
              <a:t>16</a:t>
            </a:fld>
            <a:endParaRPr lang="en-US"/>
          </a:p>
        </p:txBody>
      </p:sp>
      <p:sp>
        <p:nvSpPr>
          <p:cNvPr id="14" name="TextBox 13">
            <a:extLst>
              <a:ext uri="{FF2B5EF4-FFF2-40B4-BE49-F238E27FC236}">
                <a16:creationId xmlns:a16="http://schemas.microsoft.com/office/drawing/2014/main" id="{34A32084-348E-4E15-88FD-F15DE796C267}"/>
              </a:ext>
            </a:extLst>
          </p:cNvPr>
          <p:cNvSpPr txBox="1"/>
          <p:nvPr/>
        </p:nvSpPr>
        <p:spPr>
          <a:xfrm>
            <a:off x="946808" y="1371600"/>
            <a:ext cx="7714099" cy="95410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Dispelling a Myth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Will I Ever Get Back What I put into Social Security?</a:t>
            </a:r>
          </a:p>
        </p:txBody>
      </p:sp>
      <p:pic>
        <p:nvPicPr>
          <p:cNvPr id="15" name="Picture 14">
            <a:extLst>
              <a:ext uri="{FF2B5EF4-FFF2-40B4-BE49-F238E27FC236}">
                <a16:creationId xmlns:a16="http://schemas.microsoft.com/office/drawing/2014/main" id="{14A5D519-790D-4335-926D-0C1E0CE671ED}"/>
              </a:ext>
            </a:extLst>
          </p:cNvPr>
          <p:cNvPicPr>
            <a:picLocks noChangeAspect="1"/>
          </p:cNvPicPr>
          <p:nvPr/>
        </p:nvPicPr>
        <p:blipFill>
          <a:blip r:embed="rId2"/>
          <a:stretch>
            <a:fillRect/>
          </a:stretch>
        </p:blipFill>
        <p:spPr>
          <a:xfrm>
            <a:off x="457201" y="2757623"/>
            <a:ext cx="4114800" cy="2815389"/>
          </a:xfrm>
          <a:prstGeom prst="rect">
            <a:avLst/>
          </a:prstGeom>
        </p:spPr>
      </p:pic>
      <p:pic>
        <p:nvPicPr>
          <p:cNvPr id="16" name="Picture 15">
            <a:extLst>
              <a:ext uri="{FF2B5EF4-FFF2-40B4-BE49-F238E27FC236}">
                <a16:creationId xmlns:a16="http://schemas.microsoft.com/office/drawing/2014/main" id="{2C8AD671-EFF4-4A6F-98A6-99A18C34BCFD}"/>
              </a:ext>
            </a:extLst>
          </p:cNvPr>
          <p:cNvPicPr>
            <a:picLocks noChangeAspect="1"/>
          </p:cNvPicPr>
          <p:nvPr/>
        </p:nvPicPr>
        <p:blipFill>
          <a:blip r:embed="rId3"/>
          <a:stretch>
            <a:fillRect/>
          </a:stretch>
        </p:blipFill>
        <p:spPr>
          <a:xfrm>
            <a:off x="4679030" y="2828749"/>
            <a:ext cx="4464970" cy="2815389"/>
          </a:xfrm>
          <a:prstGeom prst="rect">
            <a:avLst/>
          </a:prstGeom>
        </p:spPr>
      </p:pic>
      <p:sp>
        <p:nvSpPr>
          <p:cNvPr id="17" name="TextBox 16">
            <a:extLst>
              <a:ext uri="{FF2B5EF4-FFF2-40B4-BE49-F238E27FC236}">
                <a16:creationId xmlns:a16="http://schemas.microsoft.com/office/drawing/2014/main" id="{9BC11908-6A2D-47D2-AB67-9C15592B8FCC}"/>
              </a:ext>
            </a:extLst>
          </p:cNvPr>
          <p:cNvSpPr txBox="1"/>
          <p:nvPr/>
        </p:nvSpPr>
        <p:spPr>
          <a:xfrm>
            <a:off x="5119824" y="2622914"/>
            <a:ext cx="3696181"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Breakeven Age – Taxes Paid v. Benefits Received</a:t>
            </a:r>
          </a:p>
        </p:txBody>
      </p:sp>
      <p:sp>
        <p:nvSpPr>
          <p:cNvPr id="3" name="Footer Placeholder 2">
            <a:extLst>
              <a:ext uri="{FF2B5EF4-FFF2-40B4-BE49-F238E27FC236}">
                <a16:creationId xmlns:a16="http://schemas.microsoft.com/office/drawing/2014/main" id="{81D754FD-2326-4001-8FD0-2FD6DD7B51F7}"/>
              </a:ext>
            </a:extLst>
          </p:cNvPr>
          <p:cNvSpPr>
            <a:spLocks noGrp="1"/>
          </p:cNvSpPr>
          <p:nvPr>
            <p:ph type="ftr" sz="quarter" idx="11"/>
          </p:nvPr>
        </p:nvSpPr>
        <p:spPr/>
        <p:txBody>
          <a:bodyPr/>
          <a:lstStyle/>
          <a:p>
            <a:r>
              <a:rPr lang="en-US"/>
              <a:t>Source: Devin Carroll</a:t>
            </a:r>
          </a:p>
        </p:txBody>
      </p:sp>
    </p:spTree>
    <p:extLst>
      <p:ext uri="{BB962C8B-B14F-4D97-AF65-F5344CB8AC3E}">
        <p14:creationId xmlns:p14="http://schemas.microsoft.com/office/powerpoint/2010/main" val="209883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077218"/>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Working and Social Security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4" name="TextBox 3"/>
          <p:cNvSpPr txBox="1"/>
          <p:nvPr/>
        </p:nvSpPr>
        <p:spPr>
          <a:xfrm>
            <a:off x="990600" y="1676400"/>
            <a:ext cx="7162800"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Continuing to work can increase your benefit by replacing early-career years with no/low earnings, but……</a:t>
            </a:r>
          </a:p>
        </p:txBody>
      </p:sp>
      <p:sp>
        <p:nvSpPr>
          <p:cNvPr id="5" name="TextBox 4"/>
          <p:cNvSpPr txBox="1"/>
          <p:nvPr/>
        </p:nvSpPr>
        <p:spPr>
          <a:xfrm>
            <a:off x="990600" y="2353017"/>
            <a:ext cx="7162800"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you continue to work after starting benefits early (before FRA), there is a limit to how much you can earn without affecting your benefits” (2021 limit = $18,960/year or $1,580/month)</a:t>
            </a:r>
          </a:p>
        </p:txBody>
      </p:sp>
      <p:sp>
        <p:nvSpPr>
          <p:cNvPr id="6" name="TextBox 5"/>
          <p:cNvSpPr txBox="1"/>
          <p:nvPr/>
        </p:nvSpPr>
        <p:spPr>
          <a:xfrm>
            <a:off x="990600" y="3336919"/>
            <a:ext cx="716280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you exceed annual earnings limit, SS will withhold $1 for every $2 over the limit (after you reach your FRA there is no earnings limit) If you retire mid-year and continue working, you may be affected by the monthly limit.	</a:t>
            </a:r>
          </a:p>
        </p:txBody>
      </p:sp>
      <p:sp>
        <p:nvSpPr>
          <p:cNvPr id="7" name="TextBox 6"/>
          <p:cNvSpPr txBox="1"/>
          <p:nvPr/>
        </p:nvSpPr>
        <p:spPr>
          <a:xfrm>
            <a:off x="990600" y="4680452"/>
            <a:ext cx="7162800"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Anything withheld from your benefits, may be eventually returned:</a:t>
            </a:r>
          </a:p>
        </p:txBody>
      </p:sp>
      <p:sp>
        <p:nvSpPr>
          <p:cNvPr id="8" name="TextBox 7"/>
          <p:cNvSpPr txBox="1"/>
          <p:nvPr/>
        </p:nvSpPr>
        <p:spPr>
          <a:xfrm>
            <a:off x="1371600" y="5090746"/>
            <a:ext cx="6781800"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When you reach your FRA, your benefit will be recomputed to give you credit for any months of withheld benefits (and your benefit will go up). You’ll get that new benefit for the rest of your life.</a:t>
            </a:r>
          </a:p>
        </p:txBody>
      </p:sp>
      <p:sp>
        <p:nvSpPr>
          <p:cNvPr id="9" name="TextBox 8"/>
          <p:cNvSpPr txBox="1"/>
          <p:nvPr/>
        </p:nvSpPr>
        <p:spPr>
          <a:xfrm>
            <a:off x="457200" y="6096000"/>
            <a:ext cx="8229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Consider your future working plans while deciding when to apply for Social Security!!</a:t>
            </a:r>
          </a:p>
        </p:txBody>
      </p:sp>
      <p:sp>
        <p:nvSpPr>
          <p:cNvPr id="10" name="Slide Number Placeholder 9">
            <a:extLst>
              <a:ext uri="{FF2B5EF4-FFF2-40B4-BE49-F238E27FC236}">
                <a16:creationId xmlns:a16="http://schemas.microsoft.com/office/drawing/2014/main" id="{9C066F9C-537A-49C5-83C2-3313455487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E3E37-93E4-4E40-B02C-C0CAD8C0DC3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5203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077218"/>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Working and Social Security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990600" y="1524000"/>
            <a:ext cx="6781800" cy="4524315"/>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Special Rules for the Year You Reach FRA:</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Between January 1 and the </a:t>
            </a:r>
            <a:r>
              <a:rPr kumimoji="0" lang="en-US" sz="1800" b="1" i="1" u="none" strike="noStrike" kern="1200" cap="none" spc="0" normalizeH="0" baseline="0" noProof="0" dirty="0">
                <a:ln>
                  <a:noFill/>
                </a:ln>
                <a:solidFill>
                  <a:prstClr val="black"/>
                </a:solidFill>
                <a:effectLst/>
                <a:uLnTx/>
                <a:uFillTx/>
                <a:latin typeface="Calibri"/>
                <a:ea typeface="+mn-ea"/>
                <a:cs typeface="+mn-cs"/>
              </a:rPr>
              <a:t>month</a:t>
            </a:r>
            <a:r>
              <a:rPr kumimoji="0" lang="en-US" sz="1800" b="0" i="0" u="none" strike="noStrike" kern="1200" cap="none" spc="0" normalizeH="0" baseline="0" noProof="0" dirty="0">
                <a:ln>
                  <a:noFill/>
                </a:ln>
                <a:solidFill>
                  <a:prstClr val="black"/>
                </a:solidFill>
                <a:effectLst/>
                <a:uLnTx/>
                <a:uFillTx/>
                <a:latin typeface="Calibri"/>
                <a:ea typeface="+mn-ea"/>
                <a:cs typeface="+mn-cs"/>
              </a:rPr>
              <a:t> you reach FRA, you can earn up to $50,520 (2021 limit) without reduction</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you exceed that limit, $1 for every $3 earned in excess will be withheld </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this is your first year of taking your benefits and you continue to work, you may be subject to the monthly limit of $4,210.</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limit disappears in the month you reach FRA and there is no longer an earnings limit beyond that point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Slide Number Placeholder 10">
            <a:extLst>
              <a:ext uri="{FF2B5EF4-FFF2-40B4-BE49-F238E27FC236}">
                <a16:creationId xmlns:a16="http://schemas.microsoft.com/office/drawing/2014/main" id="{789662B6-2009-4FF1-A0F1-7086FB6AB9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E3E37-93E4-4E40-B02C-C0CAD8C0DC3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67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077218"/>
          </a:xfrm>
          <a:prstGeom prst="rect">
            <a:avLst/>
          </a:prstGeom>
          <a:solidFill>
            <a:schemeClr val="tx2">
              <a:lumMod val="20000"/>
              <a:lumOff val="80000"/>
            </a:schemeClr>
          </a:solidFill>
        </p:spPr>
        <p:txBody>
          <a:bodyPr wrap="square" rtlCol="0">
            <a:spAutoFit/>
          </a:bodyPr>
          <a:lstStyle/>
          <a:p>
            <a:pPr algn="ctr"/>
            <a:endParaRPr lang="en-US" dirty="0"/>
          </a:p>
          <a:p>
            <a:pPr algn="ctr"/>
            <a:r>
              <a:rPr lang="en-US" sz="2800" dirty="0">
                <a:latin typeface="Comic Sans MS" panose="030F0702030302020204" pitchFamily="66" charset="0"/>
              </a:rPr>
              <a:t>Are Social Security Benefits Taxable?</a:t>
            </a:r>
          </a:p>
          <a:p>
            <a:pPr algn="ctr"/>
            <a:endParaRPr lang="en-US" dirty="0"/>
          </a:p>
        </p:txBody>
      </p:sp>
      <p:sp>
        <p:nvSpPr>
          <p:cNvPr id="4" name="TextBox 3"/>
          <p:cNvSpPr txBox="1"/>
          <p:nvPr/>
        </p:nvSpPr>
        <p:spPr>
          <a:xfrm>
            <a:off x="637262" y="1752600"/>
            <a:ext cx="5566177" cy="1477328"/>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v"/>
            </a:pPr>
            <a:r>
              <a:rPr lang="en-US" sz="2400" dirty="0"/>
              <a:t> “Modified” Income Levels are exceeded</a:t>
            </a:r>
          </a:p>
          <a:p>
            <a:pPr marL="742950" lvl="1" indent="-285750">
              <a:lnSpc>
                <a:spcPct val="150000"/>
              </a:lnSpc>
              <a:buFont typeface="Courier New" panose="02070309020205020404" pitchFamily="49" charset="0"/>
              <a:buChar char="o"/>
            </a:pPr>
            <a:r>
              <a:rPr lang="en-US" dirty="0"/>
              <a:t>Filing Single = $25,000 and $34,000</a:t>
            </a:r>
          </a:p>
          <a:p>
            <a:pPr marL="742950" lvl="1" indent="-285750">
              <a:lnSpc>
                <a:spcPct val="150000"/>
              </a:lnSpc>
              <a:buFont typeface="Courier New" panose="02070309020205020404" pitchFamily="49" charset="0"/>
              <a:buChar char="o"/>
            </a:pPr>
            <a:r>
              <a:rPr lang="en-US" dirty="0"/>
              <a:t>Married Filing Jointly = $32,000 and $44,000</a:t>
            </a:r>
          </a:p>
        </p:txBody>
      </p:sp>
      <p:sp>
        <p:nvSpPr>
          <p:cNvPr id="3" name="TextBox 2">
            <a:extLst>
              <a:ext uri="{FF2B5EF4-FFF2-40B4-BE49-F238E27FC236}">
                <a16:creationId xmlns:a16="http://schemas.microsoft.com/office/drawing/2014/main" id="{A9E1E45D-F42C-49A5-91F0-B4AE7885ED01}"/>
              </a:ext>
            </a:extLst>
          </p:cNvPr>
          <p:cNvSpPr txBox="1"/>
          <p:nvPr/>
        </p:nvSpPr>
        <p:spPr>
          <a:xfrm>
            <a:off x="3949362" y="1295400"/>
            <a:ext cx="1245277" cy="584775"/>
          </a:xfrm>
          <a:prstGeom prst="rect">
            <a:avLst/>
          </a:prstGeom>
          <a:noFill/>
        </p:spPr>
        <p:txBody>
          <a:bodyPr wrap="none" rtlCol="0">
            <a:spAutoFit/>
          </a:bodyPr>
          <a:lstStyle/>
          <a:p>
            <a:r>
              <a:rPr lang="en-US" sz="3200" dirty="0"/>
              <a:t>Yes, if:</a:t>
            </a:r>
          </a:p>
        </p:txBody>
      </p:sp>
      <p:sp>
        <p:nvSpPr>
          <p:cNvPr id="5" name="TextBox 4">
            <a:extLst>
              <a:ext uri="{FF2B5EF4-FFF2-40B4-BE49-F238E27FC236}">
                <a16:creationId xmlns:a16="http://schemas.microsoft.com/office/drawing/2014/main" id="{1069C62A-DD89-41DF-A309-0488DAB8D1C8}"/>
              </a:ext>
            </a:extLst>
          </p:cNvPr>
          <p:cNvSpPr txBox="1"/>
          <p:nvPr/>
        </p:nvSpPr>
        <p:spPr>
          <a:xfrm>
            <a:off x="637262" y="3352800"/>
            <a:ext cx="7651069" cy="461665"/>
          </a:xfrm>
          <a:prstGeom prst="rect">
            <a:avLst/>
          </a:prstGeom>
          <a:noFill/>
        </p:spPr>
        <p:txBody>
          <a:bodyPr wrap="none" rtlCol="0" anchor="ctr">
            <a:spAutoFit/>
          </a:bodyPr>
          <a:lstStyle/>
          <a:p>
            <a:pPr marL="285750" indent="-285750">
              <a:buFont typeface="Wingdings" panose="05000000000000000000" pitchFamily="2" charset="2"/>
              <a:buChar char="v"/>
            </a:pPr>
            <a:r>
              <a:rPr lang="en-US" sz="2400" dirty="0"/>
              <a:t>If first level exceeded, up to 50% of SS benefits are taxable</a:t>
            </a:r>
          </a:p>
        </p:txBody>
      </p:sp>
      <p:sp>
        <p:nvSpPr>
          <p:cNvPr id="6" name="TextBox 5">
            <a:extLst>
              <a:ext uri="{FF2B5EF4-FFF2-40B4-BE49-F238E27FC236}">
                <a16:creationId xmlns:a16="http://schemas.microsoft.com/office/drawing/2014/main" id="{D8DE211B-3014-4BEE-8ADE-FA6B72A99F14}"/>
              </a:ext>
            </a:extLst>
          </p:cNvPr>
          <p:cNvSpPr txBox="1"/>
          <p:nvPr/>
        </p:nvSpPr>
        <p:spPr>
          <a:xfrm>
            <a:off x="637262" y="3946790"/>
            <a:ext cx="8122160" cy="461665"/>
          </a:xfrm>
          <a:prstGeom prst="rect">
            <a:avLst/>
          </a:prstGeom>
          <a:noFill/>
        </p:spPr>
        <p:txBody>
          <a:bodyPr wrap="none" rtlCol="0" anchor="ctr">
            <a:spAutoFit/>
          </a:bodyPr>
          <a:lstStyle/>
          <a:p>
            <a:pPr marL="285750" indent="-285750">
              <a:buFont typeface="Wingdings" panose="05000000000000000000" pitchFamily="2" charset="2"/>
              <a:buChar char="v"/>
            </a:pPr>
            <a:r>
              <a:rPr lang="en-US" sz="2400" dirty="0"/>
              <a:t>If second level exceeded, up to 85% of SS benefits are taxable</a:t>
            </a:r>
          </a:p>
        </p:txBody>
      </p:sp>
      <p:sp>
        <p:nvSpPr>
          <p:cNvPr id="7" name="TextBox 6">
            <a:extLst>
              <a:ext uri="{FF2B5EF4-FFF2-40B4-BE49-F238E27FC236}">
                <a16:creationId xmlns:a16="http://schemas.microsoft.com/office/drawing/2014/main" id="{00E1F807-D326-44EC-976C-D29D7326F786}"/>
              </a:ext>
            </a:extLst>
          </p:cNvPr>
          <p:cNvSpPr txBox="1"/>
          <p:nvPr/>
        </p:nvSpPr>
        <p:spPr>
          <a:xfrm>
            <a:off x="787727" y="4724400"/>
            <a:ext cx="7568547" cy="1077218"/>
          </a:xfrm>
          <a:prstGeom prst="rect">
            <a:avLst/>
          </a:prstGeom>
          <a:noFill/>
        </p:spPr>
        <p:txBody>
          <a:bodyPr wrap="none" rtlCol="0">
            <a:spAutoFit/>
          </a:bodyPr>
          <a:lstStyle/>
          <a:p>
            <a:pPr algn="ctr"/>
            <a:r>
              <a:rPr lang="en-US" sz="3200" dirty="0"/>
              <a:t>Benefits not taxable if first modified income </a:t>
            </a:r>
          </a:p>
          <a:p>
            <a:pPr algn="ctr"/>
            <a:r>
              <a:rPr lang="en-US" sz="3200" dirty="0"/>
              <a:t>threshold is not reached.</a:t>
            </a:r>
          </a:p>
        </p:txBody>
      </p:sp>
      <p:sp>
        <p:nvSpPr>
          <p:cNvPr id="8" name="TextBox 7">
            <a:extLst>
              <a:ext uri="{FF2B5EF4-FFF2-40B4-BE49-F238E27FC236}">
                <a16:creationId xmlns:a16="http://schemas.microsoft.com/office/drawing/2014/main" id="{036C16DD-CD61-47B7-9358-320658CD69F1}"/>
              </a:ext>
            </a:extLst>
          </p:cNvPr>
          <p:cNvSpPr txBox="1"/>
          <p:nvPr/>
        </p:nvSpPr>
        <p:spPr>
          <a:xfrm>
            <a:off x="637262" y="6010816"/>
            <a:ext cx="5756966" cy="369332"/>
          </a:xfrm>
          <a:prstGeom prst="rect">
            <a:avLst/>
          </a:prstGeom>
          <a:noFill/>
        </p:spPr>
        <p:txBody>
          <a:bodyPr wrap="square" rtlCol="0">
            <a:spAutoFit/>
          </a:bodyPr>
          <a:lstStyle/>
          <a:p>
            <a:r>
              <a:rPr lang="en-US" i="1" dirty="0"/>
              <a:t>Note:  Tax withholding on Social Security benefits is optional</a:t>
            </a:r>
          </a:p>
        </p:txBody>
      </p:sp>
      <p:sp>
        <p:nvSpPr>
          <p:cNvPr id="10" name="Slide Number Placeholder 9">
            <a:extLst>
              <a:ext uri="{FF2B5EF4-FFF2-40B4-BE49-F238E27FC236}">
                <a16:creationId xmlns:a16="http://schemas.microsoft.com/office/drawing/2014/main" id="{93273F89-3EEB-4230-A999-B1983D6D0224}"/>
              </a:ext>
            </a:extLst>
          </p:cNvPr>
          <p:cNvSpPr>
            <a:spLocks noGrp="1"/>
          </p:cNvSpPr>
          <p:nvPr>
            <p:ph type="sldNum" sz="quarter" idx="12"/>
          </p:nvPr>
        </p:nvSpPr>
        <p:spPr/>
        <p:txBody>
          <a:bodyPr/>
          <a:lstStyle/>
          <a:p>
            <a:fld id="{33BE3E37-93E4-4E40-B02C-C0CAD8C0DC3D}" type="slidenum">
              <a:rPr lang="en-US" smtClean="0"/>
              <a:t>19</a:t>
            </a:fld>
            <a:endParaRPr lang="en-US"/>
          </a:p>
        </p:txBody>
      </p:sp>
    </p:spTree>
    <p:extLst>
      <p:ext uri="{BB962C8B-B14F-4D97-AF65-F5344CB8AC3E}">
        <p14:creationId xmlns:p14="http://schemas.microsoft.com/office/powerpoint/2010/main" val="69952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MAC-foundation-logo.png"/>
          <p:cNvPicPr>
            <a:picLocks noGrp="1" noChangeAspect="1"/>
          </p:cNvPicPr>
          <p:nvPr>
            <p:ph sz="quarter" idx="1"/>
          </p:nvPr>
        </p:nvPicPr>
        <p:blipFill>
          <a:blip r:embed="rId2" cstate="print"/>
          <a:stretch>
            <a:fillRect/>
          </a:stretch>
        </p:blipFill>
        <p:spPr>
          <a:xfrm>
            <a:off x="4708960" y="3555919"/>
            <a:ext cx="2226011" cy="776972"/>
          </a:xfr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99" y="2431874"/>
            <a:ext cx="1953989" cy="83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a:extLst>
              <a:ext uri="{FF2B5EF4-FFF2-40B4-BE49-F238E27FC236}">
                <a16:creationId xmlns:a16="http://schemas.microsoft.com/office/drawing/2014/main" id="{7B6ADC07-E4C6-46F6-9C2C-610A07957456}"/>
              </a:ext>
            </a:extLst>
          </p:cNvPr>
          <p:cNvSpPr>
            <a:spLocks noGrp="1"/>
          </p:cNvSpPr>
          <p:nvPr>
            <p:ph type="sldNum" sz="quarter" idx="12"/>
          </p:nvPr>
        </p:nvSpPr>
        <p:spPr/>
        <p:txBody>
          <a:bodyPr/>
          <a:lstStyle/>
          <a:p>
            <a:fld id="{33BE3E37-93E4-4E40-B02C-C0CAD8C0DC3D}" type="slidenum">
              <a:rPr lang="en-US" smtClean="0"/>
              <a:t>2</a:t>
            </a:fld>
            <a:endParaRPr lang="en-US"/>
          </a:p>
        </p:txBody>
      </p:sp>
      <p:pic>
        <p:nvPicPr>
          <p:cNvPr id="2" name="Picture 1">
            <a:extLst>
              <a:ext uri="{FF2B5EF4-FFF2-40B4-BE49-F238E27FC236}">
                <a16:creationId xmlns:a16="http://schemas.microsoft.com/office/drawing/2014/main" id="{FE2EF1D4-CC8F-4383-9B10-ED4BFAC232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9443" y="3798326"/>
            <a:ext cx="1540337" cy="664991"/>
          </a:xfrm>
          <a:prstGeom prst="rect">
            <a:avLst/>
          </a:prstGeom>
        </p:spPr>
      </p:pic>
      <p:sp>
        <p:nvSpPr>
          <p:cNvPr id="9" name="TextBox 8">
            <a:extLst>
              <a:ext uri="{FF2B5EF4-FFF2-40B4-BE49-F238E27FC236}">
                <a16:creationId xmlns:a16="http://schemas.microsoft.com/office/drawing/2014/main" id="{0BEA36F6-0A0C-4181-BAA0-EEC1F8B396A9}"/>
              </a:ext>
            </a:extLst>
          </p:cNvPr>
          <p:cNvSpPr txBox="1"/>
          <p:nvPr/>
        </p:nvSpPr>
        <p:spPr>
          <a:xfrm>
            <a:off x="2119745" y="1480704"/>
            <a:ext cx="4880759" cy="600164"/>
          </a:xfrm>
          <a:prstGeom prst="rect">
            <a:avLst/>
          </a:prstGeom>
          <a:noFill/>
        </p:spPr>
        <p:txBody>
          <a:bodyPr wrap="square" rtlCol="0">
            <a:spAutoFit/>
          </a:bodyPr>
          <a:lstStyle/>
          <a:p>
            <a:pPr algn="ctr"/>
            <a:r>
              <a:rPr lang="en-US" sz="3300" dirty="0">
                <a:solidFill>
                  <a:schemeClr val="accent1">
                    <a:lumMod val="75000"/>
                  </a:schemeClr>
                </a:solidFill>
              </a:rPr>
              <a:t>The Growing AMAC Family</a:t>
            </a:r>
          </a:p>
        </p:txBody>
      </p:sp>
      <p:sp>
        <p:nvSpPr>
          <p:cNvPr id="10" name="TextBox 9">
            <a:extLst>
              <a:ext uri="{FF2B5EF4-FFF2-40B4-BE49-F238E27FC236}">
                <a16:creationId xmlns:a16="http://schemas.microsoft.com/office/drawing/2014/main" id="{09F2EC21-F989-4723-8A04-6DCC523FBED3}"/>
              </a:ext>
            </a:extLst>
          </p:cNvPr>
          <p:cNvSpPr txBox="1"/>
          <p:nvPr/>
        </p:nvSpPr>
        <p:spPr>
          <a:xfrm>
            <a:off x="3892137" y="3306535"/>
            <a:ext cx="1264722" cy="300082"/>
          </a:xfrm>
          <a:prstGeom prst="rect">
            <a:avLst/>
          </a:prstGeom>
          <a:noFill/>
        </p:spPr>
        <p:txBody>
          <a:bodyPr wrap="square" rtlCol="0">
            <a:spAutoFit/>
          </a:bodyPr>
          <a:lstStyle/>
          <a:p>
            <a:r>
              <a:rPr lang="en-US" sz="1350" dirty="0"/>
              <a:t>www.AMAC.us</a:t>
            </a:r>
          </a:p>
        </p:txBody>
      </p:sp>
      <p:sp>
        <p:nvSpPr>
          <p:cNvPr id="12" name="TextBox 11">
            <a:extLst>
              <a:ext uri="{FF2B5EF4-FFF2-40B4-BE49-F238E27FC236}">
                <a16:creationId xmlns:a16="http://schemas.microsoft.com/office/drawing/2014/main" id="{CE28AA72-DC83-45D5-AB76-69AD647AB95E}"/>
              </a:ext>
            </a:extLst>
          </p:cNvPr>
          <p:cNvSpPr txBox="1"/>
          <p:nvPr/>
        </p:nvSpPr>
        <p:spPr>
          <a:xfrm>
            <a:off x="2280063" y="4623213"/>
            <a:ext cx="2101932" cy="300082"/>
          </a:xfrm>
          <a:prstGeom prst="rect">
            <a:avLst/>
          </a:prstGeom>
          <a:noFill/>
        </p:spPr>
        <p:txBody>
          <a:bodyPr wrap="square" rtlCol="0">
            <a:spAutoFit/>
          </a:bodyPr>
          <a:lstStyle/>
          <a:p>
            <a:pPr algn="ctr"/>
            <a:r>
              <a:rPr lang="en-US" sz="1350" dirty="0"/>
              <a:t>www.AMACAction.org</a:t>
            </a:r>
          </a:p>
        </p:txBody>
      </p:sp>
      <p:sp>
        <p:nvSpPr>
          <p:cNvPr id="14" name="TextBox 13">
            <a:extLst>
              <a:ext uri="{FF2B5EF4-FFF2-40B4-BE49-F238E27FC236}">
                <a16:creationId xmlns:a16="http://schemas.microsoft.com/office/drawing/2014/main" id="{34EE6B4F-B114-45F2-8B2D-C3243943F552}"/>
              </a:ext>
            </a:extLst>
          </p:cNvPr>
          <p:cNvSpPr txBox="1"/>
          <p:nvPr/>
        </p:nvSpPr>
        <p:spPr>
          <a:xfrm>
            <a:off x="4638799" y="4603916"/>
            <a:ext cx="2101932" cy="300082"/>
          </a:xfrm>
          <a:prstGeom prst="rect">
            <a:avLst/>
          </a:prstGeom>
          <a:noFill/>
        </p:spPr>
        <p:txBody>
          <a:bodyPr wrap="square" rtlCol="0">
            <a:spAutoFit/>
          </a:bodyPr>
          <a:lstStyle/>
          <a:p>
            <a:pPr algn="ctr"/>
            <a:r>
              <a:rPr lang="en-US" sz="1350" dirty="0"/>
              <a:t>www.AMACFoundation.org</a:t>
            </a:r>
          </a:p>
        </p:txBody>
      </p:sp>
      <p:sp>
        <p:nvSpPr>
          <p:cNvPr id="3" name="Date Placeholder 2">
            <a:extLst>
              <a:ext uri="{FF2B5EF4-FFF2-40B4-BE49-F238E27FC236}">
                <a16:creationId xmlns:a16="http://schemas.microsoft.com/office/drawing/2014/main" id="{3F040088-40CC-4EEC-A415-5DF51FD2D495}"/>
              </a:ext>
            </a:extLst>
          </p:cNvPr>
          <p:cNvSpPr>
            <a:spLocks noGrp="1"/>
          </p:cNvSpPr>
          <p:nvPr>
            <p:ph type="dt" sz="half" idx="10"/>
          </p:nvPr>
        </p:nvSpPr>
        <p:spPr/>
        <p:txBody>
          <a:bodyPr/>
          <a:lstStyle/>
          <a:p>
            <a:fld id="{DA3A6C42-9C49-4AAC-BABA-B2E99EB25F64}" type="datetime1">
              <a:rPr lang="en-US" smtClean="0"/>
              <a:t>3/12/2021</a:t>
            </a:fld>
            <a:endParaRPr lang="en-US"/>
          </a:p>
        </p:txBody>
      </p:sp>
    </p:spTree>
    <p:extLst>
      <p:ext uri="{BB962C8B-B14F-4D97-AF65-F5344CB8AC3E}">
        <p14:creationId xmlns:p14="http://schemas.microsoft.com/office/powerpoint/2010/main" val="31429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077218"/>
          </a:xfrm>
          <a:prstGeom prst="rect">
            <a:avLst/>
          </a:prstGeom>
          <a:solidFill>
            <a:schemeClr val="tx2">
              <a:lumMod val="20000"/>
              <a:lumOff val="80000"/>
            </a:schemeClr>
          </a:solidFill>
        </p:spPr>
        <p:txBody>
          <a:bodyPr wrap="square" rtlCol="0">
            <a:spAutoFit/>
          </a:bodyPr>
          <a:lstStyle/>
          <a:p>
            <a:pPr algn="ctr"/>
            <a:endParaRPr lang="en-US"/>
          </a:p>
          <a:p>
            <a:pPr algn="ctr"/>
            <a:r>
              <a:rPr lang="en-US" sz="2800">
                <a:latin typeface="Comic Sans MS" panose="030F0702030302020204" pitchFamily="66" charset="0"/>
              </a:rPr>
              <a:t>Some Basics on Disability (SSDI)</a:t>
            </a:r>
          </a:p>
          <a:p>
            <a:pPr algn="ctr"/>
            <a:endParaRPr lang="en-US" dirty="0"/>
          </a:p>
        </p:txBody>
      </p:sp>
      <p:sp>
        <p:nvSpPr>
          <p:cNvPr id="10" name="TextBox 9">
            <a:extLst>
              <a:ext uri="{FF2B5EF4-FFF2-40B4-BE49-F238E27FC236}">
                <a16:creationId xmlns:a16="http://schemas.microsoft.com/office/drawing/2014/main" id="{BA9B1213-EEBF-43C5-AE11-2C2F52F737C9}"/>
              </a:ext>
            </a:extLst>
          </p:cNvPr>
          <p:cNvSpPr txBox="1"/>
          <p:nvPr/>
        </p:nvSpPr>
        <p:spPr>
          <a:xfrm>
            <a:off x="304800" y="990600"/>
            <a:ext cx="8534400" cy="8586966"/>
          </a:xfrm>
          <a:prstGeom prst="rect">
            <a:avLst/>
          </a:prstGeom>
          <a:noFill/>
        </p:spPr>
        <p:txBody>
          <a:bodyPr wrap="square" rtlCol="0">
            <a:spAutoFit/>
          </a:bodyPr>
          <a:lstStyle/>
          <a:p>
            <a:pPr algn="ctr">
              <a:lnSpc>
                <a:spcPct val="150000"/>
              </a:lnSpc>
            </a:pPr>
            <a:r>
              <a:rPr lang="en-US" sz="2400" b="1"/>
              <a:t>SSDI is available to those who:</a:t>
            </a:r>
          </a:p>
          <a:p>
            <a:pPr marL="285750" indent="-285750">
              <a:buFont typeface="Wingdings" panose="05000000000000000000" pitchFamily="2" charset="2"/>
              <a:buChar char="v"/>
            </a:pPr>
            <a:r>
              <a:rPr lang="en-US"/>
              <a:t>Have </a:t>
            </a:r>
            <a:r>
              <a:rPr lang="en-US">
                <a:solidFill>
                  <a:srgbClr val="222222"/>
                </a:solidFill>
              </a:rPr>
              <a:t>a physical or mental condition that prevents them from engaging in any "substantial gainful activity" ("SGA")</a:t>
            </a:r>
          </a:p>
          <a:p>
            <a:pPr marL="800100" lvl="1" indent="-342900">
              <a:buFont typeface="Courier New" panose="02070309020205020404" pitchFamily="49" charset="0"/>
              <a:buChar char="o"/>
            </a:pPr>
            <a:r>
              <a:rPr lang="en-US"/>
              <a:t>T</a:t>
            </a:r>
            <a:r>
              <a:rPr lang="en-US">
                <a:solidFill>
                  <a:srgbClr val="222222"/>
                </a:solidFill>
              </a:rPr>
              <a:t>he condition is expected to last at least 12 months or result in death</a:t>
            </a:r>
          </a:p>
          <a:p>
            <a:pPr marL="342900" indent="-342900">
              <a:buFont typeface="Wingdings" panose="05000000000000000000" pitchFamily="2" charset="2"/>
              <a:buChar char="v"/>
            </a:pPr>
            <a:r>
              <a:rPr lang="en-US">
                <a:solidFill>
                  <a:srgbClr val="222222"/>
                </a:solidFill>
              </a:rPr>
              <a:t>Are under their Full Retirement Age</a:t>
            </a:r>
          </a:p>
          <a:p>
            <a:pPr marL="342900" indent="-342900">
              <a:buFont typeface="Wingdings" panose="05000000000000000000" pitchFamily="2" charset="2"/>
              <a:buChar char="v"/>
            </a:pPr>
            <a:r>
              <a:rPr lang="en-US">
                <a:solidFill>
                  <a:srgbClr val="222222"/>
                </a:solidFill>
              </a:rPr>
              <a:t>Have sufficient Social Security Work Credits</a:t>
            </a:r>
          </a:p>
          <a:p>
            <a:pPr marL="342900" indent="-342900">
              <a:buFont typeface="Wingdings" panose="05000000000000000000" pitchFamily="2" charset="2"/>
              <a:buChar char="v"/>
            </a:pPr>
            <a:endParaRPr lang="en-US">
              <a:solidFill>
                <a:srgbClr val="222222"/>
              </a:solidFill>
            </a:endParaRPr>
          </a:p>
          <a:p>
            <a:pPr algn="ctr"/>
            <a:r>
              <a:rPr lang="en-US" sz="2400" b="1">
                <a:solidFill>
                  <a:srgbClr val="222222"/>
                </a:solidFill>
              </a:rPr>
              <a:t>Apply for SSDI as soon as you become disabled</a:t>
            </a:r>
          </a:p>
          <a:p>
            <a:pPr marL="342900" indent="-342900">
              <a:buFont typeface="Wingdings" panose="05000000000000000000" pitchFamily="2" charset="2"/>
              <a:buChar char="v"/>
            </a:pPr>
            <a:r>
              <a:rPr lang="en-US">
                <a:solidFill>
                  <a:srgbClr val="222222"/>
                </a:solidFill>
              </a:rPr>
              <a:t>The determination process can take 3 to 5 months (can be longer)</a:t>
            </a:r>
          </a:p>
          <a:p>
            <a:pPr marL="342900" indent="-342900">
              <a:buFont typeface="Wingdings" panose="05000000000000000000" pitchFamily="2" charset="2"/>
              <a:buChar char="v"/>
            </a:pPr>
            <a:r>
              <a:rPr lang="en-US">
                <a:solidFill>
                  <a:srgbClr val="222222"/>
                </a:solidFill>
              </a:rPr>
              <a:t>Compassionate Allowances are available (there are more than 200, including certain types of cancers, </a:t>
            </a:r>
            <a:r>
              <a:rPr lang="en-US"/>
              <a:t>ALS - Lou Gehrig's Disease, et al.) </a:t>
            </a:r>
          </a:p>
          <a:p>
            <a:pPr marL="342900" indent="-342900">
              <a:buFont typeface="Wingdings" panose="05000000000000000000" pitchFamily="2" charset="2"/>
              <a:buChar char="v"/>
            </a:pPr>
            <a:r>
              <a:rPr lang="en-US">
                <a:solidFill>
                  <a:srgbClr val="222222"/>
                </a:solidFill>
              </a:rPr>
              <a:t>If approved, there is a 5-month waiting period (payments are made in the sixth month after your date of disability)</a:t>
            </a:r>
          </a:p>
          <a:p>
            <a:pPr marL="342900" indent="-342900">
              <a:buFont typeface="Wingdings" panose="05000000000000000000" pitchFamily="2" charset="2"/>
              <a:buChar char="v"/>
            </a:pPr>
            <a:endParaRPr lang="en-US">
              <a:solidFill>
                <a:srgbClr val="222222"/>
              </a:solidFill>
            </a:endParaRPr>
          </a:p>
          <a:p>
            <a:pPr algn="ctr"/>
            <a:r>
              <a:rPr lang="en-US" sz="2400" b="1">
                <a:solidFill>
                  <a:srgbClr val="222222"/>
                </a:solidFill>
              </a:rPr>
              <a:t>There is an option for Spousal Benefits</a:t>
            </a:r>
          </a:p>
          <a:p>
            <a:pPr marL="285750" indent="-285750">
              <a:buFont typeface="Wingdings" panose="05000000000000000000" pitchFamily="2" charset="2"/>
              <a:buChar char="v"/>
            </a:pPr>
            <a:r>
              <a:rPr lang="en-US">
                <a:solidFill>
                  <a:srgbClr val="222222"/>
                </a:solidFill>
              </a:rPr>
              <a:t>Recipient can be eligible for spousal benefit as early as age 62  </a:t>
            </a:r>
          </a:p>
          <a:p>
            <a:pPr marL="742950" lvl="1" indent="-285750">
              <a:buFont typeface="Courier New" panose="02070309020205020404" pitchFamily="49" charset="0"/>
              <a:buChar char="o"/>
            </a:pPr>
            <a:r>
              <a:rPr lang="en-US">
                <a:solidFill>
                  <a:srgbClr val="222222"/>
                </a:solidFill>
              </a:rPr>
              <a:t>Not subject to deemed filing, may wait to FRA to receive maximum benefit.</a:t>
            </a:r>
          </a:p>
          <a:p>
            <a:pPr marL="285750" indent="-285750">
              <a:buFont typeface="Wingdings" panose="05000000000000000000" pitchFamily="2" charset="2"/>
              <a:buChar char="v"/>
            </a:pPr>
            <a:r>
              <a:rPr lang="en-US">
                <a:solidFill>
                  <a:srgbClr val="222222"/>
                </a:solidFill>
              </a:rPr>
              <a:t>Spouse must be collecting benefits</a:t>
            </a:r>
          </a:p>
          <a:p>
            <a:pPr marL="285750" indent="-285750">
              <a:buFont typeface="Wingdings" panose="05000000000000000000" pitchFamily="2" charset="2"/>
              <a:buChar char="v"/>
            </a:pPr>
            <a:endParaRPr lang="en-US">
              <a:solidFill>
                <a:srgbClr val="222222"/>
              </a:solidFill>
            </a:endParaRPr>
          </a:p>
          <a:p>
            <a:endParaRPr lang="en-US">
              <a:solidFill>
                <a:srgbClr val="222222"/>
              </a:solidFill>
            </a:endParaRPr>
          </a:p>
          <a:p>
            <a:pPr marL="342900" indent="-342900">
              <a:buFont typeface="Wingdings" panose="05000000000000000000" pitchFamily="2" charset="2"/>
              <a:buChar char="v"/>
            </a:pPr>
            <a:endParaRPr lang="en-US" sz="2400">
              <a:solidFill>
                <a:srgbClr val="222222"/>
              </a:solidFill>
            </a:endParaRPr>
          </a:p>
          <a:p>
            <a:pPr marL="342900" indent="-342900">
              <a:buFont typeface="Wingdings" panose="05000000000000000000" pitchFamily="2" charset="2"/>
              <a:buChar char="v"/>
            </a:pPr>
            <a:endParaRPr lang="en-US" sz="2400">
              <a:solidFill>
                <a:srgbClr val="222222"/>
              </a:solidFill>
            </a:endParaRPr>
          </a:p>
          <a:p>
            <a:pPr marL="800100" lvl="1" indent="-342900">
              <a:buFont typeface="Courier New" panose="02070309020205020404" pitchFamily="49" charset="0"/>
              <a:buChar char="o"/>
            </a:pPr>
            <a:endParaRPr lang="en-US" sz="2400"/>
          </a:p>
          <a:p>
            <a:endParaRPr lang="en-US"/>
          </a:p>
          <a:p>
            <a:pPr marL="285750" indent="-285750">
              <a:buFont typeface="Wingdings" panose="05000000000000000000" pitchFamily="2" charset="2"/>
              <a:buChar char="v"/>
            </a:pPr>
            <a:endParaRPr lang="en-US"/>
          </a:p>
          <a:p>
            <a:endParaRPr lang="en-US"/>
          </a:p>
          <a:p>
            <a:endParaRPr lang="en-US" dirty="0"/>
          </a:p>
        </p:txBody>
      </p:sp>
      <p:sp>
        <p:nvSpPr>
          <p:cNvPr id="4" name="Slide Number Placeholder 3">
            <a:extLst>
              <a:ext uri="{FF2B5EF4-FFF2-40B4-BE49-F238E27FC236}">
                <a16:creationId xmlns:a16="http://schemas.microsoft.com/office/drawing/2014/main" id="{10424360-8875-403B-AC61-87F00ED5559A}"/>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t>20</a:t>
            </a:fld>
            <a:endParaRPr lang="en-US" dirty="0"/>
          </a:p>
        </p:txBody>
      </p:sp>
    </p:spTree>
    <p:extLst>
      <p:ext uri="{BB962C8B-B14F-4D97-AF65-F5344CB8AC3E}">
        <p14:creationId xmlns:p14="http://schemas.microsoft.com/office/powerpoint/2010/main" val="131549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077218"/>
          </a:xfrm>
          <a:prstGeom prst="rect">
            <a:avLst/>
          </a:prstGeom>
          <a:solidFill>
            <a:schemeClr val="tx2">
              <a:lumMod val="20000"/>
              <a:lumOff val="80000"/>
            </a:schemeClr>
          </a:solidFill>
        </p:spPr>
        <p:txBody>
          <a:bodyPr wrap="square" rtlCol="0">
            <a:spAutoFit/>
          </a:bodyPr>
          <a:lstStyle/>
          <a:p>
            <a:pPr algn="ctr"/>
            <a:endParaRPr lang="en-US" dirty="0"/>
          </a:p>
          <a:p>
            <a:pPr algn="ctr"/>
            <a:r>
              <a:rPr lang="en-US" sz="2800" dirty="0">
                <a:latin typeface="Comic Sans MS" panose="030F0702030302020204" pitchFamily="66" charset="0"/>
              </a:rPr>
              <a:t>Spouses, ex-spouses and survivors</a:t>
            </a:r>
          </a:p>
          <a:p>
            <a:pPr algn="ctr"/>
            <a:endParaRPr lang="en-US" dirty="0"/>
          </a:p>
        </p:txBody>
      </p:sp>
      <p:sp>
        <p:nvSpPr>
          <p:cNvPr id="4" name="TextBox 3"/>
          <p:cNvSpPr txBox="1"/>
          <p:nvPr/>
        </p:nvSpPr>
        <p:spPr>
          <a:xfrm>
            <a:off x="685800" y="1724799"/>
            <a:ext cx="7924800"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t> Spouses and ex-spouses collecting at 62 with FRA of 66 will receive about 35% of worker’s PIA; up to 50% at their FRA (reduction for FRA of 67 even greater)</a:t>
            </a:r>
          </a:p>
        </p:txBody>
      </p:sp>
      <p:sp>
        <p:nvSpPr>
          <p:cNvPr id="5" name="TextBox 4"/>
          <p:cNvSpPr txBox="1"/>
          <p:nvPr/>
        </p:nvSpPr>
        <p:spPr>
          <a:xfrm>
            <a:off x="685800" y="2354133"/>
            <a:ext cx="7924800"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t> </a:t>
            </a:r>
            <a:r>
              <a:rPr lang="en-US" u="sng" dirty="0"/>
              <a:t>Ex-spouses</a:t>
            </a:r>
            <a:r>
              <a:rPr lang="en-US" dirty="0"/>
              <a:t> must have been married to worker for at least 10 years and not remarried</a:t>
            </a:r>
          </a:p>
        </p:txBody>
      </p:sp>
      <p:sp>
        <p:nvSpPr>
          <p:cNvPr id="6" name="TextBox 5"/>
          <p:cNvSpPr txBox="1"/>
          <p:nvPr/>
        </p:nvSpPr>
        <p:spPr>
          <a:xfrm>
            <a:off x="685800" y="2983468"/>
            <a:ext cx="7924800"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 No “spousal boost” if benefit on own work record is greater</a:t>
            </a:r>
          </a:p>
        </p:txBody>
      </p:sp>
      <p:sp>
        <p:nvSpPr>
          <p:cNvPr id="7" name="TextBox 6"/>
          <p:cNvSpPr txBox="1"/>
          <p:nvPr/>
        </p:nvSpPr>
        <p:spPr>
          <a:xfrm>
            <a:off x="685800" y="4089737"/>
            <a:ext cx="7924800"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t> Surviving spouses at FRA get 100% of worker’s benefit if married 9 months or more</a:t>
            </a:r>
          </a:p>
        </p:txBody>
      </p:sp>
      <p:sp>
        <p:nvSpPr>
          <p:cNvPr id="8" name="TextBox 7"/>
          <p:cNvSpPr txBox="1"/>
          <p:nvPr/>
        </p:nvSpPr>
        <p:spPr>
          <a:xfrm>
            <a:off x="685800" y="4713669"/>
            <a:ext cx="7924800"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 Surviving </a:t>
            </a:r>
            <a:r>
              <a:rPr lang="en-US" u="sng" dirty="0"/>
              <a:t>ex-spouses</a:t>
            </a:r>
            <a:r>
              <a:rPr lang="en-US" dirty="0"/>
              <a:t> get 100% of worker’s benefit if married 10 years or more</a:t>
            </a:r>
          </a:p>
        </p:txBody>
      </p:sp>
      <p:sp>
        <p:nvSpPr>
          <p:cNvPr id="9" name="TextBox 8"/>
          <p:cNvSpPr txBox="1"/>
          <p:nvPr/>
        </p:nvSpPr>
        <p:spPr>
          <a:xfrm>
            <a:off x="685800" y="5060602"/>
            <a:ext cx="7924800"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t> Both can collect reduced benefits at 60 (50 if disabled); can collect earlier if caring for minor child of deceased</a:t>
            </a:r>
          </a:p>
        </p:txBody>
      </p:sp>
      <p:sp>
        <p:nvSpPr>
          <p:cNvPr id="10" name="TextBox 9"/>
          <p:cNvSpPr txBox="1"/>
          <p:nvPr/>
        </p:nvSpPr>
        <p:spPr>
          <a:xfrm>
            <a:off x="685800" y="5684534"/>
            <a:ext cx="7924800"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 Dependent minor children and dependent parents can also get benefits</a:t>
            </a:r>
          </a:p>
        </p:txBody>
      </p:sp>
      <p:sp>
        <p:nvSpPr>
          <p:cNvPr id="11" name="TextBox 10"/>
          <p:cNvSpPr txBox="1"/>
          <p:nvPr/>
        </p:nvSpPr>
        <p:spPr>
          <a:xfrm>
            <a:off x="3432906" y="1230868"/>
            <a:ext cx="2278188" cy="369332"/>
          </a:xfrm>
          <a:prstGeom prst="rect">
            <a:avLst/>
          </a:prstGeom>
          <a:noFill/>
        </p:spPr>
        <p:txBody>
          <a:bodyPr wrap="none" rtlCol="0">
            <a:spAutoFit/>
          </a:bodyPr>
          <a:lstStyle/>
          <a:p>
            <a:r>
              <a:rPr lang="en-US" b="1" u="sng" dirty="0"/>
              <a:t>Spouses &amp; Ex-spouses</a:t>
            </a:r>
          </a:p>
        </p:txBody>
      </p:sp>
      <p:sp>
        <p:nvSpPr>
          <p:cNvPr id="12" name="TextBox 11"/>
          <p:cNvSpPr txBox="1"/>
          <p:nvPr/>
        </p:nvSpPr>
        <p:spPr>
          <a:xfrm>
            <a:off x="4038681" y="3680936"/>
            <a:ext cx="1066639" cy="369332"/>
          </a:xfrm>
          <a:prstGeom prst="rect">
            <a:avLst/>
          </a:prstGeom>
          <a:noFill/>
        </p:spPr>
        <p:txBody>
          <a:bodyPr wrap="none" rtlCol="0">
            <a:spAutoFit/>
          </a:bodyPr>
          <a:lstStyle/>
          <a:p>
            <a:r>
              <a:rPr lang="en-US" b="1" u="sng" dirty="0"/>
              <a:t>Survivors</a:t>
            </a:r>
          </a:p>
        </p:txBody>
      </p:sp>
      <p:sp>
        <p:nvSpPr>
          <p:cNvPr id="13" name="TextBox 12"/>
          <p:cNvSpPr txBox="1"/>
          <p:nvPr/>
        </p:nvSpPr>
        <p:spPr>
          <a:xfrm>
            <a:off x="685800" y="6031468"/>
            <a:ext cx="7924800"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 Family maximum may apply  </a:t>
            </a:r>
          </a:p>
        </p:txBody>
      </p:sp>
      <p:sp>
        <p:nvSpPr>
          <p:cNvPr id="14" name="Slide Number Placeholder 13">
            <a:extLst>
              <a:ext uri="{FF2B5EF4-FFF2-40B4-BE49-F238E27FC236}">
                <a16:creationId xmlns:a16="http://schemas.microsoft.com/office/drawing/2014/main" id="{5258FD12-106B-48D3-85DC-CB9837AF2663}"/>
              </a:ext>
            </a:extLst>
          </p:cNvPr>
          <p:cNvSpPr>
            <a:spLocks noGrp="1"/>
          </p:cNvSpPr>
          <p:nvPr>
            <p:ph type="sldNum" sz="quarter" idx="12"/>
          </p:nvPr>
        </p:nvSpPr>
        <p:spPr/>
        <p:txBody>
          <a:bodyPr/>
          <a:lstStyle/>
          <a:p>
            <a:fld id="{33BE3E37-93E4-4E40-B02C-C0CAD8C0DC3D}" type="slidenum">
              <a:rPr lang="en-US" smtClean="0"/>
              <a:t>21</a:t>
            </a:fld>
            <a:endParaRPr lang="en-US"/>
          </a:p>
        </p:txBody>
      </p:sp>
    </p:spTree>
    <p:extLst>
      <p:ext uri="{BB962C8B-B14F-4D97-AF65-F5344CB8AC3E}">
        <p14:creationId xmlns:p14="http://schemas.microsoft.com/office/powerpoint/2010/main" val="2565503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84799-FB78-440D-9533-5AFCA4A210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E3E37-93E4-4E40-B02C-C0CAD8C0DC3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63509653-2F4C-4D43-9B2E-6F69BDF74BB0}"/>
              </a:ext>
            </a:extLst>
          </p:cNvPr>
          <p:cNvSpPr txBox="1"/>
          <p:nvPr/>
        </p:nvSpPr>
        <p:spPr>
          <a:xfrm>
            <a:off x="76200" y="76200"/>
            <a:ext cx="8991600" cy="1077218"/>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Spouses, ex-spouses and survivors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F252D24-0394-45E4-BE62-9030CF5B2CD7}"/>
              </a:ext>
            </a:extLst>
          </p:cNvPr>
          <p:cNvSpPr txBox="1"/>
          <p:nvPr/>
        </p:nvSpPr>
        <p:spPr>
          <a:xfrm>
            <a:off x="762000" y="1524000"/>
            <a:ext cx="73152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For spousal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2"/>
              </a:rPr>
              <a:t>https://www.ssa.gov/oact/quickcalc/spouse.html</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8EA38A86-AC7C-441E-8F8E-83B1E089137E}"/>
              </a:ext>
            </a:extLst>
          </p:cNvPr>
          <p:cNvSpPr txBox="1"/>
          <p:nvPr/>
        </p:nvSpPr>
        <p:spPr>
          <a:xfrm>
            <a:off x="990600" y="3886200"/>
            <a:ext cx="6781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CDBC91F-B9C1-48BD-8717-DF49D77F778E}"/>
              </a:ext>
            </a:extLst>
          </p:cNvPr>
          <p:cNvPicPr>
            <a:picLocks noChangeAspect="1"/>
          </p:cNvPicPr>
          <p:nvPr/>
        </p:nvPicPr>
        <p:blipFill>
          <a:blip r:embed="rId3"/>
          <a:stretch>
            <a:fillRect/>
          </a:stretch>
        </p:blipFill>
        <p:spPr>
          <a:xfrm>
            <a:off x="417079" y="2514600"/>
            <a:ext cx="8694884" cy="3841750"/>
          </a:xfrm>
          <a:prstGeom prst="rect">
            <a:avLst/>
          </a:prstGeom>
        </p:spPr>
      </p:pic>
    </p:spTree>
    <p:extLst>
      <p:ext uri="{BB962C8B-B14F-4D97-AF65-F5344CB8AC3E}">
        <p14:creationId xmlns:p14="http://schemas.microsoft.com/office/powerpoint/2010/main" val="34162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1033"/>
            <a:ext cx="8915400" cy="150810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Ending of the Restricted Application for Spousal Benefits only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650846" y="2121983"/>
            <a:ext cx="7924800"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This strategy is no longer available for anyone born January 2</a:t>
            </a:r>
            <a:r>
              <a:rPr kumimoji="0" lang="en-US" sz="1800" b="0" i="0" u="none" strike="noStrike" kern="1200" cap="none" spc="0" normalizeH="0" baseline="30000" noProof="0" dirty="0">
                <a:ln>
                  <a:noFill/>
                </a:ln>
                <a:solidFill>
                  <a:prstClr val="black"/>
                </a:solidFill>
                <a:effectLst/>
                <a:uLnTx/>
                <a:uFillTx/>
                <a:latin typeface="Calibri"/>
                <a:ea typeface="+mn-ea"/>
                <a:cs typeface="+mn-cs"/>
              </a:rPr>
              <a:t>nd</a:t>
            </a:r>
            <a:r>
              <a:rPr kumimoji="0" lang="en-US" sz="1800" b="0" i="0" u="none" strike="noStrike" kern="1200" cap="none" spc="0" normalizeH="0" baseline="0" noProof="0" dirty="0">
                <a:ln>
                  <a:noFill/>
                </a:ln>
                <a:solidFill>
                  <a:prstClr val="black"/>
                </a:solidFill>
                <a:effectLst/>
                <a:uLnTx/>
                <a:uFillTx/>
                <a:latin typeface="Calibri"/>
                <a:ea typeface="+mn-ea"/>
                <a:cs typeface="+mn-cs"/>
              </a:rPr>
              <a:t>, 1954 or later.</a:t>
            </a:r>
          </a:p>
        </p:txBody>
      </p:sp>
      <p:sp>
        <p:nvSpPr>
          <p:cNvPr id="8" name="TextBox 7"/>
          <p:cNvSpPr txBox="1"/>
          <p:nvPr/>
        </p:nvSpPr>
        <p:spPr>
          <a:xfrm>
            <a:off x="609600" y="2667000"/>
            <a:ext cx="7924800"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The last age group eligible to use this strategy turned 66 on January 1</a:t>
            </a:r>
            <a:r>
              <a:rPr kumimoji="0" lang="en-US" sz="1800" b="0" i="0" u="none" strike="noStrike" kern="1200" cap="none" spc="0" normalizeH="0" baseline="30000" noProof="0" dirty="0">
                <a:ln>
                  <a:noFill/>
                </a:ln>
                <a:solidFill>
                  <a:prstClr val="black"/>
                </a:solidFill>
                <a:effectLst/>
                <a:uLnTx/>
                <a:uFillTx/>
                <a:latin typeface="Calibri"/>
                <a:ea typeface="+mn-ea"/>
                <a:cs typeface="+mn-cs"/>
              </a:rPr>
              <a:t>st</a:t>
            </a:r>
            <a:r>
              <a:rPr kumimoji="0" lang="en-US" sz="1800" b="0" i="0" u="none" strike="noStrike" kern="1200" cap="none" spc="0" normalizeH="0" baseline="0" noProof="0" dirty="0">
                <a:ln>
                  <a:noFill/>
                </a:ln>
                <a:solidFill>
                  <a:prstClr val="black"/>
                </a:solidFill>
                <a:effectLst/>
                <a:uLnTx/>
                <a:uFillTx/>
                <a:latin typeface="Calibri"/>
                <a:ea typeface="+mn-ea"/>
                <a:cs typeface="+mn-cs"/>
              </a:rPr>
              <a:t>, 2020</a:t>
            </a:r>
          </a:p>
        </p:txBody>
      </p:sp>
      <p:sp>
        <p:nvSpPr>
          <p:cNvPr id="9" name="TextBox 8"/>
          <p:cNvSpPr txBox="1"/>
          <p:nvPr/>
        </p:nvSpPr>
        <p:spPr>
          <a:xfrm>
            <a:off x="609600" y="3505200"/>
            <a:ext cx="7924800"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If you have not claimed your benefits yet, and were born before January 2</a:t>
            </a:r>
            <a:r>
              <a:rPr kumimoji="0" lang="en-US" sz="1800" b="0" i="0" u="none" strike="noStrike" kern="1200" cap="none" spc="0" normalizeH="0" baseline="30000" noProof="0" dirty="0">
                <a:ln>
                  <a:noFill/>
                </a:ln>
                <a:solidFill>
                  <a:prstClr val="black"/>
                </a:solidFill>
                <a:effectLst/>
                <a:uLnTx/>
                <a:uFillTx/>
                <a:latin typeface="Calibri"/>
                <a:ea typeface="+mn-ea"/>
                <a:cs typeface="+mn-cs"/>
              </a:rPr>
              <a:t>nd</a:t>
            </a:r>
            <a:r>
              <a:rPr kumimoji="0" lang="en-US" sz="1800" b="0" i="0" u="none" strike="noStrike" kern="1200" cap="none" spc="0" normalizeH="0" baseline="0" noProof="0" dirty="0">
                <a:ln>
                  <a:noFill/>
                </a:ln>
                <a:solidFill>
                  <a:prstClr val="black"/>
                </a:solidFill>
                <a:effectLst/>
                <a:uLnTx/>
                <a:uFillTx/>
                <a:latin typeface="Calibri"/>
                <a:ea typeface="+mn-ea"/>
                <a:cs typeface="+mn-cs"/>
              </a:rPr>
              <a:t>, 1954, and your spouse has taken their benefits, you can file a restricted application.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Ex-spouses can file a restricted application as long as their ex-spouse is eligible to receive their benefits and they meet all the other requirements.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3432906" y="1230868"/>
            <a:ext cx="2278188"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Spouses &amp; Ex-spouses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609600" y="5181600"/>
            <a:ext cx="7924800"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Divorced spouses are the only ones that can file on each other.</a:t>
            </a:r>
          </a:p>
        </p:txBody>
      </p:sp>
      <p:sp>
        <p:nvSpPr>
          <p:cNvPr id="14" name="Slide Number Placeholder 13">
            <a:extLst>
              <a:ext uri="{FF2B5EF4-FFF2-40B4-BE49-F238E27FC236}">
                <a16:creationId xmlns:a16="http://schemas.microsoft.com/office/drawing/2014/main" id="{5258FD12-106B-48D3-85DC-CB9837AF26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E3E37-93E4-4E40-B02C-C0CAD8C0DC3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3498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81000"/>
            <a:ext cx="8915400" cy="1077218"/>
          </a:xfrm>
          <a:prstGeom prst="rect">
            <a:avLst/>
          </a:prstGeom>
          <a:solidFill>
            <a:schemeClr val="tx2">
              <a:lumMod val="20000"/>
              <a:lumOff val="80000"/>
            </a:schemeClr>
          </a:solidFill>
        </p:spPr>
        <p:txBody>
          <a:bodyPr wrap="square" rtlCol="0">
            <a:spAutoFit/>
          </a:bodyPr>
          <a:lstStyle/>
          <a:p>
            <a:pPr algn="ctr"/>
            <a:endParaRPr lang="en-US" dirty="0"/>
          </a:p>
          <a:p>
            <a:pPr algn="ctr"/>
            <a:r>
              <a:rPr lang="en-US" sz="2800" dirty="0">
                <a:latin typeface="Comic Sans MS" panose="030F0702030302020204" pitchFamily="66" charset="0"/>
              </a:rPr>
              <a:t>Cost-of-Living-Adjustment</a:t>
            </a:r>
          </a:p>
          <a:p>
            <a:pPr algn="ctr"/>
            <a:endParaRPr lang="en-US" dirty="0"/>
          </a:p>
        </p:txBody>
      </p:sp>
      <p:sp>
        <p:nvSpPr>
          <p:cNvPr id="7" name="TextBox 6"/>
          <p:cNvSpPr txBox="1"/>
          <p:nvPr/>
        </p:nvSpPr>
        <p:spPr>
          <a:xfrm>
            <a:off x="650846" y="2121983"/>
            <a:ext cx="8188354" cy="4062651"/>
          </a:xfrm>
          <a:prstGeom prst="rect">
            <a:avLst/>
          </a:prstGeom>
          <a:noFill/>
        </p:spPr>
        <p:txBody>
          <a:bodyPr wrap="square" rtlCol="0">
            <a:spAutoFit/>
          </a:bodyPr>
          <a:lstStyle/>
          <a:p>
            <a:pPr marL="285750" indent="-285750">
              <a:buFont typeface="Wingdings" panose="05000000000000000000" pitchFamily="2" charset="2"/>
              <a:buChar char="v"/>
            </a:pPr>
            <a:r>
              <a:rPr lang="en-US" sz="2000" dirty="0"/>
              <a:t>How COLA is Determined</a:t>
            </a:r>
          </a:p>
          <a:p>
            <a:pPr marL="742950" lvl="1" indent="-285750">
              <a:buFont typeface="Wingdings" panose="05000000000000000000" pitchFamily="2" charset="2"/>
              <a:buChar char="v"/>
            </a:pPr>
            <a:r>
              <a:rPr lang="en-US" sz="2000" dirty="0"/>
              <a:t>Consumer Price Index for Urban Wage Earners and Clerical Workers, or CPI-W</a:t>
            </a:r>
          </a:p>
          <a:p>
            <a:pPr marL="742950" lvl="1" indent="-285750">
              <a:buFont typeface="Wingdings" panose="05000000000000000000" pitchFamily="2" charset="2"/>
              <a:buChar char="v"/>
            </a:pPr>
            <a:r>
              <a:rPr lang="en-US" sz="2000" dirty="0"/>
              <a:t>Average change over time in the spending patterns of workers employed in clerical or wage-paying jobs </a:t>
            </a:r>
          </a:p>
          <a:p>
            <a:pPr marL="742950" lvl="1" indent="-285750">
              <a:buFont typeface="Wingdings" panose="05000000000000000000" pitchFamily="2" charset="2"/>
              <a:buChar char="v"/>
            </a:pPr>
            <a:r>
              <a:rPr lang="en-US" sz="2000" dirty="0"/>
              <a:t>Based on workers who have been employed for at least 70 percent of the year.</a:t>
            </a:r>
          </a:p>
          <a:p>
            <a:pPr marL="742950" lvl="1" indent="-285750">
              <a:buFont typeface="Wingdings" panose="05000000000000000000" pitchFamily="2" charset="2"/>
              <a:buChar char="v"/>
            </a:pPr>
            <a:r>
              <a:rPr lang="en-US" sz="2000" dirty="0"/>
              <a:t>CPI-W is measured monthly, but only the third quarter counts</a:t>
            </a:r>
          </a:p>
          <a:p>
            <a:pPr marL="1200150" lvl="2" indent="-285750">
              <a:buFont typeface="Wingdings" panose="05000000000000000000" pitchFamily="2" charset="2"/>
              <a:buChar char="v"/>
            </a:pPr>
            <a:r>
              <a:rPr lang="en-US" sz="2000" dirty="0"/>
              <a:t>CPI-W for July-September of current year is compared to previous year</a:t>
            </a:r>
          </a:p>
          <a:p>
            <a:pPr marL="1200150" lvl="2" indent="-285750">
              <a:buFont typeface="Wingdings" panose="05000000000000000000" pitchFamily="2" charset="2"/>
              <a:buChar char="v"/>
            </a:pPr>
            <a:r>
              <a:rPr lang="en-US" sz="2000" dirty="0"/>
              <a:t>If higher, the result is next year’s COLA</a:t>
            </a:r>
          </a:p>
          <a:p>
            <a:pPr marL="1200150" lvl="2" indent="-285750">
              <a:buFont typeface="Wingdings" panose="05000000000000000000" pitchFamily="2" charset="2"/>
              <a:buChar char="v"/>
            </a:pPr>
            <a:r>
              <a:rPr lang="en-US" sz="2000" dirty="0"/>
              <a:t>If lower, COLA set at 0%  </a:t>
            </a:r>
          </a:p>
          <a:p>
            <a:pPr lvl="1"/>
            <a:endParaRPr lang="en-US" dirty="0"/>
          </a:p>
        </p:txBody>
      </p:sp>
      <p:sp>
        <p:nvSpPr>
          <p:cNvPr id="14" name="Slide Number Placeholder 13">
            <a:extLst>
              <a:ext uri="{FF2B5EF4-FFF2-40B4-BE49-F238E27FC236}">
                <a16:creationId xmlns:a16="http://schemas.microsoft.com/office/drawing/2014/main" id="{5258FD12-106B-48D3-85DC-CB9837AF2663}"/>
              </a:ext>
            </a:extLst>
          </p:cNvPr>
          <p:cNvSpPr>
            <a:spLocks noGrp="1"/>
          </p:cNvSpPr>
          <p:nvPr>
            <p:ph type="sldNum" sz="quarter" idx="12"/>
          </p:nvPr>
        </p:nvSpPr>
        <p:spPr/>
        <p:txBody>
          <a:bodyPr/>
          <a:lstStyle/>
          <a:p>
            <a:fld id="{33BE3E37-93E4-4E40-B02C-C0CAD8C0DC3D}" type="slidenum">
              <a:rPr lang="en-US" smtClean="0"/>
              <a:t>24</a:t>
            </a:fld>
            <a:endParaRPr lang="en-US"/>
          </a:p>
        </p:txBody>
      </p:sp>
    </p:spTree>
    <p:extLst>
      <p:ext uri="{BB962C8B-B14F-4D97-AF65-F5344CB8AC3E}">
        <p14:creationId xmlns:p14="http://schemas.microsoft.com/office/powerpoint/2010/main" val="44883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28600"/>
            <a:ext cx="7696200" cy="1231106"/>
          </a:xfrm>
          <a:prstGeom prst="rect">
            <a:avLst/>
          </a:prstGeom>
          <a:solidFill>
            <a:schemeClr val="tx2">
              <a:lumMod val="20000"/>
              <a:lumOff val="80000"/>
            </a:schemeClr>
          </a:solidFill>
        </p:spPr>
        <p:txBody>
          <a:bodyPr wrap="square" rtlCol="0">
            <a:spAutoFit/>
          </a:bodyPr>
          <a:lstStyle/>
          <a:p>
            <a:pPr algn="ctr"/>
            <a:endParaRPr lang="en-US" dirty="0"/>
          </a:p>
          <a:p>
            <a:pPr algn="ctr"/>
            <a:r>
              <a:rPr lang="en-US" sz="2800" dirty="0">
                <a:latin typeface="Comic Sans MS" panose="030F0702030302020204" pitchFamily="66" charset="0"/>
              </a:rPr>
              <a:t>Cost-of-Living-Adjustment</a:t>
            </a:r>
          </a:p>
          <a:p>
            <a:pPr algn="ctr"/>
            <a:r>
              <a:rPr lang="en-US" sz="2800" dirty="0">
                <a:latin typeface="Comic Sans MS" panose="030F0702030302020204" pitchFamily="66" charset="0"/>
              </a:rPr>
              <a:t>2021 COLA – 1.3%  </a:t>
            </a:r>
            <a:r>
              <a:rPr lang="en-US" sz="2800" dirty="0">
                <a:solidFill>
                  <a:srgbClr val="FF0000"/>
                </a:solidFill>
                <a:latin typeface="Comic Sans MS" panose="030F0702030302020204" pitchFamily="66" charset="0"/>
              </a:rPr>
              <a:t> </a:t>
            </a:r>
            <a:endParaRPr lang="en-US" dirty="0"/>
          </a:p>
        </p:txBody>
      </p:sp>
      <p:sp>
        <p:nvSpPr>
          <p:cNvPr id="14" name="Slide Number Placeholder 13">
            <a:extLst>
              <a:ext uri="{FF2B5EF4-FFF2-40B4-BE49-F238E27FC236}">
                <a16:creationId xmlns:a16="http://schemas.microsoft.com/office/drawing/2014/main" id="{5258FD12-106B-48D3-85DC-CB9837AF2663}"/>
              </a:ext>
            </a:extLst>
          </p:cNvPr>
          <p:cNvSpPr>
            <a:spLocks noGrp="1"/>
          </p:cNvSpPr>
          <p:nvPr>
            <p:ph type="sldNum" sz="quarter" idx="12"/>
          </p:nvPr>
        </p:nvSpPr>
        <p:spPr/>
        <p:txBody>
          <a:bodyPr/>
          <a:lstStyle/>
          <a:p>
            <a:fld id="{33BE3E37-93E4-4E40-B02C-C0CAD8C0DC3D}" type="slidenum">
              <a:rPr lang="en-US" smtClean="0"/>
              <a:t>25</a:t>
            </a:fld>
            <a:endParaRPr lang="en-US"/>
          </a:p>
        </p:txBody>
      </p:sp>
      <p:pic>
        <p:nvPicPr>
          <p:cNvPr id="6" name="Picture 5">
            <a:extLst>
              <a:ext uri="{FF2B5EF4-FFF2-40B4-BE49-F238E27FC236}">
                <a16:creationId xmlns:a16="http://schemas.microsoft.com/office/drawing/2014/main" id="{19EA7B12-B929-4CC6-B1E4-9453614E2852}"/>
              </a:ext>
            </a:extLst>
          </p:cNvPr>
          <p:cNvPicPr>
            <a:picLocks noChangeAspect="1"/>
          </p:cNvPicPr>
          <p:nvPr/>
        </p:nvPicPr>
        <p:blipFill>
          <a:blip r:embed="rId2"/>
          <a:stretch>
            <a:fillRect/>
          </a:stretch>
        </p:blipFill>
        <p:spPr>
          <a:xfrm>
            <a:off x="822035" y="1857155"/>
            <a:ext cx="7450091" cy="4238845"/>
          </a:xfrm>
          <a:prstGeom prst="rect">
            <a:avLst/>
          </a:prstGeom>
        </p:spPr>
      </p:pic>
    </p:spTree>
    <p:extLst>
      <p:ext uri="{BB962C8B-B14F-4D97-AF65-F5344CB8AC3E}">
        <p14:creationId xmlns:p14="http://schemas.microsoft.com/office/powerpoint/2010/main" val="4222807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1033"/>
            <a:ext cx="8915400" cy="150810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Maximum Taxable Earnings in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$142,800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Slide Number Placeholder 13">
            <a:extLst>
              <a:ext uri="{FF2B5EF4-FFF2-40B4-BE49-F238E27FC236}">
                <a16:creationId xmlns:a16="http://schemas.microsoft.com/office/drawing/2014/main" id="{5258FD12-106B-48D3-85DC-CB9837AF26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E3E37-93E4-4E40-B02C-C0CAD8C0DC3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49754CE-9A47-4162-ADDF-547AB68B3D5B}"/>
              </a:ext>
            </a:extLst>
          </p:cNvPr>
          <p:cNvSpPr txBox="1"/>
          <p:nvPr/>
        </p:nvSpPr>
        <p:spPr>
          <a:xfrm>
            <a:off x="914400" y="1905000"/>
            <a:ext cx="7239000" cy="507831"/>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350" b="0" i="0" u="none" strike="noStrike" kern="0" cap="none" spc="0" normalizeH="0" baseline="0" noProof="0" dirty="0">
                <a:ln>
                  <a:noFill/>
                </a:ln>
                <a:solidFill>
                  <a:prstClr val="black"/>
                </a:solidFill>
                <a:effectLst/>
                <a:uLnTx/>
                <a:uFillTx/>
                <a:latin typeface="Calibri"/>
                <a:ea typeface="+mn-ea"/>
                <a:cs typeface="+mn-cs"/>
              </a:rPr>
              <a:t>AKA the “wage base” or “SS Payroll Tax Cap” – the maximum earnings on which you pay a 6.2% SS FICA tax </a:t>
            </a:r>
            <a:r>
              <a:rPr kumimoji="0" lang="en-US" sz="1350" b="0" i="1" u="none" strike="noStrike" kern="0" cap="none" spc="0" normalizeH="0" baseline="0" noProof="0" dirty="0">
                <a:ln>
                  <a:noFill/>
                </a:ln>
                <a:solidFill>
                  <a:prstClr val="black"/>
                </a:solidFill>
                <a:effectLst/>
                <a:uLnTx/>
                <a:uFillTx/>
                <a:latin typeface="Calibri"/>
                <a:ea typeface="+mn-ea"/>
                <a:cs typeface="+mn-cs"/>
              </a:rPr>
              <a:t>(Note: Medicare 1.45% FICA doesn’t stop)</a:t>
            </a:r>
          </a:p>
        </p:txBody>
      </p:sp>
      <p:sp>
        <p:nvSpPr>
          <p:cNvPr id="9" name="TextBox 8">
            <a:extLst>
              <a:ext uri="{FF2B5EF4-FFF2-40B4-BE49-F238E27FC236}">
                <a16:creationId xmlns:a16="http://schemas.microsoft.com/office/drawing/2014/main" id="{4ECDC4FB-4EC4-40EB-B7E0-48944A14C9D9}"/>
              </a:ext>
            </a:extLst>
          </p:cNvPr>
          <p:cNvSpPr txBox="1"/>
          <p:nvPr/>
        </p:nvSpPr>
        <p:spPr>
          <a:xfrm>
            <a:off x="1600200" y="2743200"/>
            <a:ext cx="5943600" cy="300082"/>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350" b="0" i="0" u="none" strike="noStrike" kern="0" cap="none" spc="0" normalizeH="0" baseline="0" noProof="0" dirty="0">
                <a:ln>
                  <a:noFill/>
                </a:ln>
                <a:solidFill>
                  <a:prstClr val="black"/>
                </a:solidFill>
                <a:effectLst/>
                <a:uLnTx/>
                <a:uFillTx/>
                <a:latin typeface="Calibri"/>
                <a:ea typeface="+mn-ea"/>
                <a:cs typeface="+mn-cs"/>
              </a:rPr>
              <a:t>2021 wage base = $142,800(up about 3.7% from 2020 wage base of $137,700)</a:t>
            </a:r>
          </a:p>
        </p:txBody>
      </p:sp>
      <p:sp>
        <p:nvSpPr>
          <p:cNvPr id="10" name="TextBox 9">
            <a:extLst>
              <a:ext uri="{FF2B5EF4-FFF2-40B4-BE49-F238E27FC236}">
                <a16:creationId xmlns:a16="http://schemas.microsoft.com/office/drawing/2014/main" id="{F5E2A53A-313C-4999-9148-818C9E5ECEA1}"/>
              </a:ext>
            </a:extLst>
          </p:cNvPr>
          <p:cNvSpPr txBox="1"/>
          <p:nvPr/>
        </p:nvSpPr>
        <p:spPr>
          <a:xfrm>
            <a:off x="969144" y="3226728"/>
            <a:ext cx="7184255" cy="2793072"/>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350" b="0" i="0" u="none" strike="noStrike" kern="0" cap="none" spc="0" normalizeH="0" baseline="0" noProof="0" dirty="0">
                <a:ln>
                  <a:noFill/>
                </a:ln>
                <a:solidFill>
                  <a:prstClr val="black"/>
                </a:solidFill>
                <a:effectLst/>
                <a:uLnTx/>
                <a:uFillTx/>
                <a:latin typeface="Calibri"/>
                <a:ea typeface="+mn-ea"/>
                <a:cs typeface="+mn-cs"/>
              </a:rPr>
              <a:t>Determined by Changes to the National Average Wage Index</a:t>
            </a:r>
          </a:p>
          <a:p>
            <a:pPr marL="557213" marR="0" lvl="1"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350" b="0" i="0" u="none" strike="noStrike" kern="0" cap="none" spc="0" normalizeH="0" baseline="0" noProof="0" dirty="0">
                <a:ln>
                  <a:noFill/>
                </a:ln>
                <a:solidFill>
                  <a:prstClr val="black"/>
                </a:solidFill>
                <a:effectLst/>
                <a:uLnTx/>
                <a:uFillTx/>
                <a:latin typeface="Calibri"/>
                <a:ea typeface="+mn-ea"/>
                <a:cs typeface="+mn-cs"/>
              </a:rPr>
              <a:t>The formula will make your eyes glaze over</a:t>
            </a:r>
          </a:p>
          <a:p>
            <a:pPr marL="557213" marR="0" lvl="1"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350" b="0" i="0" u="none" strike="noStrike" kern="0" cap="none" spc="0" normalizeH="0" baseline="0" noProof="0" dirty="0">
                <a:ln>
                  <a:noFill/>
                </a:ln>
                <a:solidFill>
                  <a:prstClr val="black"/>
                </a:solidFill>
                <a:effectLst/>
                <a:uLnTx/>
                <a:uFillTx/>
                <a:latin typeface="Calibri"/>
                <a:ea typeface="+mn-ea"/>
                <a:cs typeface="+mn-cs"/>
              </a:rPr>
              <a:t>1994 wage base times the ratio of previous year NAWI compared to 1992 NAWI</a:t>
            </a:r>
          </a:p>
          <a:p>
            <a:pPr marL="557213" marR="0" lvl="1"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350" b="0" i="0" u="sng" strike="noStrike" kern="0" cap="none" spc="0" normalizeH="0" baseline="0" noProof="0" dirty="0">
                <a:ln>
                  <a:noFill/>
                </a:ln>
                <a:solidFill>
                  <a:prstClr val="black"/>
                </a:solidFill>
                <a:effectLst/>
                <a:uLnTx/>
                <a:uFillTx/>
                <a:latin typeface="Calibri"/>
                <a:ea typeface="+mn-ea"/>
                <a:cs typeface="+mn-cs"/>
              </a:rPr>
              <a:t>Here’s how 2021 wage base was calculated:</a:t>
            </a:r>
          </a:p>
          <a:p>
            <a:pPr marL="900113" marR="0" lvl="2"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350" b="0" i="0" u="none" strike="noStrike" kern="0" cap="none" spc="0" normalizeH="0" baseline="0" noProof="0" dirty="0">
                <a:ln>
                  <a:noFill/>
                </a:ln>
                <a:solidFill>
                  <a:prstClr val="black"/>
                </a:solidFill>
                <a:effectLst/>
                <a:uLnTx/>
                <a:uFillTx/>
                <a:latin typeface="Calibri"/>
                <a:ea typeface="+mn-ea"/>
                <a:cs typeface="+mn-cs"/>
              </a:rPr>
              <a:t>1994 wage base = $60,600 </a:t>
            </a:r>
          </a:p>
          <a:p>
            <a:pPr marL="900113" marR="0" lvl="2"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350" b="0" i="0" u="none" strike="noStrike" kern="0" cap="none" spc="0" normalizeH="0" baseline="0" noProof="0" dirty="0">
                <a:ln>
                  <a:noFill/>
                </a:ln>
                <a:solidFill>
                  <a:prstClr val="black"/>
                </a:solidFill>
                <a:effectLst/>
                <a:uLnTx/>
                <a:uFillTx/>
                <a:latin typeface="Calibri"/>
                <a:ea typeface="+mn-ea"/>
                <a:cs typeface="+mn-cs"/>
              </a:rPr>
              <a:t>1992 NAWI = 22,935.42</a:t>
            </a:r>
          </a:p>
          <a:p>
            <a:pPr marL="900113" marR="0" lvl="2"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350" b="0" i="0" u="none" strike="noStrike" kern="0" cap="none" spc="0" normalizeH="0" baseline="0" noProof="0" dirty="0">
                <a:ln>
                  <a:noFill/>
                </a:ln>
                <a:solidFill>
                  <a:prstClr val="black"/>
                </a:solidFill>
                <a:effectLst/>
                <a:uLnTx/>
                <a:uFillTx/>
                <a:latin typeface="Calibri"/>
                <a:ea typeface="+mn-ea"/>
                <a:cs typeface="+mn-cs"/>
              </a:rPr>
              <a:t>2019 NAWI = 54.099.99</a:t>
            </a:r>
          </a:p>
          <a:p>
            <a:pPr marL="900113" marR="0" lvl="2"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350" b="0" i="0" u="none" strike="noStrike" kern="0" cap="none" spc="0" normalizeH="0" baseline="0" noProof="0" dirty="0">
                <a:ln>
                  <a:noFill/>
                </a:ln>
                <a:solidFill>
                  <a:prstClr val="black"/>
                </a:solidFill>
                <a:effectLst/>
                <a:uLnTx/>
                <a:uFillTx/>
                <a:latin typeface="Calibri"/>
                <a:ea typeface="+mn-ea"/>
                <a:cs typeface="+mn-cs"/>
              </a:rPr>
              <a:t>$60,600 times 54,099.99 divided by 22,935.42 equals $142,943.07, which rounds to $142,800</a:t>
            </a:r>
          </a:p>
          <a:p>
            <a:pPr marL="900113" marR="0" lvl="2"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350" b="0" i="0" u="none" strike="noStrike" kern="0" cap="none" spc="0" normalizeH="0" baseline="0" noProof="0" dirty="0">
              <a:ln>
                <a:noFill/>
              </a:ln>
              <a:solidFill>
                <a:prstClr val="black"/>
              </a:solidFill>
              <a:effectLst/>
              <a:uLnTx/>
              <a:uFillTx/>
              <a:latin typeface="Calibri"/>
              <a:ea typeface="+mn-ea"/>
              <a:cs typeface="+mn-cs"/>
            </a:endParaRPr>
          </a:p>
          <a:p>
            <a:pPr marL="557213" marR="0" lvl="1"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350" b="0" i="0" u="none" strike="noStrike" kern="0" cap="none" spc="0" normalizeH="0" baseline="0" noProof="0" dirty="0">
                <a:ln>
                  <a:noFill/>
                </a:ln>
                <a:solidFill>
                  <a:prstClr val="black"/>
                </a:solidFill>
                <a:effectLst/>
                <a:uLnTx/>
                <a:uFillTx/>
                <a:latin typeface="Calibri"/>
                <a:ea typeface="+mn-ea"/>
                <a:cs typeface="+mn-cs"/>
              </a:rPr>
              <a:t>Changes only if COLA is given, and only if more than previous year’s base</a:t>
            </a:r>
          </a:p>
          <a:p>
            <a:pPr marL="557213" marR="0" lvl="1"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350" b="0" i="0" u="none" strike="noStrike" kern="0" cap="none" spc="0" normalizeH="0" baseline="0" noProof="0" dirty="0">
              <a:ln>
                <a:noFill/>
              </a:ln>
              <a:solidFill>
                <a:prstClr val="black"/>
              </a:solidFill>
              <a:effectLst/>
              <a:uLnTx/>
              <a:uFillTx/>
              <a:latin typeface="Calibri"/>
              <a:ea typeface="+mn-ea"/>
              <a:cs typeface="+mn-cs"/>
            </a:endParaRPr>
          </a:p>
          <a:p>
            <a:pPr marL="557213" marR="0" lvl="1"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350" b="0" i="0" u="none" strike="noStrike" kern="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39370A89-5D22-4BC9-BA00-BE7E6754E42C}"/>
              </a:ext>
            </a:extLst>
          </p:cNvPr>
          <p:cNvSpPr txBox="1"/>
          <p:nvPr/>
        </p:nvSpPr>
        <p:spPr>
          <a:xfrm>
            <a:off x="1143000" y="5723599"/>
            <a:ext cx="5943600" cy="300082"/>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350" b="0" i="0" u="none" strike="noStrike" kern="0" cap="none" spc="0" normalizeH="0" baseline="0" noProof="0" dirty="0">
                <a:ln>
                  <a:noFill/>
                </a:ln>
                <a:solidFill>
                  <a:prstClr val="black"/>
                </a:solidFill>
                <a:effectLst/>
                <a:uLnTx/>
                <a:uFillTx/>
                <a:latin typeface="Calibri"/>
                <a:ea typeface="+mn-ea"/>
                <a:cs typeface="+mn-cs"/>
              </a:rPr>
              <a:t>Maximum SS payroll tax for 2021 is $8,853.60– up $316.20 over 2020</a:t>
            </a:r>
          </a:p>
        </p:txBody>
      </p:sp>
    </p:spTree>
    <p:extLst>
      <p:ext uri="{BB962C8B-B14F-4D97-AF65-F5344CB8AC3E}">
        <p14:creationId xmlns:p14="http://schemas.microsoft.com/office/powerpoint/2010/main" val="3378051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258FD12-106B-48D3-85DC-CB9837AF266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3BE3E37-93E4-4E40-B02C-C0CAD8C0DC3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7BC410B-6F3B-42D8-A2A1-A48084489EE1}"/>
              </a:ext>
            </a:extLst>
          </p:cNvPr>
          <p:cNvSpPr txBox="1"/>
          <p:nvPr/>
        </p:nvSpPr>
        <p:spPr>
          <a:xfrm>
            <a:off x="914400" y="1447800"/>
            <a:ext cx="3257550" cy="715837"/>
          </a:xfrm>
          <a:prstGeom prst="rect">
            <a:avLst/>
          </a:prstGeom>
          <a:solidFill>
            <a:sysClr val="window" lastClr="FFFFFF">
              <a:lumMod val="85000"/>
            </a:sysClr>
          </a:solidFill>
        </p:spPr>
        <p:txBody>
          <a:bodyPr wrap="square" rtlCol="0">
            <a:spAutoFit/>
          </a:bodyPr>
          <a:lstStyle/>
          <a:p>
            <a:pPr marL="160735" marR="0" lvl="0" indent="-160735"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rPr>
              <a:t>2021 Maximum Benefit Amounts</a:t>
            </a:r>
          </a:p>
          <a:p>
            <a:pPr marL="417910" marR="0" lvl="1" indent="-160735"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rPr>
              <a:t>At FRA:  	$3,148	</a:t>
            </a:r>
          </a:p>
          <a:p>
            <a:pPr marL="417910" marR="0" lvl="1" indent="-160735"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rPr>
              <a:t>At age 70:	$3,895</a:t>
            </a:r>
          </a:p>
          <a:p>
            <a:pPr marL="257175" marR="0" lvl="1"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D77A989-E26A-4627-80D8-C73BCE238B72}"/>
              </a:ext>
            </a:extLst>
          </p:cNvPr>
          <p:cNvSpPr txBox="1"/>
          <p:nvPr/>
        </p:nvSpPr>
        <p:spPr>
          <a:xfrm>
            <a:off x="4543426" y="1447800"/>
            <a:ext cx="2771774" cy="715837"/>
          </a:xfrm>
          <a:prstGeom prst="rect">
            <a:avLst/>
          </a:prstGeom>
          <a:solidFill>
            <a:sysClr val="window" lastClr="FFFFFF">
              <a:lumMod val="85000"/>
            </a:sysClr>
          </a:solidFill>
        </p:spPr>
        <p:txBody>
          <a:bodyPr wrap="square" rtlCol="0">
            <a:spAutoFit/>
          </a:bodyPr>
          <a:lstStyle/>
          <a:p>
            <a:pPr marL="160735" marR="0" lvl="0" indent="-160735"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rPr>
              <a:t>Average Benefits</a:t>
            </a:r>
          </a:p>
          <a:p>
            <a:pPr marL="417910" marR="0" lvl="1" indent="-160735"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rPr>
              <a:t>Retiree: 	$1,546</a:t>
            </a:r>
          </a:p>
          <a:p>
            <a:pPr marL="417910" marR="0" lvl="1" indent="-160735"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rPr>
              <a:t>Retired Couple:	$2,596		</a:t>
            </a:r>
          </a:p>
        </p:txBody>
      </p:sp>
      <p:sp>
        <p:nvSpPr>
          <p:cNvPr id="13" name="TextBox 12">
            <a:extLst>
              <a:ext uri="{FF2B5EF4-FFF2-40B4-BE49-F238E27FC236}">
                <a16:creationId xmlns:a16="http://schemas.microsoft.com/office/drawing/2014/main" id="{454E1FBA-BCB2-444B-AF1F-11B4AC55E49C}"/>
              </a:ext>
            </a:extLst>
          </p:cNvPr>
          <p:cNvSpPr txBox="1"/>
          <p:nvPr/>
        </p:nvSpPr>
        <p:spPr>
          <a:xfrm>
            <a:off x="1528763" y="2325406"/>
            <a:ext cx="5400675" cy="404085"/>
          </a:xfrm>
          <a:prstGeom prst="rect">
            <a:avLst/>
          </a:prstGeom>
          <a:solidFill>
            <a:sysClr val="window" lastClr="FFFFFF">
              <a:lumMod val="85000"/>
            </a:sysClr>
          </a:solidFill>
        </p:spPr>
        <p:txBody>
          <a:bodyPr wrap="square" rtlCol="0">
            <a:spAutoFit/>
          </a:bodyPr>
          <a:lstStyle/>
          <a:p>
            <a:pPr marL="160735" marR="0" lvl="0" indent="-160735"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rPr>
              <a:t>50% of couples and 70% of singles rely on Social Security for 50% of their income</a:t>
            </a:r>
          </a:p>
          <a:p>
            <a:pPr marL="160735" marR="0" lvl="0" indent="-160735"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rPr>
              <a:t>21% of couples and 45% of singles rely on Social Security for 90% of their income</a:t>
            </a:r>
          </a:p>
        </p:txBody>
      </p:sp>
      <p:sp>
        <p:nvSpPr>
          <p:cNvPr id="9" name="TextBox 8">
            <a:extLst>
              <a:ext uri="{FF2B5EF4-FFF2-40B4-BE49-F238E27FC236}">
                <a16:creationId xmlns:a16="http://schemas.microsoft.com/office/drawing/2014/main" id="{F384517F-6C8C-41AA-982F-86D4340E4089}"/>
              </a:ext>
            </a:extLst>
          </p:cNvPr>
          <p:cNvSpPr txBox="1"/>
          <p:nvPr/>
        </p:nvSpPr>
        <p:spPr>
          <a:xfrm>
            <a:off x="76200" y="51033"/>
            <a:ext cx="8915400" cy="1077218"/>
          </a:xfrm>
          <a:prstGeom prst="rect">
            <a:avLst/>
          </a:prstGeom>
          <a:solidFill>
            <a:srgbClr val="1F497D">
              <a:lumMod val="20000"/>
              <a:lumOff val="8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omic Sans MS" panose="030F0702030302020204" pitchFamily="66" charset="0"/>
                <a:ea typeface="+mn-ea"/>
                <a:cs typeface="+mn-cs"/>
              </a:rPr>
              <a:t>Social Security Benefits “By the Numbers”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95600"/>
            <a:ext cx="6400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759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938992"/>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Windfall Elimination Provision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Government Pension Offset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B7F67BB0-3DAB-4865-9617-9BACC7C668B4}"/>
              </a:ext>
            </a:extLst>
          </p:cNvPr>
          <p:cNvSpPr txBox="1"/>
          <p:nvPr/>
        </p:nvSpPr>
        <p:spPr>
          <a:xfrm>
            <a:off x="228600" y="2034685"/>
            <a:ext cx="8839200" cy="452431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Windfall Elimination Provision (WEP)</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Applies to those who worked for certain state or local government agencies (including school systems)</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Specifically, work that was not covered by Social Security and for which Social Security tax was not withheld</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Earnings from this work will not show up in Social Security’s calculation, thus lowering the calculated benefit</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WEP in turn accounts for these earnings by applying a different calculation process to determine benefits</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Earnings from Social Security-covered work can offset the WEP reduction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C6938D1D-887A-4E85-BA71-893FF66FD6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E3E37-93E4-4E40-B02C-C0CAD8C0DC3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7288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938992"/>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Windfall Elimination Provision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Government Pension Offset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B7F67BB0-3DAB-4865-9617-9BACC7C668B4}"/>
              </a:ext>
            </a:extLst>
          </p:cNvPr>
          <p:cNvSpPr txBox="1"/>
          <p:nvPr/>
        </p:nvSpPr>
        <p:spPr>
          <a:xfrm>
            <a:off x="228600" y="2034685"/>
            <a:ext cx="8839200" cy="410881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Windfall Elimination Provision (WEP) </a:t>
            </a:r>
            <a:r>
              <a:rPr kumimoji="0" lang="en-US" sz="1400" b="0" i="1" u="none" strike="noStrike" kern="1200" cap="none" spc="0" normalizeH="0" baseline="0" noProof="0" dirty="0">
                <a:ln>
                  <a:noFill/>
                </a:ln>
                <a:solidFill>
                  <a:prstClr val="black"/>
                </a:solidFill>
                <a:effectLst/>
                <a:uLnTx/>
                <a:uFillTx/>
                <a:latin typeface="Calibri"/>
                <a:ea typeface="+mn-ea"/>
                <a:cs typeface="+mn-cs"/>
              </a:rPr>
              <a:t>Continued</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WEP goes beyond the worker’s PIA</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effect of WEP applies also to spousal benefits and other dependent benefits</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WEP does not apply to survivors’ benefits</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To avoid the WEP reduction:</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You have the option to forfeit the government pension</a:t>
            </a:r>
          </a:p>
          <a:p>
            <a:pPr marL="1200150" marR="0" lvl="2"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You can do this by withdrawing only the contributions you paid in before you become eligible for your pension.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656BF067-B4A1-4959-A664-434FDA4751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E3E37-93E4-4E40-B02C-C0CAD8C0DC3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687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E25926-CEC4-4EB3-A481-117BA9F03DE3}"/>
              </a:ext>
            </a:extLst>
          </p:cNvPr>
          <p:cNvSpPr>
            <a:spLocks noGrp="1"/>
          </p:cNvSpPr>
          <p:nvPr>
            <p:ph idx="1"/>
          </p:nvPr>
        </p:nvSpPr>
        <p:spPr>
          <a:xfrm>
            <a:off x="1791088" y="2716242"/>
            <a:ext cx="5770526" cy="2549723"/>
          </a:xfrm>
        </p:spPr>
        <p:txBody>
          <a:bodyPr>
            <a:normAutofit/>
          </a:bodyPr>
          <a:lstStyle/>
          <a:p>
            <a:pPr marL="0" indent="0" algn="ctr">
              <a:lnSpc>
                <a:spcPct val="110000"/>
              </a:lnSpc>
              <a:spcBef>
                <a:spcPts val="1800"/>
              </a:spcBef>
              <a:buNone/>
            </a:pPr>
            <a:r>
              <a:rPr lang="en-US" b="1" dirty="0">
                <a:solidFill>
                  <a:schemeClr val="accent1">
                    <a:lumMod val="75000"/>
                  </a:schemeClr>
                </a:solidFill>
                <a:ea typeface="Roboto Slab" pitchFamily="2" charset="0"/>
              </a:rPr>
              <a:t>The AMAC Foundation Mission</a:t>
            </a:r>
          </a:p>
          <a:p>
            <a:pPr marL="0" indent="0" algn="ctr">
              <a:lnSpc>
                <a:spcPct val="110000"/>
              </a:lnSpc>
              <a:spcBef>
                <a:spcPts val="1800"/>
              </a:spcBef>
              <a:buNone/>
            </a:pPr>
            <a:r>
              <a:rPr lang="en-US" dirty="0">
                <a:ea typeface="Roboto Slab" pitchFamily="2"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To help protect and ensure the financial security, health, and social lives of current and future mature Americans, and to help Americans navigate the bewildering array of decisions they need to make.</a:t>
            </a:r>
          </a:p>
          <a:p>
            <a:pPr marL="0" indent="0" algn="ctr">
              <a:lnSpc>
                <a:spcPct val="110000"/>
              </a:lnSpc>
              <a:spcBef>
                <a:spcPts val="1800"/>
              </a:spcBef>
              <a:buNone/>
            </a:pPr>
            <a:endParaRPr lang="en-US" dirty="0">
              <a:ea typeface="Roboto Slab" pitchFamily="2" charset="0"/>
            </a:endParaRPr>
          </a:p>
          <a:p>
            <a:pPr marL="0" indent="0" algn="ctr">
              <a:lnSpc>
                <a:spcPct val="110000"/>
              </a:lnSpc>
              <a:spcBef>
                <a:spcPts val="1800"/>
              </a:spcBef>
              <a:buNone/>
            </a:pPr>
            <a:endParaRPr lang="en-US" dirty="0">
              <a:ea typeface="Roboto Slab" pitchFamily="2" charset="0"/>
            </a:endParaRPr>
          </a:p>
        </p:txBody>
      </p:sp>
      <p:pic>
        <p:nvPicPr>
          <p:cNvPr id="2" name="Picture 1">
            <a:extLst>
              <a:ext uri="{FF2B5EF4-FFF2-40B4-BE49-F238E27FC236}">
                <a16:creationId xmlns:a16="http://schemas.microsoft.com/office/drawing/2014/main" id="{99F6CEF8-1769-4A77-A01C-D3DD73BF2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397" y="1364920"/>
            <a:ext cx="2922471" cy="1022021"/>
          </a:xfrm>
          <a:prstGeom prst="rect">
            <a:avLst/>
          </a:prstGeom>
        </p:spPr>
      </p:pic>
      <p:sp>
        <p:nvSpPr>
          <p:cNvPr id="4" name="Date Placeholder 3">
            <a:extLst>
              <a:ext uri="{FF2B5EF4-FFF2-40B4-BE49-F238E27FC236}">
                <a16:creationId xmlns:a16="http://schemas.microsoft.com/office/drawing/2014/main" id="{2CAB80C2-67C3-45CC-9B8F-CCFB86BE529E}"/>
              </a:ext>
            </a:extLst>
          </p:cNvPr>
          <p:cNvSpPr>
            <a:spLocks noGrp="1"/>
          </p:cNvSpPr>
          <p:nvPr>
            <p:ph type="dt" sz="half" idx="10"/>
          </p:nvPr>
        </p:nvSpPr>
        <p:spPr/>
        <p:txBody>
          <a:bodyPr/>
          <a:lstStyle/>
          <a:p>
            <a:fld id="{A4532500-749B-4344-AC3E-2CFCBECD3BCB}" type="datetime1">
              <a:rPr lang="en-US" smtClean="0"/>
              <a:t>3/12/2021</a:t>
            </a:fld>
            <a:endParaRPr lang="en-US"/>
          </a:p>
        </p:txBody>
      </p:sp>
      <p:sp>
        <p:nvSpPr>
          <p:cNvPr id="5" name="Slide Number Placeholder 4">
            <a:extLst>
              <a:ext uri="{FF2B5EF4-FFF2-40B4-BE49-F238E27FC236}">
                <a16:creationId xmlns:a16="http://schemas.microsoft.com/office/drawing/2014/main" id="{D4F8F461-D9FE-4F90-9F3B-59537274E20B}"/>
              </a:ext>
            </a:extLst>
          </p:cNvPr>
          <p:cNvSpPr>
            <a:spLocks noGrp="1"/>
          </p:cNvSpPr>
          <p:nvPr>
            <p:ph type="sldNum" sz="quarter" idx="12"/>
          </p:nvPr>
        </p:nvSpPr>
        <p:spPr/>
        <p:txBody>
          <a:bodyPr/>
          <a:lstStyle/>
          <a:p>
            <a:fld id="{7DB549D1-6EBE-40B8-977A-A1C6F345B4BD}" type="slidenum">
              <a:rPr lang="en-US" smtClean="0"/>
              <a:t>3</a:t>
            </a:fld>
            <a:endParaRPr lang="en-US"/>
          </a:p>
        </p:txBody>
      </p:sp>
    </p:spTree>
    <p:extLst>
      <p:ext uri="{BB962C8B-B14F-4D97-AF65-F5344CB8AC3E}">
        <p14:creationId xmlns:p14="http://schemas.microsoft.com/office/powerpoint/2010/main" val="2166975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938992"/>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Windfall Elimination Provision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Government Pension Offset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B7F67BB0-3DAB-4865-9617-9BACC7C668B4}"/>
              </a:ext>
            </a:extLst>
          </p:cNvPr>
          <p:cNvSpPr txBox="1"/>
          <p:nvPr/>
        </p:nvSpPr>
        <p:spPr>
          <a:xfrm>
            <a:off x="228600" y="2034685"/>
            <a:ext cx="8839200" cy="577081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Windfall Elimination Provision (WEP) </a:t>
            </a:r>
            <a:r>
              <a:rPr kumimoji="0" lang="en-US" sz="1400" b="0" i="1" u="none" strike="noStrike" kern="1200" cap="none" spc="0" normalizeH="0" baseline="0" noProof="0" dirty="0">
                <a:ln>
                  <a:noFill/>
                </a:ln>
                <a:solidFill>
                  <a:prstClr val="black"/>
                </a:solidFill>
                <a:effectLst/>
                <a:uLnTx/>
                <a:uFillTx/>
                <a:latin typeface="Calibri"/>
                <a:ea typeface="+mn-ea"/>
                <a:cs typeface="+mn-cs"/>
              </a:rPr>
              <a:t>Continued</a:t>
            </a:r>
          </a:p>
          <a:p>
            <a:pPr marL="0" marR="0" lvl="0" indent="0" algn="l" defTabSz="914400" rtl="0" eaLnBrk="1" fontAlgn="auto" latinLnBrk="0" hangingPunct="1">
              <a:lnSpc>
                <a:spcPct val="150000"/>
              </a:lnSpc>
              <a:spcBef>
                <a:spcPts val="0"/>
              </a:spcBef>
              <a:spcAft>
                <a:spcPts val="0"/>
              </a:spcAft>
              <a:buClrTx/>
              <a:buSzTx/>
              <a:buFont typeface="Wingdings" pitchFamily="2" charset="2"/>
              <a:buChar char="v"/>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The maximum WEP reduction for someone turning 62 in 2021 is $498. This maximum      	reduction amount stays with you no matter what age you retire.</a:t>
            </a:r>
          </a:p>
          <a:p>
            <a:pPr marL="0" marR="0" lvl="0" indent="0" algn="l" defTabSz="914400" rtl="0" eaLnBrk="1" fontAlgn="auto" latinLnBrk="0" hangingPunct="1">
              <a:lnSpc>
                <a:spcPct val="150000"/>
              </a:lnSpc>
              <a:spcBef>
                <a:spcPts val="0"/>
              </a:spcBef>
              <a:spcAft>
                <a:spcPts val="0"/>
              </a:spcAft>
              <a:buClrTx/>
              <a:buSzTx/>
              <a:buFont typeface="Wingdings"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WEP reduction can never be more than 50% of your pension.</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You can reduce the WEP reduction or eliminate it all together through earning additional years of “substantial” earnings.</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Each year of substantial earnings you have above 20 years reduces the reduction by an </a:t>
            </a:r>
          </a:p>
          <a:p>
            <a:pPr marL="285750" marR="0" lvl="0" indent="-28575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additional 5%.	 </a:t>
            </a: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2"/>
              </a:rPr>
              <a:t>https://www.ssa.gov/pubs/EN-05-10045.pdf</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656BF067-B4A1-4959-A664-434FDA4751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E3E37-93E4-4E40-B02C-C0CAD8C0DC3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8" name="Object 7"/>
          <p:cNvGraphicFramePr>
            <a:graphicFrameLocks noChangeAspect="1"/>
          </p:cNvGraphicFramePr>
          <p:nvPr/>
        </p:nvGraphicFramePr>
        <p:xfrm>
          <a:off x="1522413" y="1404938"/>
          <a:ext cx="1228725" cy="390525"/>
        </p:xfrm>
        <a:graphic>
          <a:graphicData uri="http://schemas.openxmlformats.org/presentationml/2006/ole">
            <mc:AlternateContent xmlns:mc="http://schemas.openxmlformats.org/markup-compatibility/2006">
              <mc:Choice xmlns:v="urn:schemas-microsoft-com:vml" Requires="v">
                <p:oleObj name="Worksheet" r:id="rId3" imgW="1228843" imgH="390493" progId="Excel.Sheet.12">
                  <p:embed/>
                </p:oleObj>
              </mc:Choice>
              <mc:Fallback>
                <p:oleObj name="Worksheet" r:id="rId3" imgW="1228843" imgH="390493" progId="Excel.Sheet.12">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3" y="1404938"/>
                        <a:ext cx="12287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1447800" y="1404938"/>
          <a:ext cx="1381125" cy="390525"/>
        </p:xfrm>
        <a:graphic>
          <a:graphicData uri="http://schemas.openxmlformats.org/presentationml/2006/ole">
            <mc:AlternateContent xmlns:mc="http://schemas.openxmlformats.org/markup-compatibility/2006">
              <mc:Choice xmlns:v="urn:schemas-microsoft-com:vml" Requires="v">
                <p:oleObj name="Worksheet" r:id="rId5" imgW="1381071" imgH="390493" progId="Excel.Sheet.12">
                  <p:embed/>
                </p:oleObj>
              </mc:Choice>
              <mc:Fallback>
                <p:oleObj name="Worksheet" r:id="rId5" imgW="1381071" imgH="390493" progId="Excel.Sheet.12">
                  <p:embed/>
                  <p:pic>
                    <p:nvPicPr>
                      <p:cNvPr id="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404938"/>
                        <a:ext cx="13811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Table 9"/>
          <p:cNvGraphicFramePr>
            <a:graphicFrameLocks noGrp="1"/>
          </p:cNvGraphicFramePr>
          <p:nvPr/>
        </p:nvGraphicFramePr>
        <p:xfrm>
          <a:off x="152400" y="4724400"/>
          <a:ext cx="8763000" cy="92128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730250">
                  <a:extLst>
                    <a:ext uri="{9D8B030D-6E8A-4147-A177-3AD203B41FA5}">
                      <a16:colId xmlns:a16="http://schemas.microsoft.com/office/drawing/2014/main" val="20003"/>
                    </a:ext>
                  </a:extLst>
                </a:gridCol>
                <a:gridCol w="730250">
                  <a:extLst>
                    <a:ext uri="{9D8B030D-6E8A-4147-A177-3AD203B41FA5}">
                      <a16:colId xmlns:a16="http://schemas.microsoft.com/office/drawing/2014/main" val="20004"/>
                    </a:ext>
                  </a:extLst>
                </a:gridCol>
                <a:gridCol w="76835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4135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40995">
                <a:tc>
                  <a:txBody>
                    <a:bodyPr/>
                    <a:lstStyle/>
                    <a:p>
                      <a:pPr algn="ctr"/>
                      <a:r>
                        <a:rPr lang="en-US" dirty="0"/>
                        <a:t>ELY</a:t>
                      </a:r>
                    </a:p>
                  </a:txBody>
                  <a:tcPr/>
                </a:tc>
                <a:tc>
                  <a:txBody>
                    <a:bodyPr/>
                    <a:lstStyle/>
                    <a:p>
                      <a:pPr algn="ctr"/>
                      <a:r>
                        <a:rPr lang="en-US" dirty="0"/>
                        <a:t>&lt;</a:t>
                      </a:r>
                      <a:r>
                        <a:rPr lang="en-US" baseline="0" dirty="0"/>
                        <a:t>= 20</a:t>
                      </a:r>
                      <a:endParaRPr lang="en-US" dirty="0"/>
                    </a:p>
                  </a:txBody>
                  <a:tcPr/>
                </a:tc>
                <a:tc>
                  <a:txBody>
                    <a:bodyPr/>
                    <a:lstStyle/>
                    <a:p>
                      <a:pPr algn="ctr"/>
                      <a:r>
                        <a:rPr lang="en-US" dirty="0"/>
                        <a:t>21</a:t>
                      </a:r>
                    </a:p>
                  </a:txBody>
                  <a:tcPr/>
                </a:tc>
                <a:tc>
                  <a:txBody>
                    <a:bodyPr/>
                    <a:lstStyle/>
                    <a:p>
                      <a:pPr algn="ctr"/>
                      <a:r>
                        <a:rPr lang="en-US" dirty="0"/>
                        <a:t>22</a:t>
                      </a:r>
                    </a:p>
                  </a:txBody>
                  <a:tcPr/>
                </a:tc>
                <a:tc>
                  <a:txBody>
                    <a:bodyPr/>
                    <a:lstStyle/>
                    <a:p>
                      <a:pPr algn="ctr"/>
                      <a:r>
                        <a:rPr lang="en-US" dirty="0"/>
                        <a:t>23</a:t>
                      </a:r>
                    </a:p>
                  </a:txBody>
                  <a:tcPr/>
                </a:tc>
                <a:tc>
                  <a:txBody>
                    <a:bodyPr/>
                    <a:lstStyle/>
                    <a:p>
                      <a:pPr algn="ctr"/>
                      <a:r>
                        <a:rPr lang="en-US" dirty="0"/>
                        <a:t>24</a:t>
                      </a:r>
                    </a:p>
                  </a:txBody>
                  <a:tcPr/>
                </a:tc>
                <a:tc>
                  <a:txBody>
                    <a:bodyPr/>
                    <a:lstStyle/>
                    <a:p>
                      <a:pPr algn="ctr"/>
                      <a:r>
                        <a:rPr lang="en-US" dirty="0"/>
                        <a:t>25</a:t>
                      </a:r>
                    </a:p>
                  </a:txBody>
                  <a:tcPr/>
                </a:tc>
                <a:tc>
                  <a:txBody>
                    <a:bodyPr/>
                    <a:lstStyle/>
                    <a:p>
                      <a:pPr algn="ctr"/>
                      <a:r>
                        <a:rPr lang="en-US" dirty="0"/>
                        <a:t>26</a:t>
                      </a:r>
                    </a:p>
                  </a:txBody>
                  <a:tcPr/>
                </a:tc>
                <a:tc>
                  <a:txBody>
                    <a:bodyPr/>
                    <a:lstStyle/>
                    <a:p>
                      <a:pPr algn="ctr"/>
                      <a:r>
                        <a:rPr lang="en-US" dirty="0"/>
                        <a:t>27</a:t>
                      </a:r>
                    </a:p>
                  </a:txBody>
                  <a:tcPr/>
                </a:tc>
                <a:tc>
                  <a:txBody>
                    <a:bodyPr/>
                    <a:lstStyle/>
                    <a:p>
                      <a:pPr algn="ctr"/>
                      <a:r>
                        <a:rPr lang="en-US" dirty="0"/>
                        <a:t>28</a:t>
                      </a:r>
                    </a:p>
                  </a:txBody>
                  <a:tcPr/>
                </a:tc>
                <a:tc>
                  <a:txBody>
                    <a:bodyPr/>
                    <a:lstStyle/>
                    <a:p>
                      <a:pPr algn="ctr"/>
                      <a:r>
                        <a:rPr lang="en-US" dirty="0"/>
                        <a:t>29</a:t>
                      </a:r>
                    </a:p>
                  </a:txBody>
                  <a:tcPr/>
                </a:tc>
                <a:tc>
                  <a:txBody>
                    <a:bodyPr/>
                    <a:lstStyle/>
                    <a:p>
                      <a:pPr algn="ctr"/>
                      <a:r>
                        <a:rPr lang="en-US" dirty="0"/>
                        <a:t>30</a:t>
                      </a:r>
                    </a:p>
                  </a:txBody>
                  <a:tcPr/>
                </a:tc>
                <a:extLst>
                  <a:ext uri="{0D108BD9-81ED-4DB2-BD59-A6C34878D82A}">
                    <a16:rowId xmlns:a16="http://schemas.microsoft.com/office/drawing/2014/main" val="10000"/>
                  </a:ext>
                </a:extLst>
              </a:tr>
              <a:tr h="555529">
                <a:tc>
                  <a:txBody>
                    <a:bodyPr/>
                    <a:lstStyle/>
                    <a:p>
                      <a:r>
                        <a:rPr lang="en-US" dirty="0"/>
                        <a:t>2021</a:t>
                      </a:r>
                    </a:p>
                  </a:txBody>
                  <a:tcPr/>
                </a:tc>
                <a:tc>
                  <a:txBody>
                    <a:bodyPr/>
                    <a:lstStyle/>
                    <a:p>
                      <a:r>
                        <a:rPr lang="en-US" dirty="0"/>
                        <a:t>$498</a:t>
                      </a:r>
                    </a:p>
                  </a:txBody>
                  <a:tcPr/>
                </a:tc>
                <a:tc>
                  <a:txBody>
                    <a:bodyPr/>
                    <a:lstStyle/>
                    <a:p>
                      <a:r>
                        <a:rPr lang="en-US" dirty="0"/>
                        <a:t>$448</a:t>
                      </a:r>
                    </a:p>
                  </a:txBody>
                  <a:tcPr/>
                </a:tc>
                <a:tc>
                  <a:txBody>
                    <a:bodyPr/>
                    <a:lstStyle/>
                    <a:p>
                      <a:r>
                        <a:rPr lang="en-US" dirty="0"/>
                        <a:t>$398</a:t>
                      </a:r>
                    </a:p>
                  </a:txBody>
                  <a:tcPr/>
                </a:tc>
                <a:tc>
                  <a:txBody>
                    <a:bodyPr/>
                    <a:lstStyle/>
                    <a:p>
                      <a:r>
                        <a:rPr lang="en-US" dirty="0"/>
                        <a:t>$349</a:t>
                      </a:r>
                    </a:p>
                  </a:txBody>
                  <a:tcPr/>
                </a:tc>
                <a:tc>
                  <a:txBody>
                    <a:bodyPr/>
                    <a:lstStyle/>
                    <a:p>
                      <a:r>
                        <a:rPr lang="en-US" dirty="0"/>
                        <a:t>$299</a:t>
                      </a:r>
                    </a:p>
                  </a:txBody>
                  <a:tcPr/>
                </a:tc>
                <a:tc>
                  <a:txBody>
                    <a:bodyPr/>
                    <a:lstStyle/>
                    <a:p>
                      <a:r>
                        <a:rPr lang="en-US" dirty="0"/>
                        <a:t>$249</a:t>
                      </a:r>
                    </a:p>
                  </a:txBody>
                  <a:tcPr/>
                </a:tc>
                <a:tc>
                  <a:txBody>
                    <a:bodyPr/>
                    <a:lstStyle/>
                    <a:p>
                      <a:r>
                        <a:rPr lang="en-US" dirty="0"/>
                        <a:t>$199</a:t>
                      </a:r>
                    </a:p>
                  </a:txBody>
                  <a:tcPr/>
                </a:tc>
                <a:tc>
                  <a:txBody>
                    <a:bodyPr/>
                    <a:lstStyle/>
                    <a:p>
                      <a:r>
                        <a:rPr lang="en-US" dirty="0"/>
                        <a:t>$149</a:t>
                      </a:r>
                    </a:p>
                  </a:txBody>
                  <a:tcPr/>
                </a:tc>
                <a:tc>
                  <a:txBody>
                    <a:bodyPr/>
                    <a:lstStyle/>
                    <a:p>
                      <a:r>
                        <a:rPr lang="en-US" dirty="0"/>
                        <a:t>$100</a:t>
                      </a:r>
                    </a:p>
                  </a:txBody>
                  <a:tcPr/>
                </a:tc>
                <a:tc>
                  <a:txBody>
                    <a:bodyPr/>
                    <a:lstStyle/>
                    <a:p>
                      <a:r>
                        <a:rPr lang="en-US" dirty="0"/>
                        <a:t>$50</a:t>
                      </a:r>
                    </a:p>
                  </a:txBody>
                  <a:tcPr/>
                </a:tc>
                <a:tc>
                  <a:txBody>
                    <a:bodyPr/>
                    <a:lstStyle/>
                    <a:p>
                      <a:r>
                        <a:rPr lang="en-US" dirty="0"/>
                        <a:t>$0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83166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938992"/>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Windfall Elimination Provision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Government Pension Offset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656BF067-B4A1-4959-A664-434FDA4751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E3E37-93E4-4E40-B02C-C0CAD8C0DC3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8" name="Object 7"/>
          <p:cNvGraphicFramePr>
            <a:graphicFrameLocks noChangeAspect="1"/>
          </p:cNvGraphicFramePr>
          <p:nvPr/>
        </p:nvGraphicFramePr>
        <p:xfrm>
          <a:off x="1522413" y="1404938"/>
          <a:ext cx="1228725" cy="390525"/>
        </p:xfrm>
        <a:graphic>
          <a:graphicData uri="http://schemas.openxmlformats.org/presentationml/2006/ole">
            <mc:AlternateContent xmlns:mc="http://schemas.openxmlformats.org/markup-compatibility/2006">
              <mc:Choice xmlns:v="urn:schemas-microsoft-com:vml" Requires="v">
                <p:oleObj name="Worksheet" r:id="rId2" imgW="1228843" imgH="390493" progId="Excel.Sheet.12">
                  <p:embed/>
                </p:oleObj>
              </mc:Choice>
              <mc:Fallback>
                <p:oleObj name="Worksheet" r:id="rId2" imgW="1228843" imgH="390493" progId="Excel.Sheet.12">
                  <p:embed/>
                  <p:pic>
                    <p:nvPicPr>
                      <p:cNvPr id="8"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413" y="1404938"/>
                        <a:ext cx="12287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1447800" y="1404938"/>
          <a:ext cx="1381125" cy="390525"/>
        </p:xfrm>
        <a:graphic>
          <a:graphicData uri="http://schemas.openxmlformats.org/presentationml/2006/ole">
            <mc:AlternateContent xmlns:mc="http://schemas.openxmlformats.org/markup-compatibility/2006">
              <mc:Choice xmlns:v="urn:schemas-microsoft-com:vml" Requires="v">
                <p:oleObj name="Worksheet" r:id="rId4" imgW="1381071" imgH="390493" progId="Excel.Sheet.12">
                  <p:embed/>
                </p:oleObj>
              </mc:Choice>
              <mc:Fallback>
                <p:oleObj name="Worksheet" r:id="rId4" imgW="1381071" imgH="390493" progId="Excel.Sheet.12">
                  <p:embed/>
                  <p:pic>
                    <p:nvPicPr>
                      <p:cNvPr id="9"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404938"/>
                        <a:ext cx="13811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152400" y="2286000"/>
            <a:ext cx="883920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prstClr val="black"/>
                </a:solidFill>
                <a:effectLst/>
                <a:uLnTx/>
                <a:uFillTx/>
                <a:latin typeface="Calibri"/>
                <a:ea typeface="+mn-ea"/>
                <a:cs typeface="+mn-cs"/>
              </a:rPr>
              <a:t>Example of WEP Reduction of Worker with AIME of $1,500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prstClr val="black"/>
                </a:solidFill>
                <a:effectLst/>
                <a:uLnTx/>
                <a:uFillTx/>
                <a:latin typeface="Calibri"/>
                <a:ea typeface="+mn-ea"/>
                <a:cs typeface="+mn-cs"/>
              </a:rPr>
              <a:t>Regular Formula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prstClr val="black"/>
                </a:solidFill>
                <a:effectLst/>
                <a:uLnTx/>
                <a:uFillTx/>
                <a:latin typeface="Calibri"/>
                <a:ea typeface="+mn-ea"/>
                <a:cs typeface="+mn-cs"/>
              </a:rPr>
              <a:t>WEP Formula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90% of first $996		   $896.40		40% of first $996		         $398.40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32% of earnings over $996           161.28                 32% of earnings over $996                161.28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And through $6,002                                                    And through $6,002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15% over $6,002                                 0.00                 15% over $6,002	                 	                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Total after rounding                  $1,057.60               Total after rounding                          $559.60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https://www.ssa.gov/benefits/retirement/planner/anyPiaWepjs04.html</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8690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938992"/>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Windfall Elimination Provision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Government Pension Offset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B7F67BB0-3DAB-4865-9617-9BACC7C668B4}"/>
              </a:ext>
            </a:extLst>
          </p:cNvPr>
          <p:cNvSpPr txBox="1"/>
          <p:nvPr/>
        </p:nvSpPr>
        <p:spPr>
          <a:xfrm>
            <a:off x="228600" y="2034685"/>
            <a:ext cx="8839200" cy="493981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Government Pension Offset (GPO)</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Applies to spouses who receive a pension from government work that was not covered by Social Security </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Applicable to spouses, divorced spouses, surviving spouses, surviving divorced spouses, and deemed spouses</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GPO results in Social Security spousal benefit reduction of $2 reduction for every $3 (or .667%)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To avoid the GPO reduction:</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For at least five years before you retire, work in a position where you are contributing to both Social Security and the same pension plan.</a:t>
            </a:r>
            <a:br>
              <a:rPr kumimoji="0" lang="en-US" sz="1800" b="0" i="0" u="none" strike="noStrike" kern="1200" cap="none" spc="0" normalizeH="0" baseline="0" noProof="0" dirty="0">
                <a:ln>
                  <a:noFill/>
                </a:ln>
                <a:solidFill>
                  <a:prstClr val="black"/>
                </a:solidFill>
                <a:effectLst/>
                <a:uLnTx/>
                <a:uFillTx/>
                <a:latin typeface="Calibri"/>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A19BC405-6E3B-43CF-9B07-A60EF8CCAE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E3E37-93E4-4E40-B02C-C0CAD8C0DC3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9636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077218"/>
          </a:xfrm>
          <a:prstGeom prst="rect">
            <a:avLst/>
          </a:prstGeom>
          <a:solidFill>
            <a:schemeClr val="tx2">
              <a:lumMod val="20000"/>
              <a:lumOff val="80000"/>
            </a:schemeClr>
          </a:solidFill>
        </p:spPr>
        <p:txBody>
          <a:bodyPr wrap="square" rtlCol="0">
            <a:spAutoFit/>
          </a:bodyPr>
          <a:lstStyle/>
          <a:p>
            <a:pPr algn="ctr"/>
            <a:endParaRPr lang="en-US" dirty="0"/>
          </a:p>
          <a:p>
            <a:pPr algn="ctr"/>
            <a:r>
              <a:rPr lang="en-US" sz="2800" dirty="0">
                <a:latin typeface="Comic Sans MS" panose="030F0702030302020204" pitchFamily="66" charset="0"/>
              </a:rPr>
              <a:t> Medicare 2021</a:t>
            </a:r>
          </a:p>
          <a:p>
            <a:pPr algn="ctr"/>
            <a:endParaRPr lang="en-US" dirty="0"/>
          </a:p>
        </p:txBody>
      </p:sp>
      <p:sp>
        <p:nvSpPr>
          <p:cNvPr id="3" name="TextBox 2">
            <a:extLst>
              <a:ext uri="{FF2B5EF4-FFF2-40B4-BE49-F238E27FC236}">
                <a16:creationId xmlns:a16="http://schemas.microsoft.com/office/drawing/2014/main" id="{B7F67BB0-3DAB-4865-9617-9BACC7C668B4}"/>
              </a:ext>
            </a:extLst>
          </p:cNvPr>
          <p:cNvSpPr txBox="1"/>
          <p:nvPr/>
        </p:nvSpPr>
        <p:spPr>
          <a:xfrm>
            <a:off x="228600" y="1447800"/>
            <a:ext cx="8839200" cy="784830"/>
          </a:xfrm>
          <a:prstGeom prst="rect">
            <a:avLst/>
          </a:prstGeom>
          <a:noFill/>
        </p:spPr>
        <p:txBody>
          <a:bodyPr wrap="square" rtlCol="0">
            <a:spAutoFit/>
          </a:bodyPr>
          <a:lstStyle/>
          <a:p>
            <a:pPr>
              <a:lnSpc>
                <a:spcPct val="150000"/>
              </a:lnSpc>
            </a:pPr>
            <a:r>
              <a:rPr lang="en-US" dirty="0"/>
              <a:t> </a:t>
            </a:r>
          </a:p>
          <a:p>
            <a:pPr marL="285750" indent="-285750">
              <a:buFont typeface="Wingdings" panose="05000000000000000000" pitchFamily="2" charset="2"/>
              <a:buChar char="v"/>
            </a:pPr>
            <a:endParaRPr lang="en-US" dirty="0"/>
          </a:p>
        </p:txBody>
      </p:sp>
      <p:sp>
        <p:nvSpPr>
          <p:cNvPr id="5" name="Slide Number Placeholder 4">
            <a:extLst>
              <a:ext uri="{FF2B5EF4-FFF2-40B4-BE49-F238E27FC236}">
                <a16:creationId xmlns:a16="http://schemas.microsoft.com/office/drawing/2014/main" id="{A19BC405-6E3B-43CF-9B07-A60EF8CCAE08}"/>
              </a:ext>
            </a:extLst>
          </p:cNvPr>
          <p:cNvSpPr>
            <a:spLocks noGrp="1"/>
          </p:cNvSpPr>
          <p:nvPr>
            <p:ph type="sldNum" sz="quarter" idx="12"/>
          </p:nvPr>
        </p:nvSpPr>
        <p:spPr/>
        <p:txBody>
          <a:bodyPr/>
          <a:lstStyle/>
          <a:p>
            <a:fld id="{33BE3E37-93E4-4E40-B02C-C0CAD8C0DC3D}" type="slidenum">
              <a:rPr lang="en-US" smtClean="0"/>
              <a:t>33</a:t>
            </a:fld>
            <a:endParaRPr lang="en-US"/>
          </a:p>
        </p:txBody>
      </p:sp>
      <p:sp>
        <p:nvSpPr>
          <p:cNvPr id="4" name="Rectangle 3">
            <a:extLst>
              <a:ext uri="{FF2B5EF4-FFF2-40B4-BE49-F238E27FC236}">
                <a16:creationId xmlns:a16="http://schemas.microsoft.com/office/drawing/2014/main" id="{3F443ECD-C09E-4FD8-AC4E-2DF32C648056}"/>
              </a:ext>
            </a:extLst>
          </p:cNvPr>
          <p:cNvSpPr/>
          <p:nvPr/>
        </p:nvSpPr>
        <p:spPr>
          <a:xfrm>
            <a:off x="762000" y="1632465"/>
            <a:ext cx="7467600" cy="1754326"/>
          </a:xfrm>
          <a:prstGeom prst="rect">
            <a:avLst/>
          </a:prstGeom>
        </p:spPr>
        <p:txBody>
          <a:bodyPr wrap="square">
            <a:spAutoFit/>
          </a:bodyPr>
          <a:lstStyle/>
          <a:p>
            <a:pPr marL="285750" indent="-285750">
              <a:buFont typeface="Arial" panose="020B0604020202020204" pitchFamily="34" charset="0"/>
              <a:buChar char="•"/>
            </a:pPr>
            <a:r>
              <a:rPr lang="en-US" dirty="0"/>
              <a:t>The standard Medicare Part B premium is $148.50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Part A deductible is $1,484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Part B deductible is $203</a:t>
            </a:r>
          </a:p>
          <a:p>
            <a:pPr marL="285750" indent="-285750">
              <a:buFont typeface="Arial" panose="020B0604020202020204" pitchFamily="34" charset="0"/>
              <a:buChar char="•"/>
            </a:pPr>
            <a:endParaRPr lang="en-US" dirty="0"/>
          </a:p>
        </p:txBody>
      </p:sp>
      <p:sp>
        <p:nvSpPr>
          <p:cNvPr id="20" name="TextBox 19"/>
          <p:cNvSpPr txBox="1"/>
          <p:nvPr/>
        </p:nvSpPr>
        <p:spPr>
          <a:xfrm>
            <a:off x="914400" y="3886200"/>
            <a:ext cx="6858000" cy="923330"/>
          </a:xfrm>
          <a:prstGeom prst="rect">
            <a:avLst/>
          </a:prstGeom>
          <a:noFill/>
        </p:spPr>
        <p:txBody>
          <a:bodyPr wrap="square" rtlCol="0">
            <a:spAutoFit/>
          </a:bodyPr>
          <a:lstStyle/>
          <a:p>
            <a:r>
              <a:rPr lang="en-US" dirty="0"/>
              <a:t>Do you need to take Medicare at 65? </a:t>
            </a:r>
          </a:p>
          <a:p>
            <a:endParaRPr lang="en-US" dirty="0"/>
          </a:p>
          <a:p>
            <a:endParaRPr lang="en-US" dirty="0"/>
          </a:p>
        </p:txBody>
      </p:sp>
    </p:spTree>
    <p:extLst>
      <p:ext uri="{BB962C8B-B14F-4D97-AF65-F5344CB8AC3E}">
        <p14:creationId xmlns:p14="http://schemas.microsoft.com/office/powerpoint/2010/main" val="3099407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BE3E37-93E4-4E40-B02C-C0CAD8C0DC3D}" type="slidenum">
              <a:rPr lang="en-US" smtClean="0"/>
              <a:pPr/>
              <a:t>34</a:t>
            </a:fld>
            <a:endParaRPr lang="en-US"/>
          </a:p>
        </p:txBody>
      </p:sp>
      <p:graphicFrame>
        <p:nvGraphicFramePr>
          <p:cNvPr id="3" name="Table 2"/>
          <p:cNvGraphicFramePr>
            <a:graphicFrameLocks noGrp="1"/>
          </p:cNvGraphicFramePr>
          <p:nvPr/>
        </p:nvGraphicFramePr>
        <p:xfrm>
          <a:off x="381001" y="1121949"/>
          <a:ext cx="8381999" cy="5507452"/>
        </p:xfrm>
        <a:graphic>
          <a:graphicData uri="http://schemas.openxmlformats.org/drawingml/2006/table">
            <a:tbl>
              <a:tblPr/>
              <a:tblGrid>
                <a:gridCol w="1885485">
                  <a:extLst>
                    <a:ext uri="{9D8B030D-6E8A-4147-A177-3AD203B41FA5}">
                      <a16:colId xmlns:a16="http://schemas.microsoft.com/office/drawing/2014/main" val="20000"/>
                    </a:ext>
                  </a:extLst>
                </a:gridCol>
                <a:gridCol w="1885485">
                  <a:extLst>
                    <a:ext uri="{9D8B030D-6E8A-4147-A177-3AD203B41FA5}">
                      <a16:colId xmlns:a16="http://schemas.microsoft.com/office/drawing/2014/main" val="20001"/>
                    </a:ext>
                  </a:extLst>
                </a:gridCol>
                <a:gridCol w="1885485">
                  <a:extLst>
                    <a:ext uri="{9D8B030D-6E8A-4147-A177-3AD203B41FA5}">
                      <a16:colId xmlns:a16="http://schemas.microsoft.com/office/drawing/2014/main" val="20002"/>
                    </a:ext>
                  </a:extLst>
                </a:gridCol>
                <a:gridCol w="1172273">
                  <a:extLst>
                    <a:ext uri="{9D8B030D-6E8A-4147-A177-3AD203B41FA5}">
                      <a16:colId xmlns:a16="http://schemas.microsoft.com/office/drawing/2014/main" val="20003"/>
                    </a:ext>
                  </a:extLst>
                </a:gridCol>
                <a:gridCol w="1553271">
                  <a:extLst>
                    <a:ext uri="{9D8B030D-6E8A-4147-A177-3AD203B41FA5}">
                      <a16:colId xmlns:a16="http://schemas.microsoft.com/office/drawing/2014/main" val="20004"/>
                    </a:ext>
                  </a:extLst>
                </a:gridCol>
              </a:tblGrid>
              <a:tr h="317210">
                <a:tc gridSpan="3">
                  <a:txBody>
                    <a:bodyPr/>
                    <a:lstStyle/>
                    <a:p>
                      <a:pPr algn="l" fontAlgn="t"/>
                      <a:r>
                        <a:rPr lang="en-US" sz="1700" b="0" dirty="0">
                          <a:solidFill>
                            <a:srgbClr val="000000"/>
                          </a:solidFill>
                          <a:effectLst/>
                        </a:rPr>
                        <a:t>If your yearly income in 2019 (for what you pay in 2021) was</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1F1F1"/>
                    </a:solidFill>
                  </a:tcPr>
                </a:tc>
                <a:tc hMerge="1">
                  <a:txBody>
                    <a:bodyPr/>
                    <a:lstStyle/>
                    <a:p>
                      <a:endParaRPr lang="en-US"/>
                    </a:p>
                  </a:txBody>
                  <a:tcPr/>
                </a:tc>
                <a:tc hMerge="1">
                  <a:txBody>
                    <a:bodyPr/>
                    <a:lstStyle/>
                    <a:p>
                      <a:endParaRPr lang="en-US"/>
                    </a:p>
                  </a:txBody>
                  <a:tcPr/>
                </a:tc>
                <a:tc rowSpan="2" gridSpan="2">
                  <a:txBody>
                    <a:bodyPr/>
                    <a:lstStyle/>
                    <a:p>
                      <a:pPr algn="l" fontAlgn="t"/>
                      <a:r>
                        <a:rPr lang="en-US" sz="1700" b="0" dirty="0">
                          <a:solidFill>
                            <a:srgbClr val="000000"/>
                          </a:solidFill>
                          <a:effectLst/>
                        </a:rPr>
                        <a:t>You pay each month (in 2021)</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1F1F1"/>
                    </a:solidFill>
                  </a:tcPr>
                </a:tc>
                <a:tc rowSpan="2" hMerge="1">
                  <a:txBody>
                    <a:bodyPr/>
                    <a:lstStyle/>
                    <a:p>
                      <a:endParaRPr lang="en-US"/>
                    </a:p>
                  </a:txBody>
                  <a:tcPr/>
                </a:tc>
                <a:extLst>
                  <a:ext uri="{0D108BD9-81ED-4DB2-BD59-A6C34878D82A}">
                    <a16:rowId xmlns:a16="http://schemas.microsoft.com/office/drawing/2014/main" val="10000"/>
                  </a:ext>
                </a:extLst>
              </a:tr>
              <a:tr h="555784">
                <a:tc>
                  <a:txBody>
                    <a:bodyPr/>
                    <a:lstStyle/>
                    <a:p>
                      <a:pPr algn="l" fontAlgn="t"/>
                      <a:r>
                        <a:rPr lang="en-US" sz="1700" b="0">
                          <a:solidFill>
                            <a:srgbClr val="000000"/>
                          </a:solidFill>
                          <a:effectLst/>
                        </a:rPr>
                        <a:t>File individual tax return</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1F1F1"/>
                    </a:solidFill>
                  </a:tcPr>
                </a:tc>
                <a:tc>
                  <a:txBody>
                    <a:bodyPr/>
                    <a:lstStyle/>
                    <a:p>
                      <a:pPr algn="l" fontAlgn="t"/>
                      <a:r>
                        <a:rPr lang="en-US" sz="1700" b="0">
                          <a:solidFill>
                            <a:srgbClr val="000000"/>
                          </a:solidFill>
                          <a:effectLst/>
                        </a:rPr>
                        <a:t>File joint tax return</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1F1F1"/>
                    </a:solidFill>
                  </a:tcPr>
                </a:tc>
                <a:tc>
                  <a:txBody>
                    <a:bodyPr/>
                    <a:lstStyle/>
                    <a:p>
                      <a:pPr algn="l" fontAlgn="t"/>
                      <a:r>
                        <a:rPr lang="en-US" sz="1700" b="0" dirty="0">
                          <a:solidFill>
                            <a:srgbClr val="000000"/>
                          </a:solidFill>
                          <a:effectLst/>
                        </a:rPr>
                        <a:t>File married &amp; separate tax return</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1F1F1"/>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1"/>
                  </a:ext>
                </a:extLst>
              </a:tr>
              <a:tr h="583851">
                <a:tc>
                  <a:txBody>
                    <a:bodyPr/>
                    <a:lstStyle/>
                    <a:p>
                      <a:pPr algn="l" fontAlgn="t"/>
                      <a:r>
                        <a:rPr lang="en-US" sz="1700">
                          <a:solidFill>
                            <a:srgbClr val="333333"/>
                          </a:solidFill>
                          <a:effectLst/>
                        </a:rPr>
                        <a:t>$88,000 or less</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a:solidFill>
                            <a:srgbClr val="333333"/>
                          </a:solidFill>
                          <a:effectLst/>
                        </a:rPr>
                        <a:t>$176,000 or less</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a:solidFill>
                            <a:srgbClr val="333333"/>
                          </a:solidFill>
                          <a:effectLst/>
                        </a:rPr>
                        <a:t>$88,000 or less</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dirty="0">
                          <a:solidFill>
                            <a:srgbClr val="333333"/>
                          </a:solidFill>
                          <a:effectLst/>
                        </a:rPr>
                        <a:t>$148.50</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600" b="0" i="0" kern="1200" dirty="0">
                          <a:solidFill>
                            <a:schemeClr val="tx1"/>
                          </a:solidFill>
                          <a:effectLst/>
                          <a:latin typeface="+mn-lt"/>
                          <a:ea typeface="+mn-ea"/>
                          <a:cs typeface="+mn-cs"/>
                        </a:rPr>
                        <a:t>your plan premium</a:t>
                      </a:r>
                      <a:endParaRPr lang="en-US" sz="1600" dirty="0">
                        <a:solidFill>
                          <a:srgbClr val="333333"/>
                        </a:solidFill>
                        <a:effectLst/>
                      </a:endParaRP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6459">
                <a:tc>
                  <a:txBody>
                    <a:bodyPr/>
                    <a:lstStyle/>
                    <a:p>
                      <a:pPr algn="l" fontAlgn="t"/>
                      <a:r>
                        <a:rPr lang="en-US" sz="1700">
                          <a:solidFill>
                            <a:srgbClr val="333333"/>
                          </a:solidFill>
                          <a:effectLst/>
                        </a:rPr>
                        <a:t>above $88,000 up to $111,000</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a:solidFill>
                            <a:srgbClr val="333333"/>
                          </a:solidFill>
                          <a:effectLst/>
                        </a:rPr>
                        <a:t>above $176,000 up to $222,000</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a:solidFill>
                            <a:srgbClr val="333333"/>
                          </a:solidFill>
                          <a:effectLst/>
                        </a:rPr>
                        <a:t>Not applicable</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dirty="0">
                          <a:solidFill>
                            <a:srgbClr val="333333"/>
                          </a:solidFill>
                          <a:effectLst/>
                        </a:rPr>
                        <a:t>$207.90</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600" kern="1200" dirty="0">
                          <a:solidFill>
                            <a:schemeClr val="tx1"/>
                          </a:solidFill>
                          <a:effectLst/>
                          <a:latin typeface="+mn-lt"/>
                          <a:ea typeface="+mn-ea"/>
                          <a:cs typeface="+mn-cs"/>
                        </a:rPr>
                        <a:t>$12.30 + your plan premium</a:t>
                      </a:r>
                      <a:endParaRPr lang="en-US" sz="1600" dirty="0">
                        <a:solidFill>
                          <a:srgbClr val="333333"/>
                        </a:solidFill>
                        <a:effectLst/>
                      </a:endParaRP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36459">
                <a:tc>
                  <a:txBody>
                    <a:bodyPr/>
                    <a:lstStyle/>
                    <a:p>
                      <a:pPr algn="l" fontAlgn="t"/>
                      <a:r>
                        <a:rPr lang="en-US" sz="1700">
                          <a:solidFill>
                            <a:srgbClr val="333333"/>
                          </a:solidFill>
                          <a:effectLst/>
                        </a:rPr>
                        <a:t>above $111,000 up to $138,000</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a:solidFill>
                            <a:srgbClr val="333333"/>
                          </a:solidFill>
                          <a:effectLst/>
                        </a:rPr>
                        <a:t>above $222,000 up to $276,000</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a:solidFill>
                            <a:srgbClr val="333333"/>
                          </a:solidFill>
                          <a:effectLst/>
                        </a:rPr>
                        <a:t>Not applicable</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dirty="0">
                          <a:solidFill>
                            <a:srgbClr val="333333"/>
                          </a:solidFill>
                          <a:effectLst/>
                        </a:rPr>
                        <a:t>$297.00</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600" b="0" i="0" kern="1200" dirty="0">
                          <a:solidFill>
                            <a:schemeClr val="tx1"/>
                          </a:solidFill>
                          <a:effectLst/>
                          <a:latin typeface="+mn-lt"/>
                          <a:ea typeface="+mn-ea"/>
                          <a:cs typeface="+mn-cs"/>
                        </a:rPr>
                        <a:t>$31.80 + your plan premium</a:t>
                      </a:r>
                      <a:endParaRPr lang="en-US" sz="1600" dirty="0">
                        <a:solidFill>
                          <a:srgbClr val="333333"/>
                        </a:solidFill>
                        <a:effectLst/>
                      </a:endParaRP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36459">
                <a:tc>
                  <a:txBody>
                    <a:bodyPr/>
                    <a:lstStyle/>
                    <a:p>
                      <a:pPr algn="l" fontAlgn="t"/>
                      <a:r>
                        <a:rPr lang="en-US" sz="1700">
                          <a:solidFill>
                            <a:srgbClr val="333333"/>
                          </a:solidFill>
                          <a:effectLst/>
                        </a:rPr>
                        <a:t>above $138,000 up to $165,000</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a:solidFill>
                            <a:srgbClr val="333333"/>
                          </a:solidFill>
                          <a:effectLst/>
                        </a:rPr>
                        <a:t>above $276,000 up to $330,000</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a:solidFill>
                            <a:srgbClr val="333333"/>
                          </a:solidFill>
                          <a:effectLst/>
                        </a:rPr>
                        <a:t>Not applicable</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dirty="0">
                          <a:solidFill>
                            <a:srgbClr val="333333"/>
                          </a:solidFill>
                          <a:effectLst/>
                        </a:rPr>
                        <a:t>$386.10</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600" b="0" i="0" kern="1200" dirty="0">
                          <a:solidFill>
                            <a:schemeClr val="tx1"/>
                          </a:solidFill>
                          <a:effectLst/>
                          <a:latin typeface="+mn-lt"/>
                          <a:ea typeface="+mn-ea"/>
                          <a:cs typeface="+mn-cs"/>
                        </a:rPr>
                        <a:t>$51.20 + your plan premium</a:t>
                      </a:r>
                      <a:endParaRPr lang="en-US" sz="1600" dirty="0">
                        <a:solidFill>
                          <a:srgbClr val="333333"/>
                        </a:solidFill>
                        <a:effectLst/>
                      </a:endParaRP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36459">
                <a:tc>
                  <a:txBody>
                    <a:bodyPr/>
                    <a:lstStyle/>
                    <a:p>
                      <a:pPr algn="l" fontAlgn="t"/>
                      <a:r>
                        <a:rPr lang="en-US" sz="1700">
                          <a:solidFill>
                            <a:srgbClr val="333333"/>
                          </a:solidFill>
                          <a:effectLst/>
                        </a:rPr>
                        <a:t>above $165,000 and less than $500,000</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a:solidFill>
                            <a:srgbClr val="333333"/>
                          </a:solidFill>
                          <a:effectLst/>
                        </a:rPr>
                        <a:t>above $330,000 and less than $750,000</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a:solidFill>
                            <a:srgbClr val="333333"/>
                          </a:solidFill>
                          <a:effectLst/>
                        </a:rPr>
                        <a:t>above $88,000 and less than $412,000</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dirty="0">
                          <a:solidFill>
                            <a:srgbClr val="333333"/>
                          </a:solidFill>
                          <a:effectLst/>
                        </a:rPr>
                        <a:t>$475.20</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600" b="0" i="0" kern="1200" dirty="0">
                          <a:solidFill>
                            <a:schemeClr val="tx1"/>
                          </a:solidFill>
                          <a:effectLst/>
                          <a:latin typeface="+mn-lt"/>
                          <a:ea typeface="+mn-ea"/>
                          <a:cs typeface="+mn-cs"/>
                        </a:rPr>
                        <a:t>$70.70 + your plan premium</a:t>
                      </a:r>
                      <a:endParaRPr lang="en-US" sz="1600" dirty="0">
                        <a:solidFill>
                          <a:srgbClr val="333333"/>
                        </a:solidFill>
                        <a:effectLst/>
                      </a:endParaRP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06642">
                <a:tc>
                  <a:txBody>
                    <a:bodyPr/>
                    <a:lstStyle/>
                    <a:p>
                      <a:pPr algn="l" fontAlgn="t"/>
                      <a:r>
                        <a:rPr lang="en-US" sz="1700">
                          <a:solidFill>
                            <a:srgbClr val="333333"/>
                          </a:solidFill>
                          <a:effectLst/>
                        </a:rPr>
                        <a:t>$500,000 or above</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a:solidFill>
                            <a:srgbClr val="333333"/>
                          </a:solidFill>
                          <a:effectLst/>
                        </a:rPr>
                        <a:t>$750,000 and above</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a:solidFill>
                            <a:srgbClr val="333333"/>
                          </a:solidFill>
                          <a:effectLst/>
                        </a:rPr>
                        <a:t>$412,000 and above</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700" dirty="0">
                          <a:solidFill>
                            <a:srgbClr val="333333"/>
                          </a:solidFill>
                          <a:effectLst/>
                        </a:rPr>
                        <a:t>$504.90</a:t>
                      </a: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600" b="0" i="0" kern="1200" dirty="0">
                          <a:solidFill>
                            <a:schemeClr val="tx1"/>
                          </a:solidFill>
                          <a:effectLst/>
                          <a:latin typeface="+mn-lt"/>
                          <a:ea typeface="+mn-ea"/>
                          <a:cs typeface="+mn-cs"/>
                        </a:rPr>
                        <a:t>$77.10 + your plan premium</a:t>
                      </a:r>
                      <a:endParaRPr lang="en-US" sz="1600" dirty="0">
                        <a:solidFill>
                          <a:srgbClr val="333333"/>
                        </a:solidFill>
                        <a:effectLst/>
                      </a:endParaRPr>
                    </a:p>
                  </a:txBody>
                  <a:tcPr marL="85396" marR="85396" marT="42698" marB="42698">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7" name="TextBox 6"/>
          <p:cNvSpPr txBox="1"/>
          <p:nvPr/>
        </p:nvSpPr>
        <p:spPr>
          <a:xfrm>
            <a:off x="762000" y="609601"/>
            <a:ext cx="7620000" cy="646331"/>
          </a:xfrm>
          <a:prstGeom prst="rect">
            <a:avLst/>
          </a:prstGeom>
          <a:noFill/>
        </p:spPr>
        <p:txBody>
          <a:bodyPr wrap="square" rtlCol="0">
            <a:spAutoFit/>
          </a:bodyPr>
          <a:lstStyle/>
          <a:p>
            <a:r>
              <a:rPr lang="en-US" dirty="0"/>
              <a:t>Income Related Monthly Adjustment Amount aka IRMAA</a:t>
            </a:r>
          </a:p>
          <a:p>
            <a:endParaRPr lang="en-US" dirty="0"/>
          </a:p>
        </p:txBody>
      </p:sp>
    </p:spTree>
    <p:extLst>
      <p:ext uri="{BB962C8B-B14F-4D97-AF65-F5344CB8AC3E}">
        <p14:creationId xmlns:p14="http://schemas.microsoft.com/office/powerpoint/2010/main" val="1966429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077218"/>
          </a:xfrm>
          <a:prstGeom prst="rect">
            <a:avLst/>
          </a:prstGeom>
          <a:solidFill>
            <a:schemeClr val="tx2">
              <a:lumMod val="20000"/>
              <a:lumOff val="80000"/>
            </a:schemeClr>
          </a:solidFill>
        </p:spPr>
        <p:txBody>
          <a:bodyPr wrap="square" rtlCol="0">
            <a:spAutoFit/>
          </a:bodyPr>
          <a:lstStyle/>
          <a:p>
            <a:pPr algn="ctr"/>
            <a:endParaRPr lang="en-US" dirty="0"/>
          </a:p>
          <a:p>
            <a:pPr algn="ctr"/>
            <a:r>
              <a:rPr lang="en-US" sz="2800" dirty="0">
                <a:latin typeface="Comic Sans MS" panose="030F0702030302020204" pitchFamily="66" charset="0"/>
              </a:rPr>
              <a:t>Thank you for Joining Us!</a:t>
            </a:r>
          </a:p>
          <a:p>
            <a:pPr algn="ctr"/>
            <a:endParaRPr lang="en-US" dirty="0"/>
          </a:p>
        </p:txBody>
      </p:sp>
      <p:sp>
        <p:nvSpPr>
          <p:cNvPr id="4" name="TextBox 3"/>
          <p:cNvSpPr txBox="1"/>
          <p:nvPr/>
        </p:nvSpPr>
        <p:spPr>
          <a:xfrm>
            <a:off x="647700" y="1447800"/>
            <a:ext cx="7848600" cy="6186309"/>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400" dirty="0"/>
              <a:t> Thank you for joining us this morning!</a:t>
            </a:r>
          </a:p>
          <a:p>
            <a:pPr marL="742950" lvl="1" indent="-285750">
              <a:lnSpc>
                <a:spcPct val="150000"/>
              </a:lnSpc>
              <a:buFont typeface="Courier New" panose="02070309020205020404" pitchFamily="49" charset="0"/>
              <a:buChar char="o"/>
            </a:pPr>
            <a:r>
              <a:rPr lang="en-US" dirty="0"/>
              <a:t>We are planning for this type of seminar to be an on-going part of the Foundation’s seminar series</a:t>
            </a:r>
          </a:p>
          <a:p>
            <a:pPr marL="742950" lvl="1" indent="-285750">
              <a:lnSpc>
                <a:spcPct val="150000"/>
              </a:lnSpc>
              <a:buFont typeface="Courier New" panose="02070309020205020404" pitchFamily="49" charset="0"/>
              <a:buChar char="o"/>
            </a:pPr>
            <a:r>
              <a:rPr lang="en-US" dirty="0"/>
              <a:t>Watch the Foundation’s “Events” page for future sessions</a:t>
            </a:r>
          </a:p>
          <a:p>
            <a:pPr marL="1200150" lvl="2" indent="-285750">
              <a:lnSpc>
                <a:spcPct val="150000"/>
              </a:lnSpc>
              <a:buFont typeface="Wingdings" panose="05000000000000000000" pitchFamily="2" charset="2"/>
              <a:buChar char="Ø"/>
            </a:pPr>
            <a:r>
              <a:rPr lang="en-US" dirty="0"/>
              <a:t>www.AmacFoundation.org/Events</a:t>
            </a:r>
          </a:p>
          <a:p>
            <a:pPr marL="285750" indent="-285750">
              <a:lnSpc>
                <a:spcPct val="150000"/>
              </a:lnSpc>
              <a:buFont typeface="Wingdings" panose="05000000000000000000" pitchFamily="2" charset="2"/>
              <a:buChar char="v"/>
            </a:pPr>
            <a:r>
              <a:rPr lang="en-US" dirty="0"/>
              <a:t>Our Social Security Advisory Service is available free-to-the public anytime</a:t>
            </a:r>
          </a:p>
          <a:p>
            <a:pPr marL="742950" lvl="1" indent="-285750">
              <a:lnSpc>
                <a:spcPct val="150000"/>
              </a:lnSpc>
              <a:buFont typeface="Courier New" panose="02070309020205020404" pitchFamily="49" charset="0"/>
              <a:buChar char="o"/>
            </a:pPr>
            <a:r>
              <a:rPr lang="en-US" dirty="0"/>
              <a:t>Visit www.AmacFoundation.org/Services for direction</a:t>
            </a:r>
          </a:p>
          <a:p>
            <a:pPr marL="285750" indent="-285750">
              <a:lnSpc>
                <a:spcPct val="150000"/>
              </a:lnSpc>
              <a:buFont typeface="Wingdings" panose="05000000000000000000" pitchFamily="2" charset="2"/>
              <a:buChar char="v"/>
            </a:pPr>
            <a:r>
              <a:rPr lang="en-US" dirty="0"/>
              <a:t>To stay current on what’s happening in Social Security and Medicare, visit our two information-packed websites:</a:t>
            </a:r>
          </a:p>
          <a:p>
            <a:pPr marL="742950" lvl="1" indent="-285750">
              <a:lnSpc>
                <a:spcPct val="150000"/>
              </a:lnSpc>
              <a:buFont typeface="Courier New" panose="02070309020205020404" pitchFamily="49" charset="0"/>
              <a:buChar char="o"/>
            </a:pPr>
            <a:r>
              <a:rPr lang="en-US" dirty="0"/>
              <a:t>www.SocialSecurityReport.org</a:t>
            </a:r>
          </a:p>
          <a:p>
            <a:pPr marL="742950" lvl="1" indent="-285750">
              <a:lnSpc>
                <a:spcPct val="150000"/>
              </a:lnSpc>
              <a:buFont typeface="Courier New" panose="02070309020205020404" pitchFamily="49" charset="0"/>
              <a:buChar char="o"/>
            </a:pPr>
            <a:r>
              <a:rPr lang="en-US" dirty="0"/>
              <a:t>www.MedicareReport.org</a:t>
            </a:r>
          </a:p>
          <a:p>
            <a:pPr lvl="1">
              <a:lnSpc>
                <a:spcPct val="150000"/>
              </a:lnSpc>
            </a:pPr>
            <a:endParaRPr lang="en-US" dirty="0"/>
          </a:p>
          <a:p>
            <a:pPr>
              <a:lnSpc>
                <a:spcPct val="150000"/>
              </a:lnSpc>
            </a:pPr>
            <a:endParaRPr lang="en-US" dirty="0"/>
          </a:p>
          <a:p>
            <a:pPr marL="742950" lvl="1" indent="-285750">
              <a:buFont typeface="Wingdings" panose="05000000000000000000" pitchFamily="2" charset="2"/>
              <a:buChar char="v"/>
            </a:pPr>
            <a:endParaRPr lang="en-US" dirty="0"/>
          </a:p>
          <a:p>
            <a:pPr lvl="1"/>
            <a:endParaRPr lang="en-US" dirty="0"/>
          </a:p>
        </p:txBody>
      </p:sp>
      <p:sp>
        <p:nvSpPr>
          <p:cNvPr id="5" name="Slide Number Placeholder 4">
            <a:extLst>
              <a:ext uri="{FF2B5EF4-FFF2-40B4-BE49-F238E27FC236}">
                <a16:creationId xmlns:a16="http://schemas.microsoft.com/office/drawing/2014/main" id="{1F36F033-18DA-4B19-9BB5-07447BB3E562}"/>
              </a:ext>
            </a:extLst>
          </p:cNvPr>
          <p:cNvSpPr>
            <a:spLocks noGrp="1"/>
          </p:cNvSpPr>
          <p:nvPr>
            <p:ph type="sldNum" sz="quarter" idx="12"/>
          </p:nvPr>
        </p:nvSpPr>
        <p:spPr/>
        <p:txBody>
          <a:bodyPr/>
          <a:lstStyle/>
          <a:p>
            <a:fld id="{33BE3E37-93E4-4E40-B02C-C0CAD8C0DC3D}" type="slidenum">
              <a:rPr lang="en-US" smtClean="0"/>
              <a:t>35</a:t>
            </a:fld>
            <a:endParaRPr lang="en-US"/>
          </a:p>
        </p:txBody>
      </p:sp>
    </p:spTree>
    <p:extLst>
      <p:ext uri="{BB962C8B-B14F-4D97-AF65-F5344CB8AC3E}">
        <p14:creationId xmlns:p14="http://schemas.microsoft.com/office/powerpoint/2010/main" val="414831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077218"/>
          </a:xfrm>
          <a:prstGeom prst="rect">
            <a:avLst/>
          </a:prstGeom>
          <a:solidFill>
            <a:schemeClr val="tx2">
              <a:lumMod val="20000"/>
              <a:lumOff val="80000"/>
            </a:schemeClr>
          </a:solidFill>
        </p:spPr>
        <p:txBody>
          <a:bodyPr wrap="square" rtlCol="0">
            <a:spAutoFit/>
          </a:bodyPr>
          <a:lstStyle/>
          <a:p>
            <a:pPr algn="ctr"/>
            <a:endParaRPr lang="en-US" dirty="0"/>
          </a:p>
          <a:p>
            <a:pPr algn="ctr"/>
            <a:r>
              <a:rPr lang="en-US" sz="2800" dirty="0">
                <a:latin typeface="Comic Sans MS" panose="030F0702030302020204" pitchFamily="66" charset="0"/>
              </a:rPr>
              <a:t>Thank you for Joining Us!</a:t>
            </a:r>
          </a:p>
          <a:p>
            <a:pPr algn="ctr"/>
            <a:endParaRPr lang="en-US" dirty="0"/>
          </a:p>
        </p:txBody>
      </p:sp>
      <p:sp>
        <p:nvSpPr>
          <p:cNvPr id="4" name="TextBox 3"/>
          <p:cNvSpPr txBox="1"/>
          <p:nvPr/>
        </p:nvSpPr>
        <p:spPr>
          <a:xfrm>
            <a:off x="647700" y="1295400"/>
            <a:ext cx="7848600" cy="1892826"/>
          </a:xfrm>
          <a:prstGeom prst="rect">
            <a:avLst/>
          </a:prstGeom>
          <a:noFill/>
        </p:spPr>
        <p:txBody>
          <a:bodyPr wrap="square" rtlCol="0">
            <a:spAutoFit/>
          </a:bodyPr>
          <a:lstStyle/>
          <a:p>
            <a:pPr>
              <a:lnSpc>
                <a:spcPct val="150000"/>
              </a:lnSpc>
            </a:pPr>
            <a:endParaRPr lang="en-US" dirty="0"/>
          </a:p>
          <a:p>
            <a:pPr lvl="1">
              <a:lnSpc>
                <a:spcPct val="150000"/>
              </a:lnSpc>
            </a:pPr>
            <a:endParaRPr lang="en-US" dirty="0"/>
          </a:p>
          <a:p>
            <a:pPr>
              <a:lnSpc>
                <a:spcPct val="150000"/>
              </a:lnSpc>
            </a:pPr>
            <a:endParaRPr lang="en-US" dirty="0"/>
          </a:p>
          <a:p>
            <a:pPr marL="742950" lvl="1" indent="-285750">
              <a:buFont typeface="Wingdings" panose="05000000000000000000" pitchFamily="2" charset="2"/>
              <a:buChar char="v"/>
            </a:pPr>
            <a:endParaRPr lang="en-US" dirty="0"/>
          </a:p>
          <a:p>
            <a:pPr lvl="1"/>
            <a:endParaRPr lang="en-US" dirty="0"/>
          </a:p>
        </p:txBody>
      </p:sp>
      <p:pic>
        <p:nvPicPr>
          <p:cNvPr id="5" name="Picture 2" descr="http://theseries56.com/wp-content/uploads/2011/07/thankyou.png">
            <a:extLst>
              <a:ext uri="{FF2B5EF4-FFF2-40B4-BE49-F238E27FC236}">
                <a16:creationId xmlns:a16="http://schemas.microsoft.com/office/drawing/2014/main" id="{F81E3A09-AEF2-4DB4-A250-0036D56054AD}"/>
              </a:ext>
            </a:extLst>
          </p:cNvPr>
          <p:cNvPicPr>
            <a:picLocks noChangeAspect="1" noChangeArrowheads="1"/>
          </p:cNvPicPr>
          <p:nvPr/>
        </p:nvPicPr>
        <p:blipFill>
          <a:blip r:embed="rId2" cstate="print"/>
          <a:srcRect/>
          <a:stretch>
            <a:fillRect/>
          </a:stretch>
        </p:blipFill>
        <p:spPr bwMode="auto">
          <a:xfrm>
            <a:off x="1676400" y="2438400"/>
            <a:ext cx="5610225" cy="2950000"/>
          </a:xfrm>
          <a:prstGeom prst="rect">
            <a:avLst/>
          </a:prstGeom>
          <a:noFill/>
        </p:spPr>
      </p:pic>
      <p:sp>
        <p:nvSpPr>
          <p:cNvPr id="6" name="Slide Number Placeholder 5">
            <a:extLst>
              <a:ext uri="{FF2B5EF4-FFF2-40B4-BE49-F238E27FC236}">
                <a16:creationId xmlns:a16="http://schemas.microsoft.com/office/drawing/2014/main" id="{61CC9F45-B8DA-4A1E-AB0F-CD56A99500BD}"/>
              </a:ext>
            </a:extLst>
          </p:cNvPr>
          <p:cNvSpPr>
            <a:spLocks noGrp="1"/>
          </p:cNvSpPr>
          <p:nvPr>
            <p:ph type="sldNum" sz="quarter" idx="12"/>
          </p:nvPr>
        </p:nvSpPr>
        <p:spPr/>
        <p:txBody>
          <a:bodyPr/>
          <a:lstStyle/>
          <a:p>
            <a:fld id="{33BE3E37-93E4-4E40-B02C-C0CAD8C0DC3D}" type="slidenum">
              <a:rPr lang="en-US" smtClean="0"/>
              <a:t>36</a:t>
            </a:fld>
            <a:endParaRPr lang="en-US"/>
          </a:p>
        </p:txBody>
      </p:sp>
    </p:spTree>
    <p:extLst>
      <p:ext uri="{BB962C8B-B14F-4D97-AF65-F5344CB8AC3E}">
        <p14:creationId xmlns:p14="http://schemas.microsoft.com/office/powerpoint/2010/main" val="190496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F484FD-8977-4440-9051-36EC74036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397" y="1240229"/>
            <a:ext cx="2922471" cy="1022021"/>
          </a:xfrm>
          <a:prstGeom prst="rect">
            <a:avLst/>
          </a:prstGeom>
        </p:spPr>
      </p:pic>
      <p:sp>
        <p:nvSpPr>
          <p:cNvPr id="3" name="TextBox 2">
            <a:extLst>
              <a:ext uri="{FF2B5EF4-FFF2-40B4-BE49-F238E27FC236}">
                <a16:creationId xmlns:a16="http://schemas.microsoft.com/office/drawing/2014/main" id="{4EAB1BD7-56F1-431E-9234-FE4C8FDD0E9A}"/>
              </a:ext>
            </a:extLst>
          </p:cNvPr>
          <p:cNvSpPr txBox="1"/>
          <p:nvPr/>
        </p:nvSpPr>
        <p:spPr>
          <a:xfrm>
            <a:off x="1278063" y="2403930"/>
            <a:ext cx="6987405" cy="3075201"/>
          </a:xfrm>
          <a:prstGeom prst="rect">
            <a:avLst/>
          </a:prstGeom>
          <a:noFill/>
        </p:spPr>
        <p:txBody>
          <a:bodyPr wrap="square" rtlCol="0">
            <a:spAutoFit/>
          </a:bodyPr>
          <a:lstStyle/>
          <a:p>
            <a:pPr algn="ctr">
              <a:spcAft>
                <a:spcPts val="450"/>
              </a:spcAft>
            </a:pPr>
            <a:r>
              <a:rPr lang="en-US" sz="2100" b="1" dirty="0">
                <a:solidFill>
                  <a:schemeClr val="accent1">
                    <a:lumMod val="75000"/>
                  </a:schemeClr>
                </a:solidFill>
                <a:ea typeface="Roboto Slab" pitchFamily="2" charset="0"/>
              </a:rPr>
              <a:t>What the AMAC Foundation Does</a:t>
            </a:r>
          </a:p>
          <a:p>
            <a:pPr algn="ctr">
              <a:spcAft>
                <a:spcPts val="450"/>
              </a:spcAft>
            </a:pPr>
            <a:r>
              <a:rPr lang="en-US" b="1" dirty="0">
                <a:latin typeface="Calibri" panose="020F0502020204030204" pitchFamily="34" charset="0"/>
                <a:ea typeface="Calibri" panose="020F0502020204030204" pitchFamily="34" charset="0"/>
                <a:cs typeface="Calibri" panose="020F0502020204030204" pitchFamily="34" charset="0"/>
              </a:rPr>
              <a:t> </a:t>
            </a:r>
          </a:p>
          <a:p>
            <a:pPr marL="257175" indent="-257175">
              <a:spcAft>
                <a:spcPts val="45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Public Seminars on Topics Vital to Seniors</a:t>
            </a:r>
          </a:p>
          <a:p>
            <a:pPr marL="257175" indent="-257175">
              <a:spcAft>
                <a:spcPts val="45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Publications on Matters Affecting Seniors</a:t>
            </a:r>
          </a:p>
          <a:p>
            <a:pPr marL="257175" indent="-257175">
              <a:spcAft>
                <a:spcPts val="45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Dedicated Social Security and Medicare informational websites</a:t>
            </a:r>
          </a:p>
          <a:p>
            <a:pPr marL="600075" lvl="1" indent="-257175">
              <a:spcAft>
                <a:spcPts val="45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hlinkClick r:id="rId3"/>
              </a:rPr>
              <a:t>www.SocialSecurityReport.org</a:t>
            </a:r>
            <a:endParaRPr lang="en-US" dirty="0">
              <a:latin typeface="Calibri" panose="020F0502020204030204" pitchFamily="34" charset="0"/>
              <a:ea typeface="Calibri" panose="020F0502020204030204" pitchFamily="34" charset="0"/>
              <a:cs typeface="Calibri" panose="020F0502020204030204" pitchFamily="34" charset="0"/>
            </a:endParaRPr>
          </a:p>
          <a:p>
            <a:pPr marL="600075" lvl="1" indent="-257175">
              <a:spcAft>
                <a:spcPts val="45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hlinkClick r:id="rId4"/>
              </a:rPr>
              <a:t>www.MedicareReport.org</a:t>
            </a:r>
            <a:endParaRPr lang="en-US" dirty="0">
              <a:latin typeface="Calibri" panose="020F0502020204030204" pitchFamily="34" charset="0"/>
              <a:ea typeface="Calibri" panose="020F0502020204030204" pitchFamily="34" charset="0"/>
              <a:cs typeface="Calibri" panose="020F0502020204030204" pitchFamily="34" charset="0"/>
            </a:endParaRPr>
          </a:p>
          <a:p>
            <a:pPr marL="257175" indent="-257175">
              <a:spcAft>
                <a:spcPts val="45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Operation of an Accredited Social Security Advisory Program</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sz="1350" dirty="0"/>
          </a:p>
        </p:txBody>
      </p:sp>
      <p:sp>
        <p:nvSpPr>
          <p:cNvPr id="4" name="Date Placeholder 3">
            <a:extLst>
              <a:ext uri="{FF2B5EF4-FFF2-40B4-BE49-F238E27FC236}">
                <a16:creationId xmlns:a16="http://schemas.microsoft.com/office/drawing/2014/main" id="{93EA200B-2B7C-42B4-95AB-98ECEFF95E37}"/>
              </a:ext>
            </a:extLst>
          </p:cNvPr>
          <p:cNvSpPr>
            <a:spLocks noGrp="1"/>
          </p:cNvSpPr>
          <p:nvPr>
            <p:ph type="dt" sz="half" idx="10"/>
          </p:nvPr>
        </p:nvSpPr>
        <p:spPr/>
        <p:txBody>
          <a:bodyPr/>
          <a:lstStyle/>
          <a:p>
            <a:fld id="{A0EE8758-3B93-45ED-B052-34CF8A7CE07A}" type="datetime1">
              <a:rPr lang="en-US" smtClean="0"/>
              <a:t>3/12/2021</a:t>
            </a:fld>
            <a:endParaRPr lang="en-US"/>
          </a:p>
        </p:txBody>
      </p:sp>
      <p:sp>
        <p:nvSpPr>
          <p:cNvPr id="5" name="Slide Number Placeholder 4">
            <a:extLst>
              <a:ext uri="{FF2B5EF4-FFF2-40B4-BE49-F238E27FC236}">
                <a16:creationId xmlns:a16="http://schemas.microsoft.com/office/drawing/2014/main" id="{FA8EEE60-3ED5-45C2-9A51-DC21DC91B3DE}"/>
              </a:ext>
            </a:extLst>
          </p:cNvPr>
          <p:cNvSpPr>
            <a:spLocks noGrp="1"/>
          </p:cNvSpPr>
          <p:nvPr>
            <p:ph type="sldNum" sz="quarter" idx="12"/>
          </p:nvPr>
        </p:nvSpPr>
        <p:spPr/>
        <p:txBody>
          <a:bodyPr/>
          <a:lstStyle/>
          <a:p>
            <a:fld id="{7DB549D1-6EBE-40B8-977A-A1C6F345B4BD}" type="slidenum">
              <a:rPr lang="en-US" smtClean="0"/>
              <a:t>4</a:t>
            </a:fld>
            <a:endParaRPr lang="en-US"/>
          </a:p>
        </p:txBody>
      </p:sp>
    </p:spTree>
    <p:extLst>
      <p:ext uri="{BB962C8B-B14F-4D97-AF65-F5344CB8AC3E}">
        <p14:creationId xmlns:p14="http://schemas.microsoft.com/office/powerpoint/2010/main" val="3524924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780" y="2155372"/>
            <a:ext cx="7080662" cy="420832"/>
          </a:xfrm>
        </p:spPr>
        <p:txBody>
          <a:bodyPr>
            <a:normAutofit fontScale="77500" lnSpcReduction="20000"/>
          </a:bodyPr>
          <a:lstStyle/>
          <a:p>
            <a:pPr marL="0" indent="0" algn="ctr">
              <a:spcAft>
                <a:spcPts val="450"/>
              </a:spcAft>
              <a:buNone/>
              <a:tabLst>
                <a:tab pos="3900488" algn="l"/>
              </a:tabLst>
            </a:pPr>
            <a:r>
              <a:rPr lang="en-US" sz="2700" dirty="0">
                <a:latin typeface="Calibri" panose="020F0502020204030204" pitchFamily="34" charset="0"/>
                <a:ea typeface="Calibri" panose="020F0502020204030204" pitchFamily="34" charset="0"/>
                <a:cs typeface="Calibri" panose="020F0502020204030204" pitchFamily="34" charset="0"/>
              </a:rPr>
              <a:t>Our Primary Website (www.AmacFoundation.org)</a:t>
            </a:r>
            <a:endParaRPr lang="en-US" sz="2700" dirty="0">
              <a:latin typeface="Aharoni" pitchFamily="2" charset="-79"/>
              <a:cs typeface="Aharoni" pitchFamily="2" charset="-79"/>
            </a:endParaRPr>
          </a:p>
          <a:p>
            <a:pPr lvl="1">
              <a:buNone/>
            </a:pPr>
            <a:endParaRPr lang="en-US" dirty="0">
              <a:latin typeface="Aharoni" pitchFamily="2" charset="-79"/>
              <a:cs typeface="Aharoni" pitchFamily="2" charset="-79"/>
            </a:endParaRPr>
          </a:p>
          <a:p>
            <a:pPr marL="342900" lvl="1" indent="0">
              <a:buNone/>
            </a:pPr>
            <a:endParaRPr lang="en-US" dirty="0">
              <a:latin typeface="Aharoni" pitchFamily="2" charset="-79"/>
              <a:cs typeface="Aharoni" pitchFamily="2" charset="-79"/>
            </a:endParaRPr>
          </a:p>
        </p:txBody>
      </p:sp>
      <p:pic>
        <p:nvPicPr>
          <p:cNvPr id="5" name="Picture 4" descr="AMAC-foundation-logo.png"/>
          <p:cNvPicPr>
            <a:picLocks noChangeAspect="1"/>
          </p:cNvPicPr>
          <p:nvPr/>
        </p:nvPicPr>
        <p:blipFill>
          <a:blip r:embed="rId2" cstate="print"/>
          <a:stretch>
            <a:fillRect/>
          </a:stretch>
        </p:blipFill>
        <p:spPr>
          <a:xfrm>
            <a:off x="3429000" y="1143000"/>
            <a:ext cx="2205204" cy="769710"/>
          </a:xfrm>
          <a:prstGeom prst="rect">
            <a:avLst/>
          </a:prstGeom>
        </p:spPr>
      </p:pic>
      <p:pic>
        <p:nvPicPr>
          <p:cNvPr id="2" name="Picture 1">
            <a:extLst>
              <a:ext uri="{FF2B5EF4-FFF2-40B4-BE49-F238E27FC236}">
                <a16:creationId xmlns:a16="http://schemas.microsoft.com/office/drawing/2014/main" id="{9EE640E0-0A97-494E-B136-2C753A522BC2}"/>
              </a:ext>
            </a:extLst>
          </p:cNvPr>
          <p:cNvPicPr>
            <a:picLocks noChangeAspect="1"/>
          </p:cNvPicPr>
          <p:nvPr/>
        </p:nvPicPr>
        <p:blipFill>
          <a:blip r:embed="rId3"/>
          <a:stretch>
            <a:fillRect/>
          </a:stretch>
        </p:blipFill>
        <p:spPr>
          <a:xfrm>
            <a:off x="976214" y="2487139"/>
            <a:ext cx="2872343" cy="3259776"/>
          </a:xfrm>
          <a:prstGeom prst="rect">
            <a:avLst/>
          </a:prstGeom>
        </p:spPr>
      </p:pic>
      <p:sp>
        <p:nvSpPr>
          <p:cNvPr id="4" name="TextBox 3">
            <a:extLst>
              <a:ext uri="{FF2B5EF4-FFF2-40B4-BE49-F238E27FC236}">
                <a16:creationId xmlns:a16="http://schemas.microsoft.com/office/drawing/2014/main" id="{0855A561-2349-40CE-AAB5-07EC31D8CB7D}"/>
              </a:ext>
            </a:extLst>
          </p:cNvPr>
          <p:cNvSpPr txBox="1"/>
          <p:nvPr/>
        </p:nvSpPr>
        <p:spPr>
          <a:xfrm>
            <a:off x="4613563" y="2647455"/>
            <a:ext cx="4088081" cy="3070071"/>
          </a:xfrm>
          <a:prstGeom prst="rect">
            <a:avLst/>
          </a:prstGeom>
          <a:noFill/>
        </p:spPr>
        <p:txBody>
          <a:bodyPr wrap="square" rtlCol="0">
            <a:spAutoFit/>
          </a:bodyPr>
          <a:lstStyle/>
          <a:p>
            <a:r>
              <a:rPr lang="en-US" dirty="0"/>
              <a:t>Contents:</a:t>
            </a:r>
          </a:p>
          <a:p>
            <a:endParaRPr lang="en-US" dirty="0"/>
          </a:p>
          <a:p>
            <a:pPr marL="214313" indent="-214313">
              <a:buFont typeface="Arial" panose="020B0604020202020204" pitchFamily="34" charset="0"/>
              <a:buChar char="•"/>
            </a:pPr>
            <a:r>
              <a:rPr lang="en-US" dirty="0"/>
              <a:t>Foundation overview</a:t>
            </a:r>
          </a:p>
          <a:p>
            <a:pPr marL="214313" indent="-214313">
              <a:buFont typeface="Arial" panose="020B0604020202020204" pitchFamily="34" charset="0"/>
              <a:buChar char="•"/>
            </a:pPr>
            <a:r>
              <a:rPr lang="en-US" dirty="0"/>
              <a:t>Services we offer</a:t>
            </a:r>
          </a:p>
          <a:p>
            <a:pPr marL="214313" indent="-214313">
              <a:buFont typeface="Arial" panose="020B0604020202020204" pitchFamily="34" charset="0"/>
              <a:buChar char="•"/>
            </a:pPr>
            <a:r>
              <a:rPr lang="en-US" dirty="0"/>
              <a:t>Veterans Resources</a:t>
            </a:r>
          </a:p>
          <a:p>
            <a:pPr marL="214313" indent="-214313">
              <a:buFont typeface="Arial" panose="020B0604020202020204" pitchFamily="34" charset="0"/>
              <a:buChar char="•"/>
            </a:pPr>
            <a:r>
              <a:rPr lang="en-US" dirty="0"/>
              <a:t>Upcoming events</a:t>
            </a:r>
          </a:p>
          <a:p>
            <a:pPr marL="214313" indent="-214313">
              <a:buFont typeface="Arial" panose="020B0604020202020204" pitchFamily="34" charset="0"/>
              <a:buChar char="•"/>
            </a:pPr>
            <a:r>
              <a:rPr lang="en-US" dirty="0"/>
              <a:t>Audios</a:t>
            </a:r>
          </a:p>
          <a:p>
            <a:pPr marL="214313" indent="-214313">
              <a:buFont typeface="Arial" panose="020B0604020202020204" pitchFamily="34" charset="0"/>
              <a:buChar char="•"/>
            </a:pPr>
            <a:r>
              <a:rPr lang="en-US" dirty="0"/>
              <a:t>Videos</a:t>
            </a:r>
          </a:p>
          <a:p>
            <a:pPr marL="214313" indent="-214313">
              <a:buFont typeface="Arial" panose="020B0604020202020204" pitchFamily="34" charset="0"/>
              <a:buChar char="•"/>
            </a:pPr>
            <a:r>
              <a:rPr lang="en-US" dirty="0"/>
              <a:t>Resources</a:t>
            </a:r>
          </a:p>
          <a:p>
            <a:pPr marL="214313" indent="-214313">
              <a:buFont typeface="Arial" panose="020B0604020202020204" pitchFamily="34" charset="0"/>
              <a:buChar char="•"/>
            </a:pPr>
            <a:r>
              <a:rPr lang="en-US" dirty="0"/>
              <a:t>News &amp; Interesting Information</a:t>
            </a:r>
          </a:p>
          <a:p>
            <a:pPr marL="214313" indent="-214313">
              <a:buFont typeface="Arial" panose="020B0604020202020204" pitchFamily="34" charset="0"/>
              <a:buChar char="•"/>
            </a:pPr>
            <a:endParaRPr lang="en-US" sz="1350" dirty="0"/>
          </a:p>
        </p:txBody>
      </p:sp>
      <p:sp>
        <p:nvSpPr>
          <p:cNvPr id="6" name="Date Placeholder 5">
            <a:extLst>
              <a:ext uri="{FF2B5EF4-FFF2-40B4-BE49-F238E27FC236}">
                <a16:creationId xmlns:a16="http://schemas.microsoft.com/office/drawing/2014/main" id="{4799BAED-6560-4C0B-AB6A-AB2F06F27713}"/>
              </a:ext>
            </a:extLst>
          </p:cNvPr>
          <p:cNvSpPr>
            <a:spLocks noGrp="1"/>
          </p:cNvSpPr>
          <p:nvPr>
            <p:ph type="dt" sz="half" idx="10"/>
          </p:nvPr>
        </p:nvSpPr>
        <p:spPr/>
        <p:txBody>
          <a:bodyPr/>
          <a:lstStyle/>
          <a:p>
            <a:fld id="{41512FC6-AF19-4281-AF0C-974198D92A37}" type="datetime1">
              <a:rPr lang="en-US" smtClean="0"/>
              <a:t>3/12/2021</a:t>
            </a:fld>
            <a:endParaRPr lang="en-US"/>
          </a:p>
        </p:txBody>
      </p:sp>
      <p:sp>
        <p:nvSpPr>
          <p:cNvPr id="7" name="Slide Number Placeholder 6">
            <a:extLst>
              <a:ext uri="{FF2B5EF4-FFF2-40B4-BE49-F238E27FC236}">
                <a16:creationId xmlns:a16="http://schemas.microsoft.com/office/drawing/2014/main" id="{F519B962-C287-4727-83E8-B86811A29E4E}"/>
              </a:ext>
            </a:extLst>
          </p:cNvPr>
          <p:cNvSpPr>
            <a:spLocks noGrp="1"/>
          </p:cNvSpPr>
          <p:nvPr>
            <p:ph type="sldNum" sz="quarter" idx="12"/>
          </p:nvPr>
        </p:nvSpPr>
        <p:spPr/>
        <p:txBody>
          <a:bodyPr/>
          <a:lstStyle/>
          <a:p>
            <a:fld id="{7DB549D1-6EBE-40B8-977A-A1C6F345B4BD}" type="slidenum">
              <a:rPr lang="en-US" smtClean="0"/>
              <a:t>5</a:t>
            </a:fld>
            <a:endParaRPr lang="en-US"/>
          </a:p>
        </p:txBody>
      </p:sp>
    </p:spTree>
    <p:extLst>
      <p:ext uri="{BB962C8B-B14F-4D97-AF65-F5344CB8AC3E}">
        <p14:creationId xmlns:p14="http://schemas.microsoft.com/office/powerpoint/2010/main" val="642986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2590800" cy="2133600"/>
          </a:xfrm>
        </p:spPr>
        <p:txBody>
          <a:bodyPr>
            <a:normAutofit/>
          </a:bodyPr>
          <a:lstStyle/>
          <a:p>
            <a:pPr marL="342900" lvl="1" indent="0">
              <a:spcBef>
                <a:spcPts val="0"/>
              </a:spcBef>
              <a:buNone/>
            </a:pPr>
            <a:endParaRPr lang="en-US" sz="2100" dirty="0">
              <a:cs typeface="Aharoni" pitchFamily="2" charset="-79"/>
            </a:endParaRPr>
          </a:p>
          <a:p>
            <a:pPr marL="285750" lvl="1" indent="-227013">
              <a:spcBef>
                <a:spcPts val="0"/>
              </a:spcBef>
              <a:buFont typeface="Arial" panose="020B0604020202020204" pitchFamily="34" charset="0"/>
              <a:buChar char="•"/>
            </a:pPr>
            <a:r>
              <a:rPr lang="en-US" sz="1800" dirty="0">
                <a:cs typeface="Aharoni" pitchFamily="2" charset="-79"/>
              </a:rPr>
              <a:t>Launched January 2016</a:t>
            </a:r>
          </a:p>
          <a:p>
            <a:pPr marL="285750" lvl="1" indent="-227013">
              <a:spcBef>
                <a:spcPts val="0"/>
              </a:spcBef>
              <a:buFont typeface="Arial" panose="020B0604020202020204" pitchFamily="34" charset="0"/>
              <a:buChar char="•"/>
            </a:pPr>
            <a:r>
              <a:rPr lang="en-US" sz="1800" dirty="0">
                <a:cs typeface="Aharoni" pitchFamily="2" charset="-79"/>
              </a:rPr>
              <a:t>Currently Have six Accredited Advisors</a:t>
            </a:r>
          </a:p>
          <a:p>
            <a:pPr marL="285750" lvl="1" indent="-227013">
              <a:spcBef>
                <a:spcPts val="0"/>
              </a:spcBef>
              <a:buFont typeface="Arial" panose="020B0604020202020204" pitchFamily="34" charset="0"/>
              <a:buChar char="•"/>
            </a:pPr>
            <a:r>
              <a:rPr lang="en-US" sz="1800" dirty="0">
                <a:cs typeface="Aharoni" pitchFamily="2" charset="-79"/>
              </a:rPr>
              <a:t>Now Averaging 600+ Inquiries per Month</a:t>
            </a:r>
          </a:p>
          <a:p>
            <a:pPr lvl="1">
              <a:buFont typeface="Wingdings" panose="05000000000000000000" pitchFamily="2" charset="2"/>
              <a:buChar char="Ø"/>
            </a:pPr>
            <a:endParaRPr lang="en-US" dirty="0">
              <a:latin typeface="Aharoni" pitchFamily="2" charset="-79"/>
              <a:cs typeface="Aharoni" pitchFamily="2" charset="-79"/>
            </a:endParaRPr>
          </a:p>
          <a:p>
            <a:pPr lvl="3">
              <a:buFont typeface="Wingdings" panose="05000000000000000000" pitchFamily="2" charset="2"/>
              <a:buChar char="Ø"/>
            </a:pPr>
            <a:endParaRPr lang="en-US" dirty="0">
              <a:latin typeface="Aharoni" pitchFamily="2" charset="-79"/>
              <a:cs typeface="Aharoni" pitchFamily="2" charset="-79"/>
            </a:endParaRPr>
          </a:p>
          <a:p>
            <a:pPr lvl="1">
              <a:buNone/>
            </a:pPr>
            <a:endParaRPr lang="en-US" dirty="0">
              <a:latin typeface="Aharoni" pitchFamily="2" charset="-79"/>
              <a:cs typeface="Aharoni" pitchFamily="2" charset="-79"/>
            </a:endParaRPr>
          </a:p>
          <a:p>
            <a:pPr marL="342900" lvl="1" indent="0">
              <a:buNone/>
            </a:pPr>
            <a:endParaRPr lang="en-US" dirty="0">
              <a:latin typeface="Aharoni" pitchFamily="2" charset="-79"/>
              <a:cs typeface="Aharoni" pitchFamily="2" charset="-79"/>
            </a:endParaRPr>
          </a:p>
        </p:txBody>
      </p:sp>
      <p:pic>
        <p:nvPicPr>
          <p:cNvPr id="5" name="Picture 4" descr="AMAC-foundation-logo.png"/>
          <p:cNvPicPr>
            <a:picLocks noChangeAspect="1"/>
          </p:cNvPicPr>
          <p:nvPr/>
        </p:nvPicPr>
        <p:blipFill>
          <a:blip r:embed="rId2" cstate="print"/>
          <a:stretch>
            <a:fillRect/>
          </a:stretch>
        </p:blipFill>
        <p:spPr>
          <a:xfrm>
            <a:off x="3429000" y="457200"/>
            <a:ext cx="2205204" cy="769710"/>
          </a:xfrm>
          <a:prstGeom prst="rect">
            <a:avLst/>
          </a:prstGeom>
        </p:spPr>
      </p:pic>
      <p:sp>
        <p:nvSpPr>
          <p:cNvPr id="2" name="TextBox 1">
            <a:extLst>
              <a:ext uri="{FF2B5EF4-FFF2-40B4-BE49-F238E27FC236}">
                <a16:creationId xmlns:a16="http://schemas.microsoft.com/office/drawing/2014/main" id="{A2577535-B7B1-42AD-B21B-18D69D1A813A}"/>
              </a:ext>
            </a:extLst>
          </p:cNvPr>
          <p:cNvSpPr txBox="1"/>
          <p:nvPr/>
        </p:nvSpPr>
        <p:spPr>
          <a:xfrm>
            <a:off x="1793174" y="1361952"/>
            <a:ext cx="5628904" cy="461665"/>
          </a:xfrm>
          <a:prstGeom prst="rect">
            <a:avLst/>
          </a:prstGeom>
          <a:noFill/>
        </p:spPr>
        <p:txBody>
          <a:bodyPr wrap="square" rtlCol="0">
            <a:spAutoFit/>
          </a:bodyPr>
          <a:lstStyle/>
          <a:p>
            <a:pPr algn="ctr"/>
            <a:r>
              <a:rPr lang="en-US" sz="2400" dirty="0"/>
              <a:t>Social Security Advisory Service</a:t>
            </a:r>
          </a:p>
        </p:txBody>
      </p:sp>
      <p:sp>
        <p:nvSpPr>
          <p:cNvPr id="4" name="Date Placeholder 3">
            <a:extLst>
              <a:ext uri="{FF2B5EF4-FFF2-40B4-BE49-F238E27FC236}">
                <a16:creationId xmlns:a16="http://schemas.microsoft.com/office/drawing/2014/main" id="{E0341B6B-9885-4E61-A328-B802312E424F}"/>
              </a:ext>
            </a:extLst>
          </p:cNvPr>
          <p:cNvSpPr>
            <a:spLocks noGrp="1"/>
          </p:cNvSpPr>
          <p:nvPr>
            <p:ph type="dt" sz="half" idx="10"/>
          </p:nvPr>
        </p:nvSpPr>
        <p:spPr/>
        <p:txBody>
          <a:bodyPr/>
          <a:lstStyle/>
          <a:p>
            <a:fld id="{DA5CF342-CD17-4CB5-8549-233EB6E72CFD}" type="datetime1">
              <a:rPr lang="en-US" smtClean="0"/>
              <a:t>3/12/2021</a:t>
            </a:fld>
            <a:endParaRPr lang="en-US"/>
          </a:p>
        </p:txBody>
      </p:sp>
      <p:sp>
        <p:nvSpPr>
          <p:cNvPr id="7" name="Slide Number Placeholder 6">
            <a:extLst>
              <a:ext uri="{FF2B5EF4-FFF2-40B4-BE49-F238E27FC236}">
                <a16:creationId xmlns:a16="http://schemas.microsoft.com/office/drawing/2014/main" id="{3DA65EB3-2459-4DF4-9F9E-21550E938B46}"/>
              </a:ext>
            </a:extLst>
          </p:cNvPr>
          <p:cNvSpPr>
            <a:spLocks noGrp="1"/>
          </p:cNvSpPr>
          <p:nvPr>
            <p:ph type="sldNum" sz="quarter" idx="12"/>
          </p:nvPr>
        </p:nvSpPr>
        <p:spPr/>
        <p:txBody>
          <a:bodyPr/>
          <a:lstStyle/>
          <a:p>
            <a:fld id="{7DB549D1-6EBE-40B8-977A-A1C6F345B4BD}" type="slidenum">
              <a:rPr lang="en-US" smtClean="0"/>
              <a:t>6</a:t>
            </a:fld>
            <a:endParaRPr lang="en-US"/>
          </a:p>
        </p:txBody>
      </p:sp>
      <p:pic>
        <p:nvPicPr>
          <p:cNvPr id="9" name="Picture 8">
            <a:extLst>
              <a:ext uri="{FF2B5EF4-FFF2-40B4-BE49-F238E27FC236}">
                <a16:creationId xmlns:a16="http://schemas.microsoft.com/office/drawing/2014/main" id="{7C2DE261-9580-4117-A3F0-9317001A28E1}"/>
              </a:ext>
            </a:extLst>
          </p:cNvPr>
          <p:cNvPicPr>
            <a:picLocks noChangeAspect="1"/>
          </p:cNvPicPr>
          <p:nvPr/>
        </p:nvPicPr>
        <p:blipFill>
          <a:blip r:embed="rId3"/>
          <a:stretch>
            <a:fillRect/>
          </a:stretch>
        </p:blipFill>
        <p:spPr>
          <a:xfrm>
            <a:off x="2956956" y="1905000"/>
            <a:ext cx="5565899" cy="4572000"/>
          </a:xfrm>
          <a:prstGeom prst="rect">
            <a:avLst/>
          </a:prstGeom>
        </p:spPr>
      </p:pic>
    </p:spTree>
    <p:extLst>
      <p:ext uri="{BB962C8B-B14F-4D97-AF65-F5344CB8AC3E}">
        <p14:creationId xmlns:p14="http://schemas.microsoft.com/office/powerpoint/2010/main" val="4239901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027" y="2787734"/>
            <a:ext cx="4343400" cy="3394472"/>
          </a:xfrm>
        </p:spPr>
        <p:txBody>
          <a:bodyPr>
            <a:normAutofit/>
          </a:bodyPr>
          <a:lstStyle/>
          <a:p>
            <a:pPr algn="ctr">
              <a:buNone/>
            </a:pPr>
            <a:r>
              <a:rPr lang="en-US" dirty="0">
                <a:latin typeface="Aharoni" pitchFamily="2" charset="-79"/>
                <a:cs typeface="Aharoni" pitchFamily="2" charset="-79"/>
              </a:rPr>
              <a:t> </a:t>
            </a:r>
            <a:r>
              <a:rPr lang="en-US" sz="2000" dirty="0">
                <a:cs typeface="Aharoni" pitchFamily="2" charset="-79"/>
              </a:rPr>
              <a:t>Our “Ask Rusty” Series</a:t>
            </a:r>
          </a:p>
          <a:p>
            <a:pPr lvl="1">
              <a:buFont typeface="Arial" panose="020B0604020202020204" pitchFamily="34" charset="0"/>
              <a:buChar char="•"/>
            </a:pPr>
            <a:r>
              <a:rPr lang="en-US" sz="1650" dirty="0">
                <a:cs typeface="Aharoni" pitchFamily="2" charset="-79"/>
              </a:rPr>
              <a:t>Launched in Early 2017</a:t>
            </a:r>
          </a:p>
          <a:p>
            <a:pPr lvl="1">
              <a:buFont typeface="Arial" panose="020B0604020202020204" pitchFamily="34" charset="0"/>
              <a:buChar char="•"/>
            </a:pPr>
            <a:r>
              <a:rPr lang="en-US" sz="1650" dirty="0">
                <a:cs typeface="Aharoni" pitchFamily="2" charset="-79"/>
              </a:rPr>
              <a:t>Issued Weekly to 7000+ Media Outlets</a:t>
            </a:r>
          </a:p>
          <a:p>
            <a:pPr lvl="1">
              <a:buFont typeface="Arial" panose="020B0604020202020204" pitchFamily="34" charset="0"/>
              <a:buChar char="•"/>
            </a:pPr>
            <a:r>
              <a:rPr lang="en-US" sz="1650" dirty="0">
                <a:cs typeface="Aharoni" pitchFamily="2" charset="-79"/>
              </a:rPr>
              <a:t>Have Now Published Hundreds of Editions</a:t>
            </a:r>
          </a:p>
          <a:p>
            <a:pPr lvl="1">
              <a:buFont typeface="Arial" panose="020B0604020202020204" pitchFamily="34" charset="0"/>
              <a:buChar char="•"/>
            </a:pPr>
            <a:r>
              <a:rPr lang="en-US" sz="1650" dirty="0">
                <a:cs typeface="Aharoni" pitchFamily="2" charset="-79"/>
              </a:rPr>
              <a:t>Posted on Social Security Report Site</a:t>
            </a:r>
          </a:p>
          <a:p>
            <a:pPr lvl="1">
              <a:buFont typeface="Arial" panose="020B0604020202020204" pitchFamily="34" charset="0"/>
              <a:buChar char="•"/>
            </a:pPr>
            <a:r>
              <a:rPr lang="en-US" sz="1650" dirty="0">
                <a:cs typeface="Aharoni" pitchFamily="2" charset="-79"/>
              </a:rPr>
              <a:t>Now Offering Audio Versions</a:t>
            </a:r>
          </a:p>
          <a:p>
            <a:pPr lvl="1">
              <a:buFont typeface="Arial" panose="020B0604020202020204" pitchFamily="34" charset="0"/>
              <a:buChar char="•"/>
            </a:pPr>
            <a:r>
              <a:rPr lang="en-US" sz="1650" dirty="0">
                <a:cs typeface="Aharoni" pitchFamily="2" charset="-79"/>
              </a:rPr>
              <a:t>Compendium Published in Early 2019</a:t>
            </a:r>
          </a:p>
          <a:p>
            <a:pPr lvl="1">
              <a:buFont typeface="Arial" panose="020B0604020202020204" pitchFamily="34" charset="0"/>
              <a:buChar char="•"/>
            </a:pPr>
            <a:r>
              <a:rPr lang="en-US" sz="1650" dirty="0">
                <a:cs typeface="Aharoni" pitchFamily="2" charset="-79"/>
              </a:rPr>
              <a:t>Second Compendium Published 9/2020</a:t>
            </a:r>
          </a:p>
          <a:p>
            <a:pPr marL="342900" lvl="1" indent="0">
              <a:buNone/>
            </a:pPr>
            <a:endParaRPr lang="en-US" dirty="0">
              <a:latin typeface="Aharoni" pitchFamily="2" charset="-79"/>
              <a:cs typeface="Aharoni" pitchFamily="2" charset="-79"/>
            </a:endParaRPr>
          </a:p>
          <a:p>
            <a:pPr lvl="1">
              <a:buNone/>
            </a:pPr>
            <a:endParaRPr lang="en-US" dirty="0">
              <a:latin typeface="Aharoni" pitchFamily="2" charset="-79"/>
              <a:cs typeface="Aharoni" pitchFamily="2" charset="-79"/>
            </a:endParaRPr>
          </a:p>
          <a:p>
            <a:pPr marL="342900" lvl="1" indent="0">
              <a:buNone/>
            </a:pPr>
            <a:endParaRPr lang="en-US" dirty="0">
              <a:latin typeface="Aharoni" pitchFamily="2" charset="-79"/>
              <a:cs typeface="Aharoni" pitchFamily="2" charset="-79"/>
            </a:endParaRPr>
          </a:p>
        </p:txBody>
      </p:sp>
      <p:pic>
        <p:nvPicPr>
          <p:cNvPr id="5" name="Picture 4" descr="AMAC-foundation-logo.png"/>
          <p:cNvPicPr>
            <a:picLocks noChangeAspect="1"/>
          </p:cNvPicPr>
          <p:nvPr/>
        </p:nvPicPr>
        <p:blipFill>
          <a:blip r:embed="rId2" cstate="print"/>
          <a:stretch>
            <a:fillRect/>
          </a:stretch>
        </p:blipFill>
        <p:spPr>
          <a:xfrm>
            <a:off x="3429000" y="1143000"/>
            <a:ext cx="2205204" cy="769710"/>
          </a:xfrm>
          <a:prstGeom prst="rect">
            <a:avLst/>
          </a:prstGeom>
        </p:spPr>
      </p:pic>
      <p:pic>
        <p:nvPicPr>
          <p:cNvPr id="2" name="Picture 1">
            <a:extLst>
              <a:ext uri="{FF2B5EF4-FFF2-40B4-BE49-F238E27FC236}">
                <a16:creationId xmlns:a16="http://schemas.microsoft.com/office/drawing/2014/main" id="{3D438EBE-2A20-481B-B668-E3A40634DBF0}"/>
              </a:ext>
            </a:extLst>
          </p:cNvPr>
          <p:cNvPicPr>
            <a:picLocks noChangeAspect="1"/>
          </p:cNvPicPr>
          <p:nvPr/>
        </p:nvPicPr>
        <p:blipFill>
          <a:blip r:embed="rId3"/>
          <a:stretch>
            <a:fillRect/>
          </a:stretch>
        </p:blipFill>
        <p:spPr>
          <a:xfrm>
            <a:off x="4783107" y="3192877"/>
            <a:ext cx="4075885" cy="2210396"/>
          </a:xfrm>
          <a:prstGeom prst="rect">
            <a:avLst/>
          </a:prstGeom>
        </p:spPr>
      </p:pic>
      <p:sp>
        <p:nvSpPr>
          <p:cNvPr id="7" name="TextBox 6">
            <a:extLst>
              <a:ext uri="{FF2B5EF4-FFF2-40B4-BE49-F238E27FC236}">
                <a16:creationId xmlns:a16="http://schemas.microsoft.com/office/drawing/2014/main" id="{A03908DE-AC98-4FD4-9A01-92F1E5B19DA0}"/>
              </a:ext>
            </a:extLst>
          </p:cNvPr>
          <p:cNvSpPr txBox="1"/>
          <p:nvPr/>
        </p:nvSpPr>
        <p:spPr>
          <a:xfrm>
            <a:off x="1745673" y="2157598"/>
            <a:ext cx="5628904" cy="461665"/>
          </a:xfrm>
          <a:prstGeom prst="rect">
            <a:avLst/>
          </a:prstGeom>
          <a:noFill/>
        </p:spPr>
        <p:txBody>
          <a:bodyPr wrap="square" rtlCol="0">
            <a:spAutoFit/>
          </a:bodyPr>
          <a:lstStyle/>
          <a:p>
            <a:pPr algn="ctr"/>
            <a:r>
              <a:rPr lang="en-US" sz="2400" dirty="0"/>
              <a:t>Social Security Advisory Service</a:t>
            </a:r>
          </a:p>
        </p:txBody>
      </p:sp>
      <p:sp>
        <p:nvSpPr>
          <p:cNvPr id="4" name="Date Placeholder 3">
            <a:extLst>
              <a:ext uri="{FF2B5EF4-FFF2-40B4-BE49-F238E27FC236}">
                <a16:creationId xmlns:a16="http://schemas.microsoft.com/office/drawing/2014/main" id="{F96641CE-1BBA-4CB9-A4D9-AD378BA6A263}"/>
              </a:ext>
            </a:extLst>
          </p:cNvPr>
          <p:cNvSpPr>
            <a:spLocks noGrp="1"/>
          </p:cNvSpPr>
          <p:nvPr>
            <p:ph type="dt" sz="half" idx="10"/>
          </p:nvPr>
        </p:nvSpPr>
        <p:spPr/>
        <p:txBody>
          <a:bodyPr/>
          <a:lstStyle/>
          <a:p>
            <a:fld id="{25BDD1C7-06AD-49E2-A0E4-5FF469A54697}" type="datetime1">
              <a:rPr lang="en-US" smtClean="0"/>
              <a:t>3/12/2021</a:t>
            </a:fld>
            <a:endParaRPr lang="en-US"/>
          </a:p>
        </p:txBody>
      </p:sp>
      <p:sp>
        <p:nvSpPr>
          <p:cNvPr id="6" name="Slide Number Placeholder 5">
            <a:extLst>
              <a:ext uri="{FF2B5EF4-FFF2-40B4-BE49-F238E27FC236}">
                <a16:creationId xmlns:a16="http://schemas.microsoft.com/office/drawing/2014/main" id="{E7EEB849-24C8-4750-B574-39D8B352B7D4}"/>
              </a:ext>
            </a:extLst>
          </p:cNvPr>
          <p:cNvSpPr>
            <a:spLocks noGrp="1"/>
          </p:cNvSpPr>
          <p:nvPr>
            <p:ph type="sldNum" sz="quarter" idx="12"/>
          </p:nvPr>
        </p:nvSpPr>
        <p:spPr/>
        <p:txBody>
          <a:bodyPr/>
          <a:lstStyle/>
          <a:p>
            <a:fld id="{7DB549D1-6EBE-40B8-977A-A1C6F345B4BD}" type="slidenum">
              <a:rPr lang="en-US" smtClean="0"/>
              <a:t>7</a:t>
            </a:fld>
            <a:endParaRPr lang="en-US"/>
          </a:p>
        </p:txBody>
      </p:sp>
    </p:spTree>
    <p:extLst>
      <p:ext uri="{BB962C8B-B14F-4D97-AF65-F5344CB8AC3E}">
        <p14:creationId xmlns:p14="http://schemas.microsoft.com/office/powerpoint/2010/main" val="38592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81000"/>
            <a:ext cx="8991600" cy="1508105"/>
          </a:xfrm>
          <a:prstGeom prst="rect">
            <a:avLst/>
          </a:prstGeom>
          <a:solidFill>
            <a:schemeClr val="tx2">
              <a:lumMod val="20000"/>
              <a:lumOff val="80000"/>
            </a:schemeClr>
          </a:solidFill>
        </p:spPr>
        <p:txBody>
          <a:bodyPr wrap="square" rtlCol="0">
            <a:spAutoFit/>
          </a:bodyPr>
          <a:lstStyle/>
          <a:p>
            <a:pPr algn="ctr"/>
            <a:endParaRPr lang="en-US" dirty="0"/>
          </a:p>
          <a:p>
            <a:pPr algn="ctr"/>
            <a:r>
              <a:rPr lang="en-US" sz="2800" dirty="0">
                <a:latin typeface="Comic Sans MS" panose="030F0702030302020204" pitchFamily="66" charset="0"/>
              </a:rPr>
              <a:t>Social Security Questions…</a:t>
            </a:r>
            <a:br>
              <a:rPr lang="en-US" sz="2800" dirty="0">
                <a:latin typeface="Comic Sans MS" panose="030F0702030302020204" pitchFamily="66" charset="0"/>
              </a:rPr>
            </a:br>
            <a:r>
              <a:rPr lang="en-US" sz="2800" dirty="0">
                <a:latin typeface="Comic Sans MS" panose="030F0702030302020204" pitchFamily="66" charset="0"/>
              </a:rPr>
              <a:t>We’ve Got Some Answers!</a:t>
            </a:r>
          </a:p>
          <a:p>
            <a:pPr algn="ctr"/>
            <a:endParaRPr lang="en-US" dirty="0"/>
          </a:p>
        </p:txBody>
      </p:sp>
      <p:sp>
        <p:nvSpPr>
          <p:cNvPr id="4" name="TextBox 3"/>
          <p:cNvSpPr txBox="1"/>
          <p:nvPr/>
        </p:nvSpPr>
        <p:spPr>
          <a:xfrm>
            <a:off x="838200" y="1219200"/>
            <a:ext cx="7467600" cy="5497018"/>
          </a:xfrm>
          <a:prstGeom prst="rect">
            <a:avLst/>
          </a:prstGeom>
          <a:noFill/>
        </p:spPr>
        <p:txBody>
          <a:bodyPr wrap="square" rtlCol="0">
            <a:spAutoFit/>
          </a:bodyPr>
          <a:lstStyle/>
          <a:p>
            <a:pPr algn="ctr"/>
            <a:r>
              <a:rPr lang="en-US" sz="3000" dirty="0"/>
              <a:t>Here’s what we plan to cover today …</a:t>
            </a:r>
          </a:p>
          <a:p>
            <a:pPr marL="285750" lvl="0" indent="-285750">
              <a:lnSpc>
                <a:spcPct val="150000"/>
              </a:lnSpc>
              <a:buFont typeface="Arial" panose="020B0604020202020204" pitchFamily="34" charset="0"/>
              <a:buChar char="•"/>
            </a:pPr>
            <a:r>
              <a:rPr lang="en-US" dirty="0"/>
              <a:t>What’s New for 2021</a:t>
            </a:r>
          </a:p>
          <a:p>
            <a:pPr marL="285750" lvl="0" indent="-285750">
              <a:lnSpc>
                <a:spcPct val="150000"/>
              </a:lnSpc>
              <a:buFont typeface="Arial" panose="020B0604020202020204" pitchFamily="34" charset="0"/>
              <a:buChar char="•"/>
            </a:pPr>
            <a:r>
              <a:rPr lang="en-US" dirty="0"/>
              <a:t>The Basics (Eligibility, Calculation of benefits, Retirement Age)</a:t>
            </a:r>
          </a:p>
          <a:p>
            <a:pPr marL="285750" indent="-285750">
              <a:lnSpc>
                <a:spcPct val="150000"/>
              </a:lnSpc>
              <a:buFont typeface="Arial" panose="020B0604020202020204" pitchFamily="34" charset="0"/>
              <a:buChar char="•"/>
            </a:pPr>
            <a:r>
              <a:rPr lang="en-US" dirty="0"/>
              <a:t>When to file (Early, FRA, DRCs, Breaking Even)</a:t>
            </a:r>
          </a:p>
          <a:p>
            <a:pPr marL="285750" indent="-285750">
              <a:lnSpc>
                <a:spcPct val="150000"/>
              </a:lnSpc>
              <a:buFont typeface="Arial" panose="020B0604020202020204" pitchFamily="34" charset="0"/>
              <a:buChar char="•"/>
            </a:pPr>
            <a:r>
              <a:rPr lang="en-US" dirty="0"/>
              <a:t>Taxation of Benefits  </a:t>
            </a:r>
          </a:p>
          <a:p>
            <a:pPr marL="285750" indent="-285750">
              <a:lnSpc>
                <a:spcPct val="150000"/>
              </a:lnSpc>
              <a:buFont typeface="Arial" panose="020B0604020202020204" pitchFamily="34" charset="0"/>
              <a:buChar char="•"/>
            </a:pPr>
            <a:r>
              <a:rPr lang="en-US" dirty="0"/>
              <a:t>Disability Basics (Eligibility, Working while on Disability, Transition to FRA)</a:t>
            </a:r>
          </a:p>
          <a:p>
            <a:pPr marL="285750" indent="-285750">
              <a:lnSpc>
                <a:spcPct val="150000"/>
              </a:lnSpc>
              <a:buFont typeface="Arial" panose="020B0604020202020204" pitchFamily="34" charset="0"/>
              <a:buChar char="•"/>
            </a:pPr>
            <a:r>
              <a:rPr lang="en-US" dirty="0"/>
              <a:t>Spousal Benefits (Married Couples, Divorced Spouses)</a:t>
            </a:r>
          </a:p>
          <a:p>
            <a:pPr marL="285750" indent="-285750">
              <a:lnSpc>
                <a:spcPct val="150000"/>
              </a:lnSpc>
              <a:buFont typeface="Arial" panose="020B0604020202020204" pitchFamily="34" charset="0"/>
              <a:buChar char="•"/>
            </a:pPr>
            <a:r>
              <a:rPr lang="en-US" dirty="0"/>
              <a:t>Surviving Spouse Benefits (Married Spouses and Ex-spouses)</a:t>
            </a:r>
          </a:p>
          <a:p>
            <a:pPr marL="285750" indent="-285750">
              <a:lnSpc>
                <a:spcPct val="150000"/>
              </a:lnSpc>
              <a:buFont typeface="Arial" panose="020B0604020202020204" pitchFamily="34" charset="0"/>
              <a:buChar char="•"/>
            </a:pPr>
            <a:r>
              <a:rPr lang="en-US" dirty="0"/>
              <a:t>Working after filing (The Earnings Test)</a:t>
            </a:r>
          </a:p>
          <a:p>
            <a:pPr marL="285750" indent="-285750">
              <a:lnSpc>
                <a:spcPct val="150000"/>
              </a:lnSpc>
              <a:buFont typeface="Arial" panose="020B0604020202020204" pitchFamily="34" charset="0"/>
              <a:buChar char="•"/>
            </a:pPr>
            <a:r>
              <a:rPr lang="en-US" dirty="0"/>
              <a:t>Cost of Living Adjustments (COLA)</a:t>
            </a:r>
          </a:p>
          <a:p>
            <a:pPr marL="285750" lvl="0" indent="-285750">
              <a:lnSpc>
                <a:spcPct val="150000"/>
              </a:lnSpc>
              <a:buFont typeface="Arial" panose="020B0604020202020204" pitchFamily="34" charset="0"/>
              <a:buChar char="•"/>
            </a:pPr>
            <a:r>
              <a:rPr lang="en-US" dirty="0"/>
              <a:t>Windfall Elimination Provision/Government Pension Offset (Who’s affected, Impact on Benefits)</a:t>
            </a:r>
          </a:p>
          <a:p>
            <a:pPr marL="285750" lvl="0" indent="-285750">
              <a:lnSpc>
                <a:spcPct val="150000"/>
              </a:lnSpc>
              <a:buFont typeface="Arial" panose="020B0604020202020204" pitchFamily="34" charset="0"/>
              <a:buChar char="•"/>
            </a:pPr>
            <a:r>
              <a:rPr lang="en-US" dirty="0"/>
              <a:t>Medicare and Social Security</a:t>
            </a:r>
          </a:p>
        </p:txBody>
      </p:sp>
      <p:sp>
        <p:nvSpPr>
          <p:cNvPr id="5" name="Slide Number Placeholder 4">
            <a:extLst>
              <a:ext uri="{FF2B5EF4-FFF2-40B4-BE49-F238E27FC236}">
                <a16:creationId xmlns:a16="http://schemas.microsoft.com/office/drawing/2014/main" id="{EF3171BB-7B87-460C-BFF7-1E8C8E2AC925}"/>
              </a:ext>
            </a:extLst>
          </p:cNvPr>
          <p:cNvSpPr>
            <a:spLocks noGrp="1"/>
          </p:cNvSpPr>
          <p:nvPr>
            <p:ph type="sldNum" sz="quarter" idx="12"/>
          </p:nvPr>
        </p:nvSpPr>
        <p:spPr/>
        <p:txBody>
          <a:bodyPr/>
          <a:lstStyle/>
          <a:p>
            <a:fld id="{33BE3E37-93E4-4E40-B02C-C0CAD8C0DC3D}" type="slidenum">
              <a:rPr lang="en-US" smtClean="0"/>
              <a:t>8</a:t>
            </a:fld>
            <a:endParaRPr lang="en-US"/>
          </a:p>
        </p:txBody>
      </p:sp>
    </p:spTree>
    <p:extLst>
      <p:ext uri="{BB962C8B-B14F-4D97-AF65-F5344CB8AC3E}">
        <p14:creationId xmlns:p14="http://schemas.microsoft.com/office/powerpoint/2010/main" val="4033396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077218"/>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What’s New in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838200" y="1153418"/>
            <a:ext cx="7467600" cy="36009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2021 Cost of Living Increase - 1.3%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National Average Wage Index determines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following increases (or decreases)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1200150" marR="0" lvl="2"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F92D97F-F7E0-4FCA-9714-F9E8C9A1F3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E3E37-93E4-4E40-B02C-C0CAD8C0DC3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12" name="Table 12">
            <a:extLst>
              <a:ext uri="{FF2B5EF4-FFF2-40B4-BE49-F238E27FC236}">
                <a16:creationId xmlns:a16="http://schemas.microsoft.com/office/drawing/2014/main" id="{B1614AA6-0EF8-4FCA-B181-3DE57E8376D3}"/>
              </a:ext>
            </a:extLst>
          </p:cNvPr>
          <p:cNvGraphicFramePr>
            <a:graphicFrameLocks noGrp="1"/>
          </p:cNvGraphicFramePr>
          <p:nvPr>
            <p:extLst>
              <p:ext uri="{D42A27DB-BD31-4B8C-83A1-F6EECF244321}">
                <p14:modId xmlns:p14="http://schemas.microsoft.com/office/powerpoint/2010/main" val="334937542"/>
              </p:ext>
            </p:extLst>
          </p:nvPr>
        </p:nvGraphicFramePr>
        <p:xfrm>
          <a:off x="1219200" y="2895600"/>
          <a:ext cx="6858001" cy="2769870"/>
        </p:xfrm>
        <a:graphic>
          <a:graphicData uri="http://schemas.openxmlformats.org/drawingml/2006/table">
            <a:tbl>
              <a:tblPr firstRow="1" bandRow="1">
                <a:tableStyleId>{5C22544A-7EE6-4342-B048-85BDC9FD1C3A}</a:tableStyleId>
              </a:tblPr>
              <a:tblGrid>
                <a:gridCol w="2864224">
                  <a:extLst>
                    <a:ext uri="{9D8B030D-6E8A-4147-A177-3AD203B41FA5}">
                      <a16:colId xmlns:a16="http://schemas.microsoft.com/office/drawing/2014/main" val="3690121601"/>
                    </a:ext>
                  </a:extLst>
                </a:gridCol>
                <a:gridCol w="1815353">
                  <a:extLst>
                    <a:ext uri="{9D8B030D-6E8A-4147-A177-3AD203B41FA5}">
                      <a16:colId xmlns:a16="http://schemas.microsoft.com/office/drawing/2014/main" val="2409962794"/>
                    </a:ext>
                  </a:extLst>
                </a:gridCol>
                <a:gridCol w="2178424">
                  <a:extLst>
                    <a:ext uri="{9D8B030D-6E8A-4147-A177-3AD203B41FA5}">
                      <a16:colId xmlns:a16="http://schemas.microsoft.com/office/drawing/2014/main" val="3113257074"/>
                    </a:ext>
                  </a:extLst>
                </a:gridCol>
              </a:tblGrid>
              <a:tr h="377190">
                <a:tc>
                  <a:txBody>
                    <a:bodyPr/>
                    <a:lstStyle/>
                    <a:p>
                      <a:endParaRPr lang="en-US"/>
                    </a:p>
                  </a:txBody>
                  <a:tcPr/>
                </a:tc>
                <a:tc>
                  <a:txBody>
                    <a:bodyPr/>
                    <a:lstStyle/>
                    <a:p>
                      <a:pPr algn="ctr"/>
                      <a:r>
                        <a:rPr lang="en-US" dirty="0"/>
                        <a:t>2021</a:t>
                      </a:r>
                    </a:p>
                  </a:txBody>
                  <a:tcPr/>
                </a:tc>
                <a:tc>
                  <a:txBody>
                    <a:bodyPr/>
                    <a:lstStyle/>
                    <a:p>
                      <a:pPr algn="ctr"/>
                      <a:r>
                        <a:rPr lang="en-US" dirty="0"/>
                        <a:t>2020</a:t>
                      </a:r>
                    </a:p>
                  </a:txBody>
                  <a:tcPr/>
                </a:tc>
                <a:extLst>
                  <a:ext uri="{0D108BD9-81ED-4DB2-BD59-A6C34878D82A}">
                    <a16:rowId xmlns:a16="http://schemas.microsoft.com/office/drawing/2014/main" val="1974961047"/>
                  </a:ext>
                </a:extLst>
              </a:tr>
              <a:tr h="370840">
                <a:tc>
                  <a:txBody>
                    <a:bodyPr/>
                    <a:lstStyle/>
                    <a:p>
                      <a:r>
                        <a:rPr lang="en-US" dirty="0"/>
                        <a:t>Maximum Taxable Earnings</a:t>
                      </a:r>
                    </a:p>
                  </a:txBody>
                  <a:tcPr/>
                </a:tc>
                <a:tc>
                  <a:txBody>
                    <a:bodyPr/>
                    <a:lstStyle/>
                    <a:p>
                      <a:pPr algn="ctr"/>
                      <a:r>
                        <a:rPr lang="en-US" dirty="0"/>
                        <a:t>$142,800</a:t>
                      </a:r>
                    </a:p>
                  </a:txBody>
                  <a:tcPr/>
                </a:tc>
                <a:tc>
                  <a:txBody>
                    <a:bodyPr/>
                    <a:lstStyle/>
                    <a:p>
                      <a:pPr algn="ctr"/>
                      <a:r>
                        <a:rPr lang="en-US" dirty="0"/>
                        <a:t>$137,700</a:t>
                      </a:r>
                    </a:p>
                  </a:txBody>
                  <a:tcPr/>
                </a:tc>
                <a:extLst>
                  <a:ext uri="{0D108BD9-81ED-4DB2-BD59-A6C34878D82A}">
                    <a16:rowId xmlns:a16="http://schemas.microsoft.com/office/drawing/2014/main" val="87103530"/>
                  </a:ext>
                </a:extLst>
              </a:tr>
              <a:tr h="370840">
                <a:tc>
                  <a:txBody>
                    <a:bodyPr/>
                    <a:lstStyle/>
                    <a:p>
                      <a:r>
                        <a:rPr lang="en-US" dirty="0"/>
                        <a:t>Maximum SS Benefit FRA</a:t>
                      </a:r>
                    </a:p>
                  </a:txBody>
                  <a:tcPr/>
                </a:tc>
                <a:tc>
                  <a:txBody>
                    <a:bodyPr/>
                    <a:lstStyle/>
                    <a:p>
                      <a:pPr algn="ctr"/>
                      <a:r>
                        <a:rPr lang="en-US" dirty="0"/>
                        <a:t>$3,148</a:t>
                      </a:r>
                    </a:p>
                  </a:txBody>
                  <a:tcPr/>
                </a:tc>
                <a:tc>
                  <a:txBody>
                    <a:bodyPr/>
                    <a:lstStyle/>
                    <a:p>
                      <a:pPr algn="ctr"/>
                      <a:r>
                        <a:rPr lang="en-US" dirty="0"/>
                        <a:t>$3,011</a:t>
                      </a:r>
                    </a:p>
                  </a:txBody>
                  <a:tcPr/>
                </a:tc>
                <a:extLst>
                  <a:ext uri="{0D108BD9-81ED-4DB2-BD59-A6C34878D82A}">
                    <a16:rowId xmlns:a16="http://schemas.microsoft.com/office/drawing/2014/main" val="28530809"/>
                  </a:ext>
                </a:extLst>
              </a:tr>
              <a:tr h="370840">
                <a:tc>
                  <a:txBody>
                    <a:bodyPr/>
                    <a:lstStyle/>
                    <a:p>
                      <a:r>
                        <a:rPr lang="en-US" dirty="0"/>
                        <a:t>Quarter of Coverage</a:t>
                      </a:r>
                    </a:p>
                  </a:txBody>
                  <a:tcPr/>
                </a:tc>
                <a:tc>
                  <a:txBody>
                    <a:bodyPr/>
                    <a:lstStyle/>
                    <a:p>
                      <a:pPr algn="ctr"/>
                      <a:r>
                        <a:rPr lang="en-US" dirty="0"/>
                        <a:t>$1,470</a:t>
                      </a:r>
                    </a:p>
                  </a:txBody>
                  <a:tcPr/>
                </a:tc>
                <a:tc>
                  <a:txBody>
                    <a:bodyPr/>
                    <a:lstStyle/>
                    <a:p>
                      <a:pPr algn="ctr"/>
                      <a:r>
                        <a:rPr lang="en-US" dirty="0"/>
                        <a:t>$1,410</a:t>
                      </a:r>
                    </a:p>
                  </a:txBody>
                  <a:tcPr/>
                </a:tc>
                <a:extLst>
                  <a:ext uri="{0D108BD9-81ED-4DB2-BD59-A6C34878D82A}">
                    <a16:rowId xmlns:a16="http://schemas.microsoft.com/office/drawing/2014/main" val="2977737087"/>
                  </a:ext>
                </a:extLst>
              </a:tr>
              <a:tr h="370840">
                <a:tc>
                  <a:txBody>
                    <a:bodyPr/>
                    <a:lstStyle/>
                    <a:p>
                      <a:r>
                        <a:rPr lang="en-US" dirty="0"/>
                        <a:t>Earnings Test – under FRA</a:t>
                      </a:r>
                    </a:p>
                  </a:txBody>
                  <a:tcPr/>
                </a:tc>
                <a:tc>
                  <a:txBody>
                    <a:bodyPr/>
                    <a:lstStyle/>
                    <a:p>
                      <a:pPr algn="ctr"/>
                      <a:r>
                        <a:rPr lang="en-US" dirty="0"/>
                        <a:t>$18,960/year</a:t>
                      </a:r>
                    </a:p>
                    <a:p>
                      <a:pPr algn="ctr"/>
                      <a:r>
                        <a:rPr lang="en-US" dirty="0"/>
                        <a:t>($1,580/month)</a:t>
                      </a:r>
                    </a:p>
                  </a:txBody>
                  <a:tcPr/>
                </a:tc>
                <a:tc>
                  <a:txBody>
                    <a:bodyPr/>
                    <a:lstStyle/>
                    <a:p>
                      <a:pPr algn="ctr"/>
                      <a:r>
                        <a:rPr lang="en-US" dirty="0"/>
                        <a:t>$18,240/year</a:t>
                      </a:r>
                    </a:p>
                    <a:p>
                      <a:pPr algn="ctr"/>
                      <a:r>
                        <a:rPr lang="en-US" dirty="0"/>
                        <a:t>($1,520/month)</a:t>
                      </a:r>
                    </a:p>
                  </a:txBody>
                  <a:tcPr/>
                </a:tc>
                <a:extLst>
                  <a:ext uri="{0D108BD9-81ED-4DB2-BD59-A6C34878D82A}">
                    <a16:rowId xmlns:a16="http://schemas.microsoft.com/office/drawing/2014/main" val="2716944302"/>
                  </a:ext>
                </a:extLst>
              </a:tr>
              <a:tr h="370840">
                <a:tc>
                  <a:txBody>
                    <a:bodyPr/>
                    <a:lstStyle/>
                    <a:p>
                      <a:r>
                        <a:rPr lang="en-US" dirty="0"/>
                        <a:t>Earnings Test – Year of FRA</a:t>
                      </a:r>
                    </a:p>
                  </a:txBody>
                  <a:tcPr/>
                </a:tc>
                <a:tc>
                  <a:txBody>
                    <a:bodyPr/>
                    <a:lstStyle/>
                    <a:p>
                      <a:pPr algn="ctr"/>
                      <a:r>
                        <a:rPr lang="en-US" dirty="0"/>
                        <a:t>$50,520/year</a:t>
                      </a:r>
                    </a:p>
                    <a:p>
                      <a:pPr algn="ctr"/>
                      <a:r>
                        <a:rPr lang="en-US" dirty="0"/>
                        <a:t>($4,210/month)</a:t>
                      </a:r>
                    </a:p>
                  </a:txBody>
                  <a:tcPr/>
                </a:tc>
                <a:tc>
                  <a:txBody>
                    <a:bodyPr/>
                    <a:lstStyle/>
                    <a:p>
                      <a:pPr algn="ctr"/>
                      <a:r>
                        <a:rPr lang="en-US" dirty="0"/>
                        <a:t>$48,600/year</a:t>
                      </a:r>
                    </a:p>
                    <a:p>
                      <a:pPr algn="ctr"/>
                      <a:r>
                        <a:rPr lang="en-US" dirty="0"/>
                        <a:t>($4,050/month)</a:t>
                      </a:r>
                    </a:p>
                  </a:txBody>
                  <a:tcPr/>
                </a:tc>
                <a:extLst>
                  <a:ext uri="{0D108BD9-81ED-4DB2-BD59-A6C34878D82A}">
                    <a16:rowId xmlns:a16="http://schemas.microsoft.com/office/drawing/2014/main" val="796824884"/>
                  </a:ext>
                </a:extLst>
              </a:tr>
            </a:tbl>
          </a:graphicData>
        </a:graphic>
      </p:graphicFrame>
    </p:spTree>
    <p:extLst>
      <p:ext uri="{BB962C8B-B14F-4D97-AF65-F5344CB8AC3E}">
        <p14:creationId xmlns:p14="http://schemas.microsoft.com/office/powerpoint/2010/main" val="1269296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21680</TotalTime>
  <Words>3064</Words>
  <Application>Microsoft Office PowerPoint</Application>
  <PresentationFormat>On-screen Show (4:3)</PresentationFormat>
  <Paragraphs>466</Paragraphs>
  <Slides>36</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Aharoni</vt:lpstr>
      <vt:lpstr>Arabic Typesetting</vt:lpstr>
      <vt:lpstr>Arial</vt:lpstr>
      <vt:lpstr>Calibri</vt:lpstr>
      <vt:lpstr>Comic Sans MS</vt:lpstr>
      <vt:lpstr>Courier New</vt:lpstr>
      <vt:lpstr>Wingdings</vt:lpstr>
      <vt:lpstr>Office Theme</vt:lpstr>
      <vt:lpstr>Worksheet</vt:lpstr>
      <vt:lpstr> Social Security Update - 2021 Presented by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Security</dc:title>
  <dc:creator>Russell Gloor</dc:creator>
  <cp:lastModifiedBy>Gerry Hafer</cp:lastModifiedBy>
  <cp:revision>272</cp:revision>
  <cp:lastPrinted>2021-03-08T13:57:49Z</cp:lastPrinted>
  <dcterms:created xsi:type="dcterms:W3CDTF">2017-02-15T20:02:54Z</dcterms:created>
  <dcterms:modified xsi:type="dcterms:W3CDTF">2021-03-12T16:25:50Z</dcterms:modified>
</cp:coreProperties>
</file>